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61" r:id="rId3"/>
    <p:sldId id="263" r:id="rId4"/>
    <p:sldId id="264" r:id="rId5"/>
    <p:sldId id="27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5" r:id="rId14"/>
    <p:sldId id="276" r:id="rId15"/>
    <p:sldId id="277" r:id="rId16"/>
    <p:sldId id="262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94"/>
  </p:normalViewPr>
  <p:slideViewPr>
    <p:cSldViewPr snapToGrid="0" snapToObjects="1">
      <p:cViewPr varScale="1">
        <p:scale>
          <a:sx n="107" d="100"/>
          <a:sy n="107" d="100"/>
        </p:scale>
        <p:origin x="988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61268" y="1235220"/>
            <a:ext cx="7772400" cy="1268267"/>
          </a:xfrm>
        </p:spPr>
        <p:txBody>
          <a:bodyPr anchor="b">
            <a:normAutofit/>
          </a:bodyPr>
          <a:lstStyle>
            <a:lvl1pPr algn="ctr">
              <a:defRPr sz="5000">
                <a:solidFill>
                  <a:srgbClr val="0070C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994684"/>
            <a:ext cx="6858000" cy="2263116"/>
          </a:xfrm>
        </p:spPr>
        <p:txBody>
          <a:bodyPr/>
          <a:lstStyle>
            <a:lvl1pPr marL="0" indent="0" algn="ctr">
              <a:buNone/>
              <a:defRPr sz="2400"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82A1F23-5B5A-564D-A87E-511459378B0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6352298" y="-221544"/>
            <a:ext cx="3429000" cy="3028950"/>
          </a:xfrm>
          <a:prstGeom prst="rect">
            <a:avLst/>
          </a:prstGeom>
        </p:spPr>
      </p:pic>
      <p:pic>
        <p:nvPicPr>
          <p:cNvPr id="6" name="Picture 5" descr="S:\Applic\GGGR\EAP Task Force\EU4Environment\6_Communication &amp; visibility\Action visibility and templates\1_Logos to use\footer - partner logos\EU4E 5 partner logos.png"/>
          <p:cNvPicPr/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07016" y="6014316"/>
            <a:ext cx="5188585" cy="6667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18307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4118" y="1237129"/>
            <a:ext cx="7886700" cy="1191828"/>
          </a:xfrm>
        </p:spPr>
        <p:txBody>
          <a:bodyPr>
            <a:normAutofit/>
          </a:bodyPr>
          <a:lstStyle>
            <a:lvl1pPr algn="ctr">
              <a:defRPr sz="3600">
                <a:solidFill>
                  <a:srgbClr val="0070C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2533319"/>
            <a:ext cx="7886700" cy="3200986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5" name="Picture 4" descr="S:\Applic\GGGR\EAP Task Force\EU4Environment\6_Communication &amp; visibility\Action visibility and templates\1_Logos to use\footer - partner logos\EU4E 5 partner logos.png"/>
          <p:cNvPicPr/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07016" y="6014316"/>
            <a:ext cx="5188585" cy="6667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87390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228178"/>
            <a:ext cx="7886700" cy="12991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2710927"/>
            <a:ext cx="7886700" cy="34660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FA209D-192E-0B43-AD2B-0DE2E011648A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5AE8F-E6C3-B94A-8A19-14CDF66FD255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82A1F23-5B5A-564D-A87E-511459378B06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6352298" y="-221544"/>
            <a:ext cx="3429000" cy="3028950"/>
          </a:xfrm>
          <a:prstGeom prst="rect">
            <a:avLst/>
          </a:prstGeom>
        </p:spPr>
      </p:pic>
      <p:pic>
        <p:nvPicPr>
          <p:cNvPr id="10" name="Picture 9" descr="S:\Applic\GGGR\EAP Task Force\EU4Environment\7_Communication &amp; visibility\Action visuals and templates\1_Logos to use\header - eu4env\EU4Environment tagline.png"/>
          <p:cNvPicPr/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72000" y="260351"/>
            <a:ext cx="2805372" cy="485933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8A3E976-F2C3-A6DC-1B22-9B0D821516B4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12850" y="-65406"/>
            <a:ext cx="1473200" cy="149288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95095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jpeg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85800" y="1558343"/>
            <a:ext cx="7772400" cy="3232597"/>
          </a:xfrm>
        </p:spPr>
        <p:txBody>
          <a:bodyPr>
            <a:normAutofit fontScale="90000"/>
          </a:bodyPr>
          <a:lstStyle/>
          <a:p>
            <a:r>
              <a:rPr lang="en-GB" b="1"/>
              <a:t>The RECP Assessments in Demonstration Companies</a:t>
            </a:r>
            <a:br>
              <a:rPr lang="en-US"/>
            </a:br>
            <a:br>
              <a:rPr lang="en-US"/>
            </a:br>
            <a:r>
              <a:rPr lang="en-US" sz="3100"/>
              <a:t>The results obtained from the application of RECP measures, the most common difficulties/challenges, and opportunities encountered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143000" y="5037667"/>
            <a:ext cx="6858000" cy="686991"/>
          </a:xfrm>
        </p:spPr>
        <p:txBody>
          <a:bodyPr>
            <a:normAutofit/>
          </a:bodyPr>
          <a:lstStyle/>
          <a:p>
            <a:r>
              <a:rPr lang="en-US"/>
              <a:t>Konstantine Barjadze - </a:t>
            </a:r>
            <a:r>
              <a:rPr lang="de-DE"/>
              <a:t>RECP Expert</a:t>
            </a:r>
          </a:p>
        </p:txBody>
      </p:sp>
    </p:spTree>
    <p:extLst>
      <p:ext uri="{BB962C8B-B14F-4D97-AF65-F5344CB8AC3E}">
        <p14:creationId xmlns:p14="http://schemas.microsoft.com/office/powerpoint/2010/main" val="14219472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93544" y="1540929"/>
            <a:ext cx="3535443" cy="415499"/>
          </a:xfrm>
        </p:spPr>
        <p:txBody>
          <a:bodyPr>
            <a:noAutofit/>
          </a:bodyPr>
          <a:lstStyle/>
          <a:p>
            <a:r>
              <a:rPr lang="en-US" sz="2800" b="1"/>
              <a:t>Ltd. "GIAM Group"</a:t>
            </a:r>
            <a:endParaRPr lang="en-US" sz="2800" b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98333DB-C354-4DD7-BD50-4173B5738CB8}"/>
              </a:ext>
            </a:extLst>
          </p:cNvPr>
          <p:cNvSpPr txBox="1"/>
          <p:nvPr/>
        </p:nvSpPr>
        <p:spPr>
          <a:xfrm>
            <a:off x="101829" y="2094849"/>
            <a:ext cx="88876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/>
              <a:t>RECP Measure #2: Thermal Insulation of Condensate Tank and Pipes</a:t>
            </a:r>
          </a:p>
          <a:p>
            <a:endParaRPr lang="en-US" sz="1600"/>
          </a:p>
        </p:txBody>
      </p:sp>
      <p:pic>
        <p:nvPicPr>
          <p:cNvPr id="5" name="Picture 4" descr="G:\Downloads\PXL_20210201_112706723.MP.jpg">
            <a:extLst>
              <a:ext uri="{FF2B5EF4-FFF2-40B4-BE49-F238E27FC236}">
                <a16:creationId xmlns:a16="http://schemas.microsoft.com/office/drawing/2014/main" id="{44728A58-D781-4AFB-9191-1163FF6E0171}"/>
              </a:ext>
            </a:extLst>
          </p:cNvPr>
          <p:cNvPicPr/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37882" y="2628029"/>
            <a:ext cx="5090211" cy="32454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5636037" y="2732751"/>
            <a:ext cx="3245473" cy="3036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7625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9093" y="2008341"/>
            <a:ext cx="7167093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indent="-228600" defTabSz="914400">
              <a:lnSpc>
                <a:spcPct val="90000"/>
              </a:lnSpc>
              <a:spcBef>
                <a:spcPts val="1000"/>
              </a:spcBef>
            </a:pPr>
            <a:r>
              <a:rPr lang="en-US" sz="2400" b="1" u="sng">
                <a:solidFill>
                  <a:prstClr val="black"/>
                </a:solidFill>
              </a:rPr>
              <a:t>Results of implemented RECP Measure #2</a:t>
            </a:r>
            <a:endParaRPr lang="en-GB" sz="2400" b="1" u="sng">
              <a:solidFill>
                <a:prstClr val="black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3349970"/>
              </p:ext>
            </p:extLst>
          </p:nvPr>
        </p:nvGraphicFramePr>
        <p:xfrm>
          <a:off x="309093" y="2566010"/>
          <a:ext cx="4971246" cy="304585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160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32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619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69058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>
                          <a:effectLst/>
                        </a:rPr>
                        <a:t>Total Investment cost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7,000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>
                          <a:effectLst/>
                        </a:rPr>
                        <a:t>GEL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5359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>
                          <a:effectLst/>
                        </a:rPr>
                        <a:t>Annual Financial saving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59,460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>
                          <a:effectLst/>
                        </a:rPr>
                        <a:t>GEL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5359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>
                          <a:effectLst/>
                        </a:rPr>
                        <a:t>Simple payback period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>
                          <a:effectLst/>
                        </a:rPr>
                        <a:t>Years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5359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>
                          <a:effectLst/>
                        </a:rPr>
                        <a:t>Annual Energy Saving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344,265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>
                          <a:effectLst/>
                        </a:rPr>
                        <a:t>kWh/year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5359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>
                          <a:effectLst/>
                        </a:rPr>
                        <a:t>Annual Natural gas saving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43,087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>
                          <a:effectLst/>
                        </a:rPr>
                        <a:t>m</a:t>
                      </a:r>
                      <a:r>
                        <a:rPr lang="en-US" sz="2000" u="none" strike="noStrike" baseline="30000">
                          <a:effectLst/>
                        </a:rPr>
                        <a:t>3</a:t>
                      </a:r>
                      <a:r>
                        <a:rPr lang="en-US" sz="2000" u="none" strike="noStrike">
                          <a:effectLst/>
                        </a:rPr>
                        <a:t>/year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5359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>
                          <a:effectLst/>
                        </a:rPr>
                        <a:t>CO</a:t>
                      </a:r>
                      <a:r>
                        <a:rPr lang="en-US" sz="2000" u="none" strike="noStrike" baseline="-25000">
                          <a:effectLst/>
                        </a:rPr>
                        <a:t>2</a:t>
                      </a:r>
                      <a:r>
                        <a:rPr lang="en-US" sz="2000" u="none" strike="noStrike">
                          <a:effectLst/>
                        </a:rPr>
                        <a:t> emmision reduction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69.5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>
                          <a:effectLst/>
                        </a:rPr>
                        <a:t>Tons/year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18974" y="2698019"/>
            <a:ext cx="3709116" cy="2781837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909454" y="1333179"/>
            <a:ext cx="3535443" cy="415499"/>
          </a:xfrm>
        </p:spPr>
        <p:txBody>
          <a:bodyPr>
            <a:noAutofit/>
          </a:bodyPr>
          <a:lstStyle/>
          <a:p>
            <a:r>
              <a:rPr lang="en-US" sz="2800" b="1"/>
              <a:t>Ltd. "GIAM Group"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9489258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2819302" y="1540928"/>
            <a:ext cx="3535443" cy="415499"/>
          </a:xfrm>
        </p:spPr>
        <p:txBody>
          <a:bodyPr>
            <a:noAutofit/>
          </a:bodyPr>
          <a:lstStyle/>
          <a:p>
            <a:r>
              <a:rPr lang="en-US" sz="2800" b="1"/>
              <a:t>Ltd. "Apeni Brewery"</a:t>
            </a:r>
            <a:endParaRPr lang="en-US" sz="2800" b="1" dirty="0"/>
          </a:p>
        </p:txBody>
      </p:sp>
      <p:pic>
        <p:nvPicPr>
          <p:cNvPr id="2" name="Picture 1" descr="A picture containing diagram&#10;&#10;Description automatically generated"/>
          <p:cNvPicPr/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7585656" y="1134531"/>
            <a:ext cx="1268098" cy="122829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98333DB-C354-4DD7-BD50-4173B5738CB8}"/>
              </a:ext>
            </a:extLst>
          </p:cNvPr>
          <p:cNvSpPr txBox="1"/>
          <p:nvPr/>
        </p:nvSpPr>
        <p:spPr>
          <a:xfrm>
            <a:off x="256376" y="1954791"/>
            <a:ext cx="51913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/>
              <a:t>RECP Measure: Recirculation of Steam </a:t>
            </a:r>
          </a:p>
          <a:p>
            <a:endParaRPr lang="en-US" sz="160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53965" y="2501245"/>
            <a:ext cx="2069474" cy="275929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09254" y="4076813"/>
            <a:ext cx="2676402" cy="187558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090328" y="2632931"/>
            <a:ext cx="2910626" cy="184359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9251" y="2632931"/>
            <a:ext cx="2405727" cy="3207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15487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2819302" y="1540928"/>
            <a:ext cx="3535443" cy="415499"/>
          </a:xfrm>
        </p:spPr>
        <p:txBody>
          <a:bodyPr>
            <a:noAutofit/>
          </a:bodyPr>
          <a:lstStyle/>
          <a:p>
            <a:r>
              <a:rPr lang="en-US" sz="2800" b="1"/>
              <a:t>Ltd. "Apeni Brewery"</a:t>
            </a:r>
            <a:endParaRPr lang="en-US" sz="2800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98333DB-C354-4DD7-BD50-4173B5738CB8}"/>
              </a:ext>
            </a:extLst>
          </p:cNvPr>
          <p:cNvSpPr txBox="1"/>
          <p:nvPr/>
        </p:nvSpPr>
        <p:spPr>
          <a:xfrm>
            <a:off x="256376" y="1954791"/>
            <a:ext cx="5191388" cy="6709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lvl="0" indent="-228600" defTabSz="914400">
              <a:lnSpc>
                <a:spcPct val="90000"/>
              </a:lnSpc>
              <a:spcBef>
                <a:spcPts val="1000"/>
              </a:spcBef>
            </a:pPr>
            <a:r>
              <a:rPr lang="en-US" sz="2400" b="1" u="sng">
                <a:solidFill>
                  <a:prstClr val="black"/>
                </a:solidFill>
              </a:rPr>
              <a:t>Results of implemented RECP Measure</a:t>
            </a:r>
            <a:endParaRPr lang="en-GB" sz="2400" b="1" u="sng">
              <a:solidFill>
                <a:prstClr val="black"/>
              </a:solidFill>
            </a:endParaRPr>
          </a:p>
          <a:p>
            <a:endParaRPr lang="en-US" sz="1600"/>
          </a:p>
        </p:txBody>
      </p:sp>
      <p:pic>
        <p:nvPicPr>
          <p:cNvPr id="11" name="Picture 10" descr="3: A) Schematic layout of steam condensate recovery and reuse as steam boiler feed water B) Failure of steam condensate recovery pump and wastage of condensate"/>
          <p:cNvPicPr/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590" r="29437"/>
          <a:stretch/>
        </p:blipFill>
        <p:spPr bwMode="auto">
          <a:xfrm>
            <a:off x="5221819" y="2748375"/>
            <a:ext cx="3922181" cy="281076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2370545"/>
              </p:ext>
            </p:extLst>
          </p:nvPr>
        </p:nvGraphicFramePr>
        <p:xfrm>
          <a:off x="128788" y="2630830"/>
          <a:ext cx="4971246" cy="304585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160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32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619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69058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>
                          <a:effectLst/>
                        </a:rPr>
                        <a:t>Total Investment cost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2,460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>
                          <a:effectLst/>
                        </a:rPr>
                        <a:t>GEL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5359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>
                          <a:effectLst/>
                        </a:rPr>
                        <a:t>Annual Financial saving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8,655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>
                          <a:effectLst/>
                        </a:rPr>
                        <a:t>GEL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5359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>
                          <a:effectLst/>
                        </a:rPr>
                        <a:t>Simple payback period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>
                          <a:effectLst/>
                        </a:rPr>
                        <a:t>Years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5359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>
                          <a:effectLst/>
                        </a:rPr>
                        <a:t>Annual Energy Saving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66,164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>
                          <a:effectLst/>
                        </a:rPr>
                        <a:t>kWh/year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5359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>
                          <a:effectLst/>
                        </a:rPr>
                        <a:t>Annual Natural gas saving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6,271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>
                          <a:effectLst/>
                        </a:rPr>
                        <a:t>m</a:t>
                      </a:r>
                      <a:r>
                        <a:rPr lang="en-US" sz="2000" u="none" strike="noStrike" baseline="30000">
                          <a:effectLst/>
                        </a:rPr>
                        <a:t>3</a:t>
                      </a:r>
                      <a:r>
                        <a:rPr lang="en-US" sz="2000" u="none" strike="noStrike">
                          <a:effectLst/>
                        </a:rPr>
                        <a:t>/year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5359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>
                          <a:effectLst/>
                        </a:rPr>
                        <a:t>CO</a:t>
                      </a:r>
                      <a:r>
                        <a:rPr lang="en-US" sz="2000" u="none" strike="noStrike" baseline="-25000">
                          <a:effectLst/>
                        </a:rPr>
                        <a:t>2</a:t>
                      </a:r>
                      <a:r>
                        <a:rPr lang="en-US" sz="2000" u="none" strike="noStrike">
                          <a:effectLst/>
                        </a:rPr>
                        <a:t> emmision reduction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12.3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>
                          <a:effectLst/>
                        </a:rPr>
                        <a:t>Tons/year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54005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2819302" y="1540928"/>
            <a:ext cx="3535443" cy="415499"/>
          </a:xfrm>
        </p:spPr>
        <p:txBody>
          <a:bodyPr>
            <a:noAutofit/>
          </a:bodyPr>
          <a:lstStyle/>
          <a:p>
            <a:r>
              <a:rPr lang="en-US" sz="2800" b="1"/>
              <a:t>Ltd "Vaziani Winery"</a:t>
            </a:r>
            <a:endParaRPr lang="en-US" sz="2800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98333DB-C354-4DD7-BD50-4173B5738CB8}"/>
              </a:ext>
            </a:extLst>
          </p:cNvPr>
          <p:cNvSpPr txBox="1"/>
          <p:nvPr/>
        </p:nvSpPr>
        <p:spPr>
          <a:xfrm>
            <a:off x="584786" y="2230200"/>
            <a:ext cx="80982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/>
              <a:t>RECP Measure: Replacement of old refrigerator with new one</a:t>
            </a:r>
          </a:p>
        </p:txBody>
      </p:sp>
      <p:pic>
        <p:nvPicPr>
          <p:cNvPr id="11" name="Picture 10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14000" y="2945477"/>
            <a:ext cx="3869055" cy="290131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4787" y="2945477"/>
            <a:ext cx="3909939" cy="2932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40588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2819302" y="1540928"/>
            <a:ext cx="3535443" cy="415499"/>
          </a:xfrm>
        </p:spPr>
        <p:txBody>
          <a:bodyPr>
            <a:noAutofit/>
          </a:bodyPr>
          <a:lstStyle/>
          <a:p>
            <a:r>
              <a:rPr lang="en-US" sz="2800" b="1"/>
              <a:t>Ltd "Vaziani Winery"</a:t>
            </a:r>
            <a:endParaRPr lang="en-US" sz="2800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98333DB-C354-4DD7-BD50-4173B5738CB8}"/>
              </a:ext>
            </a:extLst>
          </p:cNvPr>
          <p:cNvSpPr txBox="1"/>
          <p:nvPr/>
        </p:nvSpPr>
        <p:spPr>
          <a:xfrm>
            <a:off x="224178" y="2230200"/>
            <a:ext cx="8098269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lvl="0" indent="-228600" defTabSz="914400">
              <a:lnSpc>
                <a:spcPct val="90000"/>
              </a:lnSpc>
              <a:spcBef>
                <a:spcPts val="1000"/>
              </a:spcBef>
            </a:pPr>
            <a:r>
              <a:rPr lang="en-US" sz="2400" b="1" u="sng">
                <a:solidFill>
                  <a:prstClr val="black"/>
                </a:solidFill>
              </a:rPr>
              <a:t>Results of implemented RECP Measure</a:t>
            </a:r>
            <a:endParaRPr lang="en-GB" sz="2400" b="1" u="sng">
              <a:solidFill>
                <a:prstClr val="black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742067"/>
              </p:ext>
            </p:extLst>
          </p:nvPr>
        </p:nvGraphicFramePr>
        <p:xfrm>
          <a:off x="53295" y="2932473"/>
          <a:ext cx="4971246" cy="253049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160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32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619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69058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>
                          <a:effectLst/>
                        </a:rPr>
                        <a:t>Total Investment cost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216,000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>
                          <a:effectLst/>
                        </a:rPr>
                        <a:t>GEL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5359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>
                          <a:effectLst/>
                        </a:rPr>
                        <a:t>Annual Financial saving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5,858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GEL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5359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>
                          <a:effectLst/>
                        </a:rPr>
                        <a:t>Simple payback period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26.6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>
                          <a:effectLst/>
                        </a:rPr>
                        <a:t>Years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5359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>
                          <a:effectLst/>
                        </a:rPr>
                        <a:t>Annual Energy Saving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27,784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>
                          <a:effectLst/>
                        </a:rPr>
                        <a:t>kWh/year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5359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>
                          <a:effectLst/>
                        </a:rPr>
                        <a:t>CO</a:t>
                      </a:r>
                      <a:r>
                        <a:rPr lang="en-US" sz="2000" u="none" strike="noStrike" baseline="-25000">
                          <a:effectLst/>
                        </a:rPr>
                        <a:t>2</a:t>
                      </a:r>
                      <a:r>
                        <a:rPr lang="en-US" sz="2000" u="none" strike="noStrike">
                          <a:effectLst/>
                        </a:rPr>
                        <a:t> emmision reduction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>
                          <a:effectLst/>
                        </a:rPr>
                        <a:t>Tons/year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63178" y="2654932"/>
            <a:ext cx="4080822" cy="3060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31472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4"/>
          <p:cNvSpPr>
            <a:spLocks noGrp="1"/>
          </p:cNvSpPr>
          <p:nvPr>
            <p:ph type="title"/>
          </p:nvPr>
        </p:nvSpPr>
        <p:spPr>
          <a:xfrm>
            <a:off x="745786" y="2950019"/>
            <a:ext cx="7886700" cy="1191828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Thank </a:t>
            </a:r>
            <a:r>
              <a:rPr lang="en-US"/>
              <a:t>you for </a:t>
            </a:r>
            <a:r>
              <a:rPr lang="en-US" dirty="0"/>
              <a:t>your </a:t>
            </a:r>
            <a:r>
              <a:rPr lang="en-US"/>
              <a:t>attention!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07327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>
            <a:extLst>
              <a:ext uri="{FF2B5EF4-FFF2-40B4-BE49-F238E27FC236}">
                <a16:creationId xmlns:a16="http://schemas.microsoft.com/office/drawing/2014/main" id="{B414A200-16FF-4ECD-9E3D-E35AEBA095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6688" y="1045460"/>
            <a:ext cx="5850649" cy="334094"/>
          </a:xfrm>
        </p:spPr>
        <p:txBody>
          <a:bodyPr>
            <a:noAutofit/>
          </a:bodyPr>
          <a:lstStyle/>
          <a:p>
            <a:r>
              <a:rPr lang="en-US" sz="2400" b="1"/>
              <a:t>RECP Companies and Implementation Status</a:t>
            </a:r>
            <a:endParaRPr lang="en-GB" sz="2400" b="1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5878033"/>
              </p:ext>
            </p:extLst>
          </p:nvPr>
        </p:nvGraphicFramePr>
        <p:xfrm>
          <a:off x="371075" y="1429932"/>
          <a:ext cx="8467475" cy="4570291"/>
        </p:xfrm>
        <a:graphic>
          <a:graphicData uri="http://schemas.openxmlformats.org/drawingml/2006/table">
            <a:tbl>
              <a:tblPr/>
              <a:tblGrid>
                <a:gridCol w="2228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13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70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02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2551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912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0272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2298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6349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88413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</a:t>
                      </a:r>
                    </a:p>
                  </a:txBody>
                  <a:tcPr marL="7084" marR="7084" marT="70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RECP Companies</a:t>
                      </a:r>
                    </a:p>
                  </a:txBody>
                  <a:tcPr marL="7084" marR="7084" marT="70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Sector</a:t>
                      </a:r>
                    </a:p>
                  </a:txBody>
                  <a:tcPr marL="7084" marR="7084" marT="70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RECP Assessment Provided</a:t>
                      </a:r>
                    </a:p>
                  </a:txBody>
                  <a:tcPr marL="7084" marR="7084" marT="70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Advanced RECP Assessment Provided</a:t>
                      </a:r>
                    </a:p>
                  </a:txBody>
                  <a:tcPr marL="7084" marR="7084" marT="70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Suggested RECP Measures</a:t>
                      </a:r>
                    </a:p>
                  </a:txBody>
                  <a:tcPr marL="7084" marR="7084" marT="70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Implemented RECP Measures</a:t>
                      </a:r>
                    </a:p>
                  </a:txBody>
                  <a:tcPr marL="7084" marR="7084" marT="70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Plans to Implement RECP Measures</a:t>
                      </a:r>
                    </a:p>
                  </a:txBody>
                  <a:tcPr marL="7084" marR="7084" marT="70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Implementation Percentage</a:t>
                      </a:r>
                    </a:p>
                  </a:txBody>
                  <a:tcPr marL="7084" marR="7084" marT="70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027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84" marR="7084" marT="70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LTD "Teleti Poultry Factory"</a:t>
                      </a:r>
                    </a:p>
                  </a:txBody>
                  <a:tcPr marL="7084" marR="7084" marT="70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Egg production</a:t>
                      </a:r>
                    </a:p>
                  </a:txBody>
                  <a:tcPr marL="7084" marR="7084" marT="70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84" marR="7084" marT="70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84" marR="7084" marT="70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084" marR="7084" marT="70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84" marR="7084" marT="70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84" marR="7084" marT="70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084" marR="7084" marT="70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56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084" marR="7084" marT="70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LTD “Lagodekh Avtogza”</a:t>
                      </a:r>
                    </a:p>
                  </a:txBody>
                  <a:tcPr marL="7084" marR="7084" marT="70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Asphalt production</a:t>
                      </a:r>
                    </a:p>
                  </a:txBody>
                  <a:tcPr marL="7084" marR="7084" marT="70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84" marR="7084" marT="70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84" marR="7084" marT="70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084" marR="7084" marT="70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84" marR="7084" marT="70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7084" marR="7084" marT="70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084" marR="7084" marT="70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56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084" marR="7084" marT="70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LTD "GIAM Group"</a:t>
                      </a:r>
                    </a:p>
                  </a:txBody>
                  <a:tcPr marL="7084" marR="7084" marT="70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Fruit processing</a:t>
                      </a:r>
                    </a:p>
                  </a:txBody>
                  <a:tcPr marL="7084" marR="7084" marT="70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84" marR="7084" marT="70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84" marR="7084" marT="70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084" marR="7084" marT="70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084" marR="7084" marT="70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84" marR="7084" marT="70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66%</a:t>
                      </a:r>
                    </a:p>
                  </a:txBody>
                  <a:tcPr marL="7084" marR="7084" marT="70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56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084" marR="7084" marT="70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LTD "Geo-organic"</a:t>
                      </a:r>
                    </a:p>
                  </a:txBody>
                  <a:tcPr marL="7084" marR="7084" marT="70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Fruit processing</a:t>
                      </a:r>
                    </a:p>
                  </a:txBody>
                  <a:tcPr marL="7084" marR="7084" marT="70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84" marR="7084" marT="70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84" marR="7084" marT="70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084" marR="7084" marT="70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84" marR="7084" marT="70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7084" marR="7084" marT="70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084" marR="7084" marT="70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56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084" marR="7084" marT="70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LTD "Tsivis Kveli"</a:t>
                      </a:r>
                    </a:p>
                  </a:txBody>
                  <a:tcPr marL="7084" marR="7084" marT="70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Cheese production</a:t>
                      </a:r>
                    </a:p>
                  </a:txBody>
                  <a:tcPr marL="7084" marR="7084" marT="70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84" marR="7084" marT="70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84" marR="7084" marT="70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084" marR="7084" marT="70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84" marR="7084" marT="70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84" marR="7084" marT="70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084" marR="7084" marT="70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199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084" marR="7084" marT="70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LTD "Nektari-2008"</a:t>
                      </a:r>
                    </a:p>
                  </a:txBody>
                  <a:tcPr marL="7084" marR="7084" marT="70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Limonade production, Packaging industry</a:t>
                      </a:r>
                    </a:p>
                  </a:txBody>
                  <a:tcPr marL="7084" marR="7084" marT="70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84" marR="7084" marT="70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84" marR="7084" marT="70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084" marR="7084" marT="70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84" marR="7084" marT="70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84" marR="7084" marT="70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33%</a:t>
                      </a:r>
                    </a:p>
                  </a:txBody>
                  <a:tcPr marL="7084" marR="7084" marT="70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56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084" marR="7084" marT="70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LTD "Apeni Brewery"</a:t>
                      </a:r>
                    </a:p>
                  </a:txBody>
                  <a:tcPr marL="7084" marR="7084" marT="70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Beer production</a:t>
                      </a:r>
                    </a:p>
                  </a:txBody>
                  <a:tcPr marL="7084" marR="7084" marT="70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84" marR="7084" marT="70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84" marR="7084" marT="70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84" marR="7084" marT="70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84" marR="7084" marT="70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7084" marR="7084" marT="70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56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084" marR="7084" marT="70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Ltd "Trans Az"</a:t>
                      </a:r>
                    </a:p>
                  </a:txBody>
                  <a:tcPr marL="7084" marR="7084" marT="70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Wood dryer factory</a:t>
                      </a:r>
                    </a:p>
                  </a:txBody>
                  <a:tcPr marL="7084" marR="7084" marT="70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84" marR="7084" marT="70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84" marR="7084" marT="70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84" marR="7084" marT="70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7084" marR="7084" marT="70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084" marR="7084" marT="70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133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084" marR="7084" marT="70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LTD Liderplast</a:t>
                      </a:r>
                    </a:p>
                  </a:txBody>
                  <a:tcPr marL="7084" marR="7084" marT="70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Plastic film production</a:t>
                      </a:r>
                    </a:p>
                  </a:txBody>
                  <a:tcPr marL="7084" marR="7084" marT="70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84" marR="7084" marT="70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84" marR="7084" marT="70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84" marR="7084" marT="70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7084" marR="7084" marT="70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084" marR="7084" marT="70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56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084" marR="7084" marT="70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LTD Mixo's Gardens </a:t>
                      </a:r>
                    </a:p>
                  </a:txBody>
                  <a:tcPr marL="7084" marR="7084" marT="70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Fruit processing</a:t>
                      </a:r>
                    </a:p>
                  </a:txBody>
                  <a:tcPr marL="7084" marR="7084" marT="70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84" marR="7084" marT="70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84" marR="7084" marT="70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84" marR="7084" marT="70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84" marR="7084" marT="70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084" marR="7084" marT="70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56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084" marR="7084" marT="70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LTD “Biodiesel Georgia”</a:t>
                      </a:r>
                    </a:p>
                  </a:txBody>
                  <a:tcPr marL="7084" marR="7084" marT="70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Biodiesel production</a:t>
                      </a:r>
                    </a:p>
                  </a:txBody>
                  <a:tcPr marL="7084" marR="7084" marT="70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84" marR="7084" marT="70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084" marR="7084" marT="70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84" marR="7084" marT="70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84" marR="7084" marT="70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084" marR="7084" marT="70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56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084" marR="7084" marT="70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Vaziani Company LLC</a:t>
                      </a:r>
                    </a:p>
                  </a:txBody>
                  <a:tcPr marL="7084" marR="7084" marT="70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Wine production</a:t>
                      </a:r>
                    </a:p>
                  </a:txBody>
                  <a:tcPr marL="7084" marR="7084" marT="70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84" marR="7084" marT="70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84" marR="7084" marT="70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84" marR="7084" marT="70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84" marR="7084" marT="70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7084" marR="7084" marT="70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56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084" marR="7084" marT="70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Ltd "Chateau Mukuzani"</a:t>
                      </a:r>
                    </a:p>
                  </a:txBody>
                  <a:tcPr marL="7084" marR="7084" marT="70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Wine production</a:t>
                      </a:r>
                    </a:p>
                  </a:txBody>
                  <a:tcPr marL="7084" marR="7084" marT="70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84" marR="7084" marT="70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84" marR="7084" marT="70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84" marR="7084" marT="70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84" marR="7084" marT="70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084" marR="7084" marT="70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56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084" marR="7084" marT="70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LTF “Titani”</a:t>
                      </a:r>
                    </a:p>
                  </a:txBody>
                  <a:tcPr marL="7084" marR="7084" marT="70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Packaging industry</a:t>
                      </a:r>
                    </a:p>
                  </a:txBody>
                  <a:tcPr marL="7084" marR="7084" marT="70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84" marR="7084" marT="70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084" marR="7084" marT="70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84" marR="7084" marT="70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84" marR="7084" marT="70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084" marR="7084" marT="70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12662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7084" marR="7084" marT="70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084" marR="7084" marT="70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084" marR="7084" marT="70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084" marR="7084" marT="70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084" marR="7084" marT="70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084" marR="7084" marT="70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19%</a:t>
                      </a:r>
                    </a:p>
                  </a:txBody>
                  <a:tcPr marL="7084" marR="7084" marT="70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09120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414A200-16FF-4ECD-9E3D-E35AEBA095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2755" y="1571980"/>
            <a:ext cx="7886700" cy="334094"/>
          </a:xfrm>
        </p:spPr>
        <p:txBody>
          <a:bodyPr>
            <a:noAutofit/>
          </a:bodyPr>
          <a:lstStyle/>
          <a:p>
            <a:r>
              <a:rPr lang="en-US" sz="2800"/>
              <a:t>RECP Assessment Results</a:t>
            </a:r>
            <a:endParaRPr lang="en-GB" sz="28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8733450"/>
              </p:ext>
            </p:extLst>
          </p:nvPr>
        </p:nvGraphicFramePr>
        <p:xfrm>
          <a:off x="115907" y="2068848"/>
          <a:ext cx="8912183" cy="3726647"/>
        </p:xfrm>
        <a:graphic>
          <a:graphicData uri="http://schemas.openxmlformats.org/drawingml/2006/table">
            <a:tbl>
              <a:tblPr/>
              <a:tblGrid>
                <a:gridCol w="21121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4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20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68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695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2101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2101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266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1266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25185">
                <a:tc rowSpan="3"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 (body)"/>
                        </a:rPr>
                        <a:t>Phase</a:t>
                      </a:r>
                    </a:p>
                  </a:txBody>
                  <a:tcPr marL="7375" marR="7375" marT="7375" marB="0" anchor="ctr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 (body)"/>
                        </a:rPr>
                        <a:t>No. of RECP options</a:t>
                      </a:r>
                    </a:p>
                  </a:txBody>
                  <a:tcPr marL="7375" marR="7375" marT="7375" marB="0" anchor="ctr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 (body)"/>
                        </a:rPr>
                        <a:t>Investment </a:t>
                      </a:r>
                    </a:p>
                  </a:txBody>
                  <a:tcPr marL="7375" marR="7375" marT="7375" marB="0" anchor="ctr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 (body)"/>
                        </a:rPr>
                        <a:t>Savings</a:t>
                      </a:r>
                    </a:p>
                  </a:txBody>
                  <a:tcPr marL="7375" marR="7375" marT="7375" marB="0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136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 (body)"/>
                        </a:rPr>
                        <a:t>Annual benefit</a:t>
                      </a:r>
                    </a:p>
                  </a:txBody>
                  <a:tcPr marL="7375" marR="7375" marT="7375" marB="0" anchor="ctr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 (body)"/>
                        </a:rPr>
                        <a:t>Energy</a:t>
                      </a:r>
                    </a:p>
                  </a:txBody>
                  <a:tcPr marL="7375" marR="7375" marT="7375" marB="0" anchor="ctr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 (body)"/>
                        </a:rPr>
                        <a:t>Water</a:t>
                      </a:r>
                    </a:p>
                  </a:txBody>
                  <a:tcPr marL="7375" marR="7375" marT="7375" marB="0" anchor="ctr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 (body)"/>
                        </a:rPr>
                        <a:t>Material</a:t>
                      </a:r>
                    </a:p>
                  </a:txBody>
                  <a:tcPr marL="7375" marR="7375" marT="7375" marB="0" anchor="ctr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 (body)"/>
                        </a:rPr>
                        <a:t>Waste</a:t>
                      </a:r>
                    </a:p>
                  </a:txBody>
                  <a:tcPr marL="7375" marR="7375" marT="7375" marB="0" anchor="ctr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 (body)"/>
                        </a:rPr>
                        <a:t>Emissions </a:t>
                      </a:r>
                    </a:p>
                  </a:txBody>
                  <a:tcPr marL="7375" marR="7375" marT="7375" marB="0" anchor="ctr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7337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 (body)"/>
                        </a:rPr>
                        <a:t>Euro year</a:t>
                      </a:r>
                    </a:p>
                  </a:txBody>
                  <a:tcPr marL="7375" marR="7375" marT="7375" marB="0" anchor="ctr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 (body)"/>
                        </a:rPr>
                        <a:t>Euro/year</a:t>
                      </a:r>
                    </a:p>
                  </a:txBody>
                  <a:tcPr marL="7375" marR="7375" marT="7375" marB="0" anchor="ctr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 (body)"/>
                        </a:rPr>
                        <a:t>kWh/year</a:t>
                      </a:r>
                    </a:p>
                  </a:txBody>
                  <a:tcPr marL="7375" marR="7375" marT="7375" marB="0" anchor="ctr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 (body)"/>
                        </a:rPr>
                        <a:t>m</a:t>
                      </a:r>
                      <a:r>
                        <a:rPr lang="en-US" sz="14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Calibri (body)"/>
                        </a:rPr>
                        <a:t>3</a:t>
                      </a: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 (body)"/>
                        </a:rPr>
                        <a:t>/year</a:t>
                      </a:r>
                    </a:p>
                  </a:txBody>
                  <a:tcPr marL="7375" marR="7375" marT="7375" marB="0" anchor="ctr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 (body)"/>
                        </a:rPr>
                        <a:t>tons/year</a:t>
                      </a:r>
                    </a:p>
                  </a:txBody>
                  <a:tcPr marL="7375" marR="7375" marT="7375" marB="0" anchor="ctr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 (body)"/>
                        </a:rPr>
                        <a:t>tons/year</a:t>
                      </a:r>
                    </a:p>
                  </a:txBody>
                  <a:tcPr marL="7375" marR="7375" marT="7375" marB="0" anchor="ctr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 (body)"/>
                        </a:rPr>
                        <a:t>CO</a:t>
                      </a:r>
                      <a:r>
                        <a:rPr lang="en-US" sz="1400" b="0" i="0" u="none" strike="noStrike" baseline="-25000">
                          <a:solidFill>
                            <a:srgbClr val="000000"/>
                          </a:solidFill>
                          <a:effectLst/>
                          <a:latin typeface="Calibri (body)"/>
                        </a:rPr>
                        <a:t>2</a:t>
                      </a: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 (body)"/>
                        </a:rPr>
                        <a:t>eq tons/year</a:t>
                      </a:r>
                    </a:p>
                  </a:txBody>
                  <a:tcPr marL="7375" marR="7375" marT="7375" marB="0" anchor="ctr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73378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 (body)"/>
                        </a:rPr>
                        <a:t>Recommended in the assessment report</a:t>
                      </a:r>
                    </a:p>
                  </a:txBody>
                  <a:tcPr marL="7375" marR="7375" marT="7375" marB="0" anchor="ctr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 (body)"/>
                        </a:rPr>
                        <a:t>26</a:t>
                      </a:r>
                    </a:p>
                  </a:txBody>
                  <a:tcPr marL="7375" marR="7375" marT="7375" marB="0" anchor="ctr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 (body)"/>
                        </a:rPr>
                        <a:t>605 302</a:t>
                      </a:r>
                    </a:p>
                  </a:txBody>
                  <a:tcPr marL="7375" marR="7375" marT="7375" marB="0" anchor="ctr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 (body)"/>
                        </a:rPr>
                        <a:t>681 871</a:t>
                      </a:r>
                    </a:p>
                  </a:txBody>
                  <a:tcPr marL="7375" marR="7375" marT="7375" marB="0" anchor="ctr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 (body)"/>
                        </a:rPr>
                        <a:t>8 376 926</a:t>
                      </a:r>
                    </a:p>
                  </a:txBody>
                  <a:tcPr marL="7375" marR="7375" marT="7375" marB="0" anchor="ctr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 (body)"/>
                        </a:rPr>
                        <a:t>0</a:t>
                      </a:r>
                    </a:p>
                  </a:txBody>
                  <a:tcPr marL="7375" marR="7375" marT="7375" marB="0" anchor="ctr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 (body)"/>
                        </a:rPr>
                        <a:t>0</a:t>
                      </a:r>
                    </a:p>
                  </a:txBody>
                  <a:tcPr marL="7375" marR="7375" marT="7375" marB="0" anchor="ctr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 (body)"/>
                        </a:rPr>
                        <a:t>4 618</a:t>
                      </a:r>
                    </a:p>
                  </a:txBody>
                  <a:tcPr marL="7375" marR="7375" marT="7375" marB="0" anchor="ctr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 (body)"/>
                        </a:rPr>
                        <a:t>1 628</a:t>
                      </a:r>
                    </a:p>
                  </a:txBody>
                  <a:tcPr marL="7375" marR="7375" marT="7375" marB="0" anchor="ctr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73378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 (body)"/>
                        </a:rPr>
                        <a:t>Implemented at the end of the monitoring period</a:t>
                      </a:r>
                    </a:p>
                  </a:txBody>
                  <a:tcPr marL="7375" marR="7375" marT="7375" marB="0" anchor="ctr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 (body)"/>
                        </a:rPr>
                        <a:t>5</a:t>
                      </a:r>
                    </a:p>
                  </a:txBody>
                  <a:tcPr marL="7375" marR="7375" marT="7375" marB="0" anchor="ctr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 (body)"/>
                        </a:rPr>
                        <a:t>388 036</a:t>
                      </a:r>
                    </a:p>
                  </a:txBody>
                  <a:tcPr marL="7375" marR="7375" marT="7375" marB="0" anchor="ctr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 (body)"/>
                        </a:rPr>
                        <a:t>97 514</a:t>
                      </a:r>
                    </a:p>
                  </a:txBody>
                  <a:tcPr marL="7375" marR="7375" marT="7375" marB="0" anchor="ctr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 (body)"/>
                        </a:rPr>
                        <a:t>836 088</a:t>
                      </a:r>
                    </a:p>
                  </a:txBody>
                  <a:tcPr marL="7375" marR="7375" marT="7375" marB="0" anchor="ctr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 (body)"/>
                        </a:rPr>
                        <a:t>0</a:t>
                      </a:r>
                    </a:p>
                  </a:txBody>
                  <a:tcPr marL="7375" marR="7375" marT="7375" marB="0" anchor="ctr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 (body)"/>
                        </a:rPr>
                        <a:t>0</a:t>
                      </a:r>
                    </a:p>
                  </a:txBody>
                  <a:tcPr marL="7375" marR="7375" marT="7375" marB="0" anchor="ctr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 (body)"/>
                        </a:rPr>
                        <a:t>0</a:t>
                      </a:r>
                    </a:p>
                  </a:txBody>
                  <a:tcPr marL="7375" marR="7375" marT="7375" marB="0" anchor="ctr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 (body)"/>
                        </a:rPr>
                        <a:t>173</a:t>
                      </a:r>
                    </a:p>
                  </a:txBody>
                  <a:tcPr marL="7375" marR="7375" marT="7375" marB="0" anchor="ctr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9966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 (body)"/>
                        </a:rPr>
                        <a:t>% of total achievement</a:t>
                      </a:r>
                    </a:p>
                  </a:txBody>
                  <a:tcPr marL="7375" marR="7375" marT="7375" marB="0" anchor="ctr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 (body)"/>
                        </a:rPr>
                        <a:t>19%</a:t>
                      </a:r>
                    </a:p>
                  </a:txBody>
                  <a:tcPr marL="7375" marR="7375" marT="7375" marB="0" anchor="ctr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 (body)"/>
                        </a:rPr>
                        <a:t>64%</a:t>
                      </a:r>
                    </a:p>
                  </a:txBody>
                  <a:tcPr marL="7375" marR="7375" marT="7375" marB="0" anchor="ctr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 (body)"/>
                        </a:rPr>
                        <a:t>14%</a:t>
                      </a:r>
                    </a:p>
                  </a:txBody>
                  <a:tcPr marL="7375" marR="7375" marT="7375" marB="0" anchor="ctr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 (body)"/>
                        </a:rPr>
                        <a:t>10%</a:t>
                      </a:r>
                    </a:p>
                  </a:txBody>
                  <a:tcPr marL="7375" marR="7375" marT="7375" marB="0" anchor="ctr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 (body)"/>
                        </a:rPr>
                        <a:t>0%</a:t>
                      </a:r>
                    </a:p>
                  </a:txBody>
                  <a:tcPr marL="7375" marR="7375" marT="7375" marB="0" anchor="ctr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 (body)"/>
                        </a:rPr>
                        <a:t>0%</a:t>
                      </a:r>
                    </a:p>
                  </a:txBody>
                  <a:tcPr marL="7375" marR="7375" marT="7375" marB="0" anchor="ctr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 (body)"/>
                        </a:rPr>
                        <a:t>0%</a:t>
                      </a:r>
                    </a:p>
                  </a:txBody>
                  <a:tcPr marL="7375" marR="7375" marT="7375" marB="0" anchor="ctr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 (body)"/>
                        </a:rPr>
                        <a:t>11%</a:t>
                      </a:r>
                    </a:p>
                  </a:txBody>
                  <a:tcPr marL="7375" marR="7375" marT="7375" marB="0" anchor="ctr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41184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414A200-16FF-4ECD-9E3D-E35AEBA095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4118" y="1237129"/>
            <a:ext cx="7886700" cy="1016674"/>
          </a:xfrm>
        </p:spPr>
        <p:txBody>
          <a:bodyPr>
            <a:normAutofit/>
          </a:bodyPr>
          <a:lstStyle/>
          <a:p>
            <a:r>
              <a:rPr lang="en-US" sz="3200"/>
              <a:t>The Key Issues and Barriers for SMEs to Implement EE/RECP Measure</a:t>
            </a:r>
            <a:endParaRPr lang="en-GB" sz="32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64CE5A3-8EC6-4617-A0C2-608A145FD9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7287" y="2158500"/>
            <a:ext cx="8730651" cy="3920327"/>
          </a:xfrm>
        </p:spPr>
        <p:txBody>
          <a:bodyPr>
            <a:noAutofit/>
          </a:bodyPr>
          <a:lstStyle/>
          <a:p>
            <a:pPr algn="just"/>
            <a:r>
              <a:rPr lang="en-US" sz="2000" dirty="0"/>
              <a:t>Low level of understanding the real benefits of modern </a:t>
            </a:r>
            <a:r>
              <a:rPr lang="en-US" sz="2000"/>
              <a:t>technologies;</a:t>
            </a:r>
          </a:p>
          <a:p>
            <a:pPr algn="just"/>
            <a:r>
              <a:rPr lang="en-US" sz="2000"/>
              <a:t>Avoiding to be pioneers in introduction of new/modern technology (without demonstration of already successfully implemented similar measure);</a:t>
            </a:r>
            <a:endParaRPr lang="en-US" sz="2000" dirty="0"/>
          </a:p>
          <a:p>
            <a:pPr algn="just"/>
            <a:r>
              <a:rPr lang="en-US" sz="2000" dirty="0"/>
              <a:t>High cost technologies with longer payback period(&gt;5 years);</a:t>
            </a:r>
          </a:p>
          <a:p>
            <a:pPr algn="just"/>
            <a:r>
              <a:rPr lang="en-US" sz="2000"/>
              <a:t>Lack of loan capacity (low </a:t>
            </a:r>
            <a:r>
              <a:rPr lang="en-US" sz="2000" dirty="0"/>
              <a:t>potential of investment sources);</a:t>
            </a:r>
          </a:p>
          <a:p>
            <a:pPr algn="just"/>
            <a:r>
              <a:rPr lang="en-US" sz="2000" dirty="0"/>
              <a:t>Lack of internal resources (for planning/testing and implementation the measure);</a:t>
            </a:r>
          </a:p>
          <a:p>
            <a:pPr algn="just"/>
            <a:r>
              <a:rPr lang="en-US" sz="2000" dirty="0"/>
              <a:t>Lack </a:t>
            </a:r>
            <a:r>
              <a:rPr lang="en-US" sz="2000"/>
              <a:t>of performance of </a:t>
            </a:r>
            <a:r>
              <a:rPr lang="en-US" sz="2000" dirty="0"/>
              <a:t>waste management/recycling regulation;</a:t>
            </a:r>
          </a:p>
          <a:p>
            <a:pPr algn="just"/>
            <a:r>
              <a:rPr lang="en-US" sz="2000"/>
              <a:t>Lack of performance of </a:t>
            </a:r>
            <a:r>
              <a:rPr lang="en-US" sz="2000" dirty="0"/>
              <a:t>regulation about water treatment/waste water management;</a:t>
            </a:r>
          </a:p>
          <a:p>
            <a:pPr algn="just"/>
            <a:r>
              <a:rPr lang="en-GB" sz="2000"/>
              <a:t>Absence of </a:t>
            </a:r>
            <a:r>
              <a:rPr lang="en-GB" sz="2000" dirty="0"/>
              <a:t>emission taxes.</a:t>
            </a:r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6802340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414A200-16FF-4ECD-9E3D-E35AEBA095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4118" y="1237129"/>
            <a:ext cx="7886700" cy="1191828"/>
          </a:xfrm>
        </p:spPr>
        <p:txBody>
          <a:bodyPr/>
          <a:lstStyle/>
          <a:p>
            <a:r>
              <a:rPr lang="en-US"/>
              <a:t>The Key Motivation Factors For SMEs to Implement EE/RECP Measure</a:t>
            </a:r>
            <a:endParaRPr lang="en-GB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64CE5A3-8EC6-4617-A0C2-608A145FD9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4546" y="2428957"/>
            <a:ext cx="8847786" cy="3712412"/>
          </a:xfrm>
        </p:spPr>
        <p:txBody>
          <a:bodyPr>
            <a:noAutofit/>
          </a:bodyPr>
          <a:lstStyle/>
          <a:p>
            <a:r>
              <a:rPr lang="en-US" sz="2400" dirty="0"/>
              <a:t>Low investment cost</a:t>
            </a:r>
          </a:p>
          <a:p>
            <a:r>
              <a:rPr lang="en-US" sz="2400"/>
              <a:t>Comfortable funding source (adapted loan terms)</a:t>
            </a:r>
            <a:endParaRPr lang="ka-GE" sz="2400"/>
          </a:p>
          <a:p>
            <a:r>
              <a:rPr lang="en-US" sz="2400"/>
              <a:t>High </a:t>
            </a:r>
            <a:r>
              <a:rPr lang="en-US" sz="2400" dirty="0"/>
              <a:t>energy saving potential</a:t>
            </a:r>
          </a:p>
          <a:p>
            <a:r>
              <a:rPr lang="en-US" sz="2400" dirty="0"/>
              <a:t>High resource/material saving potential</a:t>
            </a:r>
          </a:p>
          <a:p>
            <a:r>
              <a:rPr lang="en-GB" sz="2400" dirty="0"/>
              <a:t>Short payback period</a:t>
            </a:r>
          </a:p>
          <a:p>
            <a:r>
              <a:rPr lang="en-US" sz="2400" dirty="0"/>
              <a:t>Long lifecycle of suggested technology</a:t>
            </a:r>
          </a:p>
          <a:p>
            <a:r>
              <a:rPr lang="en-GB" sz="2400" dirty="0"/>
              <a:t>Guaranteed future </a:t>
            </a:r>
            <a:r>
              <a:rPr lang="en-GB" sz="2400"/>
              <a:t>maintenance support</a:t>
            </a:r>
          </a:p>
          <a:p>
            <a:r>
              <a:rPr lang="en-GB" sz="2400"/>
              <a:t>Demonstration of already implemented similar RECP measure(s).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437600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414A200-16FF-4ECD-9E3D-E35AEBA095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4118" y="1263075"/>
            <a:ext cx="7886700" cy="464512"/>
          </a:xfrm>
        </p:spPr>
        <p:txBody>
          <a:bodyPr>
            <a:normAutofit fontScale="90000"/>
          </a:bodyPr>
          <a:lstStyle/>
          <a:p>
            <a:r>
              <a:rPr lang="en-US"/>
              <a:t>Sucssessful Example: Ltd. “Nektari”</a:t>
            </a:r>
            <a:endParaRPr lang="en-GB" b="1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64CE5A3-8EC6-4617-A0C2-608A145FD9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118" y="1642533"/>
            <a:ext cx="8495145" cy="44800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u="sng"/>
              <a:t>Installation of On-grid Solar PV Station with Capacitiy 500 kWp</a:t>
            </a:r>
            <a:endParaRPr lang="en-GB" sz="2400" u="sng" dirty="0"/>
          </a:p>
        </p:txBody>
      </p:sp>
      <p:pic>
        <p:nvPicPr>
          <p:cNvPr id="4" name="Picture 2" descr="Grid-connected PV system | Download Scientific Diagram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34850" y="2186998"/>
            <a:ext cx="6265661" cy="37372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13903" y="2005485"/>
            <a:ext cx="2180889" cy="1147732"/>
          </a:xfrm>
          <a:prstGeom prst="rect">
            <a:avLst/>
          </a:prstGeom>
          <a:noFill/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6426303" y="3516699"/>
            <a:ext cx="2907854" cy="2180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73435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414A200-16FF-4ECD-9E3D-E35AEBA095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4118" y="1571660"/>
            <a:ext cx="4830767" cy="464512"/>
          </a:xfrm>
        </p:spPr>
        <p:txBody>
          <a:bodyPr>
            <a:normAutofit fontScale="90000"/>
          </a:bodyPr>
          <a:lstStyle/>
          <a:p>
            <a:r>
              <a:rPr lang="en-US"/>
              <a:t>Ltd. “Nektari”</a:t>
            </a:r>
            <a:endParaRPr lang="en-GB" b="1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64CE5A3-8EC6-4617-A0C2-608A145FD9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8964" y="2309316"/>
            <a:ext cx="5230012" cy="44800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u="sng"/>
              <a:t>Results of implemented measure</a:t>
            </a:r>
            <a:endParaRPr lang="en-GB" u="sng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0045241"/>
              </p:ext>
            </p:extLst>
          </p:nvPr>
        </p:nvGraphicFramePr>
        <p:xfrm>
          <a:off x="708964" y="3037804"/>
          <a:ext cx="7781854" cy="27059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075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18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324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41181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>
                          <a:effectLst/>
                        </a:rPr>
                        <a:t>Total investment cost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1,200,000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>
                          <a:effectLst/>
                        </a:rPr>
                        <a:t>GEL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1181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>
                          <a:effectLst/>
                        </a:rPr>
                        <a:t>Annual financial saving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214,400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>
                          <a:effectLst/>
                        </a:rPr>
                        <a:t>GEL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1181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>
                          <a:effectLst/>
                        </a:rPr>
                        <a:t>Simple payback period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>
                          <a:effectLst/>
                        </a:rPr>
                        <a:t>Year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1181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>
                          <a:effectLst/>
                        </a:rPr>
                        <a:t>Annual energy saving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670,000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>
                          <a:effectLst/>
                        </a:rPr>
                        <a:t>kWh/Year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1181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>
                          <a:effectLst/>
                        </a:rPr>
                        <a:t>CO</a:t>
                      </a:r>
                      <a:r>
                        <a:rPr lang="en-US" sz="2400" u="none" strike="noStrike" baseline="-25000">
                          <a:effectLst/>
                        </a:rPr>
                        <a:t>2</a:t>
                      </a:r>
                      <a:r>
                        <a:rPr lang="en-US" sz="2400" u="none" strike="noStrike">
                          <a:effectLst/>
                        </a:rPr>
                        <a:t> emmision reduction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>
                          <a:effectLst/>
                        </a:rPr>
                        <a:t>Tons/Year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78828" y="1194172"/>
            <a:ext cx="2411990" cy="1808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87800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414A200-16FF-4ECD-9E3D-E35AEBA095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5932" y="1361124"/>
            <a:ext cx="7886700" cy="929034"/>
          </a:xfrm>
        </p:spPr>
        <p:txBody>
          <a:bodyPr>
            <a:noAutofit/>
          </a:bodyPr>
          <a:lstStyle/>
          <a:p>
            <a:r>
              <a:rPr lang="en-US" sz="2800" b="1"/>
              <a:t>Citrus juice concentrate factory in Kobuleti</a:t>
            </a:r>
            <a:br>
              <a:rPr lang="en-US" sz="2800" b="1"/>
            </a:br>
            <a:r>
              <a:rPr lang="en-US" sz="2800" b="1"/>
              <a:t>Ltd. “GIAM Group”</a:t>
            </a:r>
            <a:endParaRPr lang="en-GB" sz="2800" b="1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64CE5A3-8EC6-4617-A0C2-608A145FD9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789" y="2224619"/>
            <a:ext cx="8744755" cy="78028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000" u="sng"/>
              <a:t>RECP Measure #1: Installation of automatic pressure regulator in steam supply system for technological processes</a:t>
            </a:r>
            <a:endParaRPr lang="en-GB" sz="2000" u="sng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76378" y="2918182"/>
            <a:ext cx="2352710" cy="304902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09731" y="2951942"/>
            <a:ext cx="4522901" cy="3015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47713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414A200-16FF-4ECD-9E3D-E35AEBA095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04330" y="1378042"/>
            <a:ext cx="4830767" cy="464512"/>
          </a:xfrm>
        </p:spPr>
        <p:txBody>
          <a:bodyPr>
            <a:noAutofit/>
          </a:bodyPr>
          <a:lstStyle/>
          <a:p>
            <a:r>
              <a:rPr lang="en-US" sz="2800" b="1"/>
              <a:t>Ltd. "GIAM Group"</a:t>
            </a:r>
            <a:endParaRPr lang="en-GB" sz="2800" b="1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64CE5A3-8EC6-4617-A0C2-608A145FD9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3809" y="1985696"/>
            <a:ext cx="6794800" cy="69076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b="1" u="sng"/>
              <a:t>Results of implemented RECP Measure #1</a:t>
            </a:r>
            <a:endParaRPr lang="en-GB" sz="2400" b="1" u="sng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4187060"/>
              </p:ext>
            </p:extLst>
          </p:nvPr>
        </p:nvGraphicFramePr>
        <p:xfrm>
          <a:off x="193809" y="2675586"/>
          <a:ext cx="7781854" cy="324708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075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18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324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41181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>
                          <a:effectLst/>
                        </a:rPr>
                        <a:t>Total Investment cost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25,000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>
                          <a:effectLst/>
                        </a:rPr>
                        <a:t>GEL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1181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>
                          <a:effectLst/>
                        </a:rPr>
                        <a:t>Annual Financial saving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71,539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>
                          <a:effectLst/>
                        </a:rPr>
                        <a:t>GEL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1181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>
                          <a:effectLst/>
                        </a:rPr>
                        <a:t>Simple payback period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>
                          <a:effectLst/>
                        </a:rPr>
                        <a:t>Year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1181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>
                          <a:effectLst/>
                        </a:rPr>
                        <a:t>Annual Energy Saving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502,848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>
                          <a:effectLst/>
                        </a:rPr>
                        <a:t>kWh/year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1181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>
                          <a:effectLst/>
                        </a:rPr>
                        <a:t>Annual Natural gas saving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51,840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>
                          <a:effectLst/>
                        </a:rPr>
                        <a:t>m</a:t>
                      </a:r>
                      <a:r>
                        <a:rPr lang="en-US" sz="2400" u="none" strike="noStrike" baseline="30000">
                          <a:effectLst/>
                        </a:rPr>
                        <a:t>3</a:t>
                      </a:r>
                      <a:r>
                        <a:rPr lang="en-US" sz="2400" u="none" strike="noStrike">
                          <a:effectLst/>
                        </a:rPr>
                        <a:t>/year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1181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>
                          <a:effectLst/>
                        </a:rPr>
                        <a:t>CO</a:t>
                      </a:r>
                      <a:r>
                        <a:rPr lang="en-US" sz="2400" u="none" strike="noStrike" baseline="-25000">
                          <a:effectLst/>
                        </a:rPr>
                        <a:t>2</a:t>
                      </a:r>
                      <a:r>
                        <a:rPr lang="en-US" sz="2400" u="none" strike="noStrike">
                          <a:effectLst/>
                        </a:rPr>
                        <a:t> emmision reduction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>
                          <a:effectLst/>
                        </a:rPr>
                        <a:t>Tons/year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988609" y="1842554"/>
            <a:ext cx="1974108" cy="2558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68957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U4E PPT template_v.2.potx" id="{997AA89E-B550-4C75-8161-EA217B742362}" vid="{CE33B491-B03A-445D-B757-9F16FE104BC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EU4E PPT template_v.2</Template>
  <TotalTime>0</TotalTime>
  <Words>870</Words>
  <Application>Microsoft Office PowerPoint</Application>
  <PresentationFormat>On-screen Show (4:3)</PresentationFormat>
  <Paragraphs>314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(body)</vt:lpstr>
      <vt:lpstr>Calibri Light</vt:lpstr>
      <vt:lpstr>Sylfaen</vt:lpstr>
      <vt:lpstr>Office Theme</vt:lpstr>
      <vt:lpstr>The RECP Assessments in Demonstration Companies  The results obtained from the application of RECP measures, the most common difficulties/challenges, and opportunities encountered</vt:lpstr>
      <vt:lpstr>RECP Companies and Implementation Status</vt:lpstr>
      <vt:lpstr>RECP Assessment Results</vt:lpstr>
      <vt:lpstr>The Key Issues and Barriers for SMEs to Implement EE/RECP Measure</vt:lpstr>
      <vt:lpstr>The Key Motivation Factors For SMEs to Implement EE/RECP Measure</vt:lpstr>
      <vt:lpstr>Sucssessful Example: Ltd. “Nektari”</vt:lpstr>
      <vt:lpstr>Ltd. “Nektari”</vt:lpstr>
      <vt:lpstr>Citrus juice concentrate factory in Kobuleti Ltd. “GIAM Group”</vt:lpstr>
      <vt:lpstr>Ltd. "GIAM Group"</vt:lpstr>
      <vt:lpstr>Ltd. "GIAM Group"</vt:lpstr>
      <vt:lpstr>Ltd. "GIAM Group"</vt:lpstr>
      <vt:lpstr>Ltd. "Apeni Brewery"</vt:lpstr>
      <vt:lpstr>Ltd. "Apeni Brewery"</vt:lpstr>
      <vt:lpstr>Ltd "Vaziani Winery"</vt:lpstr>
      <vt:lpstr>Ltd "Vaziani Winery"</vt:lpstr>
      <vt:lpstr>Thank you for your attention!</vt:lpstr>
    </vt:vector>
  </TitlesOfParts>
  <Company>UNIDO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BARLA, Michael</dc:creator>
  <cp:lastModifiedBy>Liana Garibashvili</cp:lastModifiedBy>
  <cp:revision>42</cp:revision>
  <dcterms:created xsi:type="dcterms:W3CDTF">2019-12-06T07:12:01Z</dcterms:created>
  <dcterms:modified xsi:type="dcterms:W3CDTF">2023-11-10T11:30:57Z</dcterms:modified>
</cp:coreProperties>
</file>