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307" r:id="rId4"/>
    <p:sldId id="305" r:id="rId5"/>
    <p:sldId id="267" r:id="rId6"/>
    <p:sldId id="306" r:id="rId7"/>
    <p:sldId id="258" r:id="rId8"/>
    <p:sldId id="308" r:id="rId9"/>
    <p:sldId id="311" r:id="rId10"/>
    <p:sldId id="312" r:id="rId11"/>
    <p:sldId id="309" r:id="rId12"/>
    <p:sldId id="314" r:id="rId13"/>
    <p:sldId id="313" r:id="rId14"/>
    <p:sldId id="310" r:id="rId15"/>
    <p:sldId id="315" r:id="rId16"/>
    <p:sldId id="316" r:id="rId17"/>
    <p:sldId id="317" r:id="rId18"/>
    <p:sldId id="274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E56D6C-02D7-47C8-BB59-110374C33789}">
          <p14:sldIdLst>
            <p14:sldId id="256"/>
            <p14:sldId id="257"/>
          </p14:sldIdLst>
        </p14:section>
        <p14:section name="Introduction" id="{7FFE7BC4-969E-467B-A6E3-E6878CDACBA7}">
          <p14:sldIdLst>
            <p14:sldId id="307"/>
            <p14:sldId id="305"/>
            <p14:sldId id="267"/>
          </p14:sldIdLst>
        </p14:section>
        <p14:section name="REPORT" id="{9218EB29-8DE1-46F4-8876-FD331DB4C329}">
          <p14:sldIdLst>
            <p14:sldId id="306"/>
            <p14:sldId id="258"/>
          </p14:sldIdLst>
        </p14:section>
        <p14:section name="AWARENESS RAISING" id="{D91B46DD-92F4-4334-A350-EDB046B1C716}">
          <p14:sldIdLst>
            <p14:sldId id="308"/>
            <p14:sldId id="311"/>
            <p14:sldId id="312"/>
          </p14:sldIdLst>
        </p14:section>
        <p14:section name="TRAINING" id="{50B42E69-5E93-458D-91B0-22610130D07F}">
          <p14:sldIdLst>
            <p14:sldId id="309"/>
            <p14:sldId id="314"/>
            <p14:sldId id="313"/>
          </p14:sldIdLst>
        </p14:section>
        <p14:section name="PILOTING" id="{5749F357-94EF-4688-A7B5-F64C5BC3A1AC}">
          <p14:sldIdLst>
            <p14:sldId id="310"/>
            <p14:sldId id="315"/>
          </p14:sldIdLst>
        </p14:section>
        <p14:section name="UPCOMING WORKS" id="{4F9D5FE6-D11E-44C9-B44C-B00286EF3EC1}">
          <p14:sldIdLst>
            <p14:sldId id="316"/>
            <p14:sldId id="31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536" userDrawn="1">
          <p15:clr>
            <a:srgbClr val="A4A3A4"/>
          </p15:clr>
        </p15:guide>
        <p15:guide id="4" pos="168" userDrawn="1">
          <p15:clr>
            <a:srgbClr val="A4A3A4"/>
          </p15:clr>
        </p15:guide>
        <p15:guide id="5" orient="horz" pos="3576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  <p15:guide id="7" orient="horz" pos="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194"/>
    <a:srgbClr val="94C122"/>
    <a:srgbClr val="00ABC0"/>
    <a:srgbClr val="134753"/>
    <a:srgbClr val="DAE8CE"/>
    <a:srgbClr val="E6F0DB"/>
    <a:srgbClr val="F4F8EB"/>
    <a:srgbClr val="D9D9D9"/>
    <a:srgbClr val="BFBFBF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8" y="76"/>
      </p:cViewPr>
      <p:guideLst>
        <p:guide orient="horz" pos="2016"/>
        <p:guide pos="3840"/>
        <p:guide pos="7536"/>
        <p:guide pos="168"/>
        <p:guide orient="horz" pos="3576"/>
        <p:guide orient="horz" pos="1392"/>
        <p:guide orient="horz" pos="9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22A8-8951-4782-8931-2AF9A2CF19C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D0F37-BC75-43FF-807B-C4C129C7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75A9-2E03-4FF5-A0C8-146457140A46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E574-141B-4D53-9861-6E27163755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8200" y="1464108"/>
            <a:ext cx="9829800" cy="23876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4040370"/>
            <a:ext cx="9829800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14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6611"/>
            <a:ext cx="10515600" cy="8288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3897"/>
            <a:ext cx="10515600" cy="3466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75A9-2E03-4FF5-A0C8-146457140A46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E574-141B-4D53-9861-6E2716375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7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png"/><Relationship Id="rId4" Type="http://schemas.openxmlformats.org/officeDocument/2006/relationships/tags" Target="../tags/tag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C2CCBC45-CA84-1D74-5E17-9B5C4D1168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70566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75A9-2E03-4FF5-A0C8-146457140A46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EE574-141B-4D53-9861-6E27163755BD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67" y="5928952"/>
            <a:ext cx="6815919" cy="877900"/>
          </a:xfrm>
          <a:prstGeom prst="rect">
            <a:avLst/>
          </a:prstGeom>
        </p:spPr>
      </p:pic>
      <p:pic>
        <p:nvPicPr>
          <p:cNvPr id="10" name="Picture 9" descr="S:\Applic\GGGR\EAP Task Force\EU4Environment\7_Communication &amp; visibility\Action visuals and templates\1_Logos to use\header - eu4env\EU4Environment tagline.png">
            <a:extLst>
              <a:ext uri="{FF2B5EF4-FFF2-40B4-BE49-F238E27FC236}">
                <a16:creationId xmlns:a16="http://schemas.microsoft.com/office/drawing/2014/main" id="{B18A1106-945A-0202-C9ED-FE07B3CE78E0}"/>
              </a:ext>
            </a:extLst>
          </p:cNvPr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10" y="260351"/>
            <a:ext cx="2805372" cy="48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A0D53A-125B-1BAB-C8F4-40E0A01E20F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6" y="136524"/>
            <a:ext cx="3599180" cy="75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C2872A-4D75-B935-2A81-1719EB85692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9384259" y="-202294"/>
            <a:ext cx="3429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1.emf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1.sv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30.svg"/><Relationship Id="rId4" Type="http://schemas.openxmlformats.org/officeDocument/2006/relationships/image" Target="../media/image1.emf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7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jigsaw-puzzle-3482442/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oleObject" Target="../embeddings/oleObject6.bin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1.emf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71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3.png"/><Relationship Id="rId12" Type="http://schemas.openxmlformats.org/officeDocument/2006/relationships/image" Target="../media/image7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11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34.svg"/><Relationship Id="rId4" Type="http://schemas.openxmlformats.org/officeDocument/2006/relationships/image" Target="../media/image1.emf"/><Relationship Id="rId9" Type="http://schemas.openxmlformats.org/officeDocument/2006/relationships/image" Target="../media/image33.png"/><Relationship Id="rId14" Type="http://schemas.openxmlformats.org/officeDocument/2006/relationships/image" Target="../media/image7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9.sv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1.emf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3CB9FBB-20A3-A76F-CAE7-ACC7EA57B1E2}"/>
              </a:ext>
            </a:extLst>
          </p:cNvPr>
          <p:cNvSpPr txBox="1">
            <a:spLocks/>
          </p:cNvSpPr>
          <p:nvPr/>
        </p:nvSpPr>
        <p:spPr>
          <a:xfrm>
            <a:off x="417443" y="1371601"/>
            <a:ext cx="11429999" cy="1333500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ADVANCING PRODUCT ENVIRONMENTAL FOOTPRINT (PEF) IN SELECTED INDUSTRIES AS PART OF THE SINGLE MARKET FOR GREEN PRODUCTS (SMGP) INITIATIVE</a:t>
            </a:r>
          </a:p>
        </p:txBody>
      </p:sp>
      <p:pic>
        <p:nvPicPr>
          <p:cNvPr id="1030" name="Picture 6" descr="What's holding green products back? | Greenbiz">
            <a:extLst>
              <a:ext uri="{FF2B5EF4-FFF2-40B4-BE49-F238E27FC236}">
                <a16:creationId xmlns:a16="http://schemas.microsoft.com/office/drawing/2014/main" id="{F09B388A-B67C-4E65-2038-54EEAC2A5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9" y="2706809"/>
            <a:ext cx="5078412" cy="300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4">
            <a:extLst>
              <a:ext uri="{FF2B5EF4-FFF2-40B4-BE49-F238E27FC236}">
                <a16:creationId xmlns:a16="http://schemas.microsoft.com/office/drawing/2014/main" id="{7562DE42-80D2-BA55-EA35-71CED9C456B0}"/>
              </a:ext>
            </a:extLst>
          </p:cNvPr>
          <p:cNvSpPr txBox="1">
            <a:spLocks/>
          </p:cNvSpPr>
          <p:nvPr/>
        </p:nvSpPr>
        <p:spPr>
          <a:xfrm>
            <a:off x="609600" y="3276494"/>
            <a:ext cx="5486400" cy="18688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i="1" dirty="0">
                <a:solidFill>
                  <a:srgbClr val="0E4194"/>
                </a:solidFill>
              </a:rPr>
              <a:t>FOR</a:t>
            </a:r>
            <a:r>
              <a:rPr lang="en-US" sz="1800" dirty="0">
                <a:solidFill>
                  <a:srgbClr val="0E4194"/>
                </a:solidFill>
              </a:rPr>
              <a:t>: UNIDO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i="1" dirty="0">
                <a:solidFill>
                  <a:srgbClr val="0E4194"/>
                </a:solidFill>
              </a:rPr>
              <a:t>PRESENTED BY</a:t>
            </a:r>
            <a:r>
              <a:rPr lang="en-US" sz="1800" dirty="0">
                <a:solidFill>
                  <a:srgbClr val="0E4194"/>
                </a:solidFill>
              </a:rPr>
              <a:t>: CIVITTA International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0E4194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0E4194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0E4194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i="1" dirty="0">
                <a:solidFill>
                  <a:srgbClr val="0E4194"/>
                </a:solidFill>
              </a:rPr>
              <a:t>November 2023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i="1" dirty="0">
                <a:solidFill>
                  <a:srgbClr val="0E4194"/>
                </a:solidFill>
              </a:rPr>
              <a:t>Tbilisi, Georgia</a:t>
            </a:r>
          </a:p>
        </p:txBody>
      </p:sp>
    </p:spTree>
    <p:extLst>
      <p:ext uri="{BB962C8B-B14F-4D97-AF65-F5344CB8AC3E}">
        <p14:creationId xmlns:p14="http://schemas.microsoft.com/office/powerpoint/2010/main" val="264685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2D177AE-32A7-18B0-622E-4373C3C594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D177AE-32A7-18B0-622E-4373C3C59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FD7304-0AC2-66B6-29DD-9F44EA4EA7DA}"/>
              </a:ext>
            </a:extLst>
          </p:cNvPr>
          <p:cNvSpPr txBox="1">
            <a:spLocks/>
          </p:cNvSpPr>
          <p:nvPr/>
        </p:nvSpPr>
        <p:spPr>
          <a:xfrm>
            <a:off x="266700" y="1422987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AWARENESS RAISING EVENT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24927-F43F-44D4-FC8B-C7C315A5F430}"/>
              </a:ext>
            </a:extLst>
          </p:cNvPr>
          <p:cNvSpPr txBox="1"/>
          <p:nvPr/>
        </p:nvSpPr>
        <p:spPr>
          <a:xfrm>
            <a:off x="266700" y="2171700"/>
            <a:ext cx="579754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THE MAIN OBJECTIVES OF THE EVENT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4A1665-3CF5-66B7-4279-09CC856251E9}"/>
              </a:ext>
            </a:extLst>
          </p:cNvPr>
          <p:cNvSpPr txBox="1"/>
          <p:nvPr/>
        </p:nvSpPr>
        <p:spPr>
          <a:xfrm>
            <a:off x="1079500" y="2573629"/>
            <a:ext cx="4834279" cy="5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E4194"/>
                </a:solidFill>
                <a:ea typeface="SimSun" panose="02010600030101010101" pitchFamily="2" charset="-122"/>
                <a:cs typeface="Cambria" panose="02040503050406030204" pitchFamily="18" charset="0"/>
              </a:rPr>
              <a:t>Increase awareness and understanding </a:t>
            </a:r>
            <a:r>
              <a:rPr lang="en-US" sz="1600" dirty="0">
                <a:ea typeface="SimSun" panose="02010600030101010101" pitchFamily="2" charset="-122"/>
                <a:cs typeface="Cambria" panose="02040503050406030204" pitchFamily="18" charset="0"/>
              </a:rPr>
              <a:t>among relevant individuals</a:t>
            </a:r>
            <a:endParaRPr lang="en-US" sz="1600" b="1" dirty="0">
              <a:solidFill>
                <a:srgbClr val="0E4194"/>
              </a:solidFill>
              <a:ea typeface="SimSun" panose="02010600030101010101" pitchFamily="2" charset="-122"/>
              <a:cs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CB53C-9D9F-278D-237F-FB0160E81EE5}"/>
              </a:ext>
            </a:extLst>
          </p:cNvPr>
          <p:cNvSpPr txBox="1"/>
          <p:nvPr/>
        </p:nvSpPr>
        <p:spPr>
          <a:xfrm>
            <a:off x="1079500" y="3398779"/>
            <a:ext cx="4834278" cy="5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E4194"/>
                </a:solidFill>
                <a:effectLst/>
              </a:rPr>
              <a:t>Showcase how the PEF methodology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can be practically implemented </a:t>
            </a:r>
            <a:endParaRPr lang="en-US" sz="1600" b="1" dirty="0">
              <a:solidFill>
                <a:srgbClr val="0E4194"/>
              </a:solidFill>
              <a:effectLst/>
              <a:ea typeface="SimSun" panose="02010600030101010101" pitchFamily="2" charset="-122"/>
              <a:cs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129C3-EAFE-6AC1-5CA9-2D1052765856}"/>
              </a:ext>
            </a:extLst>
          </p:cNvPr>
          <p:cNvSpPr txBox="1"/>
          <p:nvPr/>
        </p:nvSpPr>
        <p:spPr>
          <a:xfrm>
            <a:off x="1079499" y="4223929"/>
            <a:ext cx="4834279" cy="5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Outline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E4194"/>
                </a:solidFill>
                <a:effectLst/>
              </a:rPr>
              <a:t>advantages and opportunities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that the SMGP and PEF can offer to manufacturing enterprises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43422-D2B6-AAA2-5CD4-6D3C5F583448}"/>
              </a:ext>
            </a:extLst>
          </p:cNvPr>
          <p:cNvSpPr txBox="1"/>
          <p:nvPr/>
        </p:nvSpPr>
        <p:spPr>
          <a:xfrm>
            <a:off x="1079499" y="5049079"/>
            <a:ext cx="4834278" cy="5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  <a:ea typeface="SimSun" panose="02010600030101010101" pitchFamily="2" charset="-122"/>
                <a:cs typeface="Cambria" panose="02040503050406030204" pitchFamily="18" charset="0"/>
              </a:rPr>
              <a:t>Facilitate discussions </a:t>
            </a:r>
            <a:r>
              <a:rPr lang="en-US" sz="1600" dirty="0">
                <a:ea typeface="SimSun" panose="02010600030101010101" pitchFamily="2" charset="-122"/>
                <a:cs typeface="Cambria" panose="02040503050406030204" pitchFamily="18" charset="0"/>
              </a:rPr>
              <a:t>on the feasibility of introducing PEF pilots in Georgia </a:t>
            </a:r>
            <a:endParaRPr lang="en-US" sz="1600" dirty="0">
              <a:effectLst/>
              <a:ea typeface="SimSun" panose="02010600030101010101" pitchFamily="2" charset="-122"/>
              <a:cs typeface="Cambria" panose="0204050305040603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1327C7-FEBB-CC81-EAD7-26D07C5D805D}"/>
              </a:ext>
            </a:extLst>
          </p:cNvPr>
          <p:cNvGrpSpPr/>
          <p:nvPr/>
        </p:nvGrpSpPr>
        <p:grpSpPr>
          <a:xfrm>
            <a:off x="6049803" y="2194364"/>
            <a:ext cx="228418" cy="3343077"/>
            <a:chOff x="7474428" y="1600066"/>
            <a:chExt cx="222250" cy="4508500"/>
          </a:xfrm>
        </p:grpSpPr>
        <p:grpSp>
          <p:nvGrpSpPr>
            <p:cNvPr id="29" name="Google Shape;944;p51">
              <a:extLst>
                <a:ext uri="{FF2B5EF4-FFF2-40B4-BE49-F238E27FC236}">
                  <a16:creationId xmlns:a16="http://schemas.microsoft.com/office/drawing/2014/main" id="{C6C6E969-70B4-CBFF-D9B3-9E88D63264CF}"/>
                </a:ext>
              </a:extLst>
            </p:cNvPr>
            <p:cNvGrpSpPr/>
            <p:nvPr/>
          </p:nvGrpSpPr>
          <p:grpSpPr>
            <a:xfrm rot="16200000">
              <a:off x="7416800" y="3774941"/>
              <a:ext cx="337506" cy="222250"/>
              <a:chOff x="10124766" y="4483266"/>
              <a:chExt cx="368516" cy="236597"/>
            </a:xfrm>
          </p:grpSpPr>
          <p:sp>
            <p:nvSpPr>
              <p:cNvPr id="32" name="Google Shape;945;p51">
                <a:extLst>
                  <a:ext uri="{FF2B5EF4-FFF2-40B4-BE49-F238E27FC236}">
                    <a16:creationId xmlns:a16="http://schemas.microsoft.com/office/drawing/2014/main" id="{DD1F01AB-A7FE-BD91-4F01-554D4ECFED42}"/>
                  </a:ext>
                </a:extLst>
              </p:cNvPr>
              <p:cNvSpPr/>
              <p:nvPr/>
            </p:nvSpPr>
            <p:spPr>
              <a:xfrm rot="10800000">
                <a:off x="10124767" y="4483266"/>
                <a:ext cx="368514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11561" extrusionOk="0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9525" cap="rnd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946;p51">
                <a:extLst>
                  <a:ext uri="{FF2B5EF4-FFF2-40B4-BE49-F238E27FC236}">
                    <a16:creationId xmlns:a16="http://schemas.microsoft.com/office/drawing/2014/main" id="{5588AC22-C39A-64F6-5425-FBFAF9ACB601}"/>
                  </a:ext>
                </a:extLst>
              </p:cNvPr>
              <p:cNvSpPr/>
              <p:nvPr/>
            </p:nvSpPr>
            <p:spPr>
              <a:xfrm rot="10800000">
                <a:off x="10124766" y="4584866"/>
                <a:ext cx="368514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11561" extrusionOk="0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9525" cap="rnd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0" name="Google Shape;1069;p55">
              <a:extLst>
                <a:ext uri="{FF2B5EF4-FFF2-40B4-BE49-F238E27FC236}">
                  <a16:creationId xmlns:a16="http://schemas.microsoft.com/office/drawing/2014/main" id="{AECF29D0-B4E6-D674-A885-0D7ED07D03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688" y="1600066"/>
              <a:ext cx="0" cy="1966913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lgDash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" name="Google Shape;1069;p55">
              <a:extLst>
                <a:ext uri="{FF2B5EF4-FFF2-40B4-BE49-F238E27FC236}">
                  <a16:creationId xmlns:a16="http://schemas.microsoft.com/office/drawing/2014/main" id="{5FE6A916-1453-C0AF-B3E1-F87E6670F7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688" y="4141653"/>
              <a:ext cx="0" cy="1966913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lgDash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0C5154-9629-746A-2ED5-B1FA41AA57E2}"/>
              </a:ext>
            </a:extLst>
          </p:cNvPr>
          <p:cNvSpPr txBox="1"/>
          <p:nvPr/>
        </p:nvSpPr>
        <p:spPr>
          <a:xfrm>
            <a:off x="6378780" y="2194364"/>
            <a:ext cx="579754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PRESENTATIONS</a:t>
            </a:r>
          </a:p>
        </p:txBody>
      </p:sp>
      <p:pic>
        <p:nvPicPr>
          <p:cNvPr id="8" name="Graphic 7" descr="Bullseye with solid fill">
            <a:extLst>
              <a:ext uri="{FF2B5EF4-FFF2-40B4-BE49-F238E27FC236}">
                <a16:creationId xmlns:a16="http://schemas.microsoft.com/office/drawing/2014/main" id="{EE5B0205-1480-392C-7C8A-F631FB67A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895" y="2532918"/>
            <a:ext cx="640080" cy="640080"/>
          </a:xfrm>
          <a:prstGeom prst="rect">
            <a:avLst/>
          </a:prstGeom>
        </p:spPr>
      </p:pic>
      <p:pic>
        <p:nvPicPr>
          <p:cNvPr id="12" name="Graphic 11" descr="Checklist with solid fill">
            <a:extLst>
              <a:ext uri="{FF2B5EF4-FFF2-40B4-BE49-F238E27FC236}">
                <a16:creationId xmlns:a16="http://schemas.microsoft.com/office/drawing/2014/main" id="{5255CAD2-78E4-4AED-2889-24D053DD3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895" y="3371638"/>
            <a:ext cx="640080" cy="640080"/>
          </a:xfrm>
          <a:prstGeom prst="rect">
            <a:avLst/>
          </a:prstGeom>
        </p:spPr>
      </p:pic>
      <p:pic>
        <p:nvPicPr>
          <p:cNvPr id="14" name="Graphic 13" descr="Connections with solid fill">
            <a:extLst>
              <a:ext uri="{FF2B5EF4-FFF2-40B4-BE49-F238E27FC236}">
                <a16:creationId xmlns:a16="http://schemas.microsoft.com/office/drawing/2014/main" id="{1F712085-3CA6-6292-593A-A12C7BBD07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1895" y="4210358"/>
            <a:ext cx="640080" cy="640080"/>
          </a:xfrm>
          <a:prstGeom prst="rect">
            <a:avLst/>
          </a:prstGeom>
        </p:spPr>
      </p:pic>
      <p:pic>
        <p:nvPicPr>
          <p:cNvPr id="16" name="Graphic 15" descr="Marketing with solid fill">
            <a:extLst>
              <a:ext uri="{FF2B5EF4-FFF2-40B4-BE49-F238E27FC236}">
                <a16:creationId xmlns:a16="http://schemas.microsoft.com/office/drawing/2014/main" id="{62637D1E-ADC7-953E-4A7E-7E854B626F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1895" y="5049079"/>
            <a:ext cx="640080" cy="6400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67A395-DAF6-45EB-1FC8-69DA2F21B6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1896" y="2543915"/>
            <a:ext cx="4676692" cy="15075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0463FE7-E921-ACC9-DEFF-0C5ABDA497D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7007"/>
          <a:stretch/>
        </p:blipFill>
        <p:spPr>
          <a:xfrm>
            <a:off x="6331896" y="4089682"/>
            <a:ext cx="4699710" cy="17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4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51FCCBB-FA99-4F11-B4BB-BDBC2F8A18DF}"/>
              </a:ext>
            </a:extLst>
          </p:cNvPr>
          <p:cNvSpPr txBox="1">
            <a:spLocks/>
          </p:cNvSpPr>
          <p:nvPr/>
        </p:nvSpPr>
        <p:spPr>
          <a:xfrm>
            <a:off x="609600" y="1371601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TRAINING ON PEF</a:t>
            </a:r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0FEC9D87-2AE2-A0D6-2AF3-53FC4DBB62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204051"/>
            <a:ext cx="73152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7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2D177AE-32A7-18B0-622E-4373C3C594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D177AE-32A7-18B0-622E-4373C3C59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FD7304-0AC2-66B6-29DD-9F44EA4EA7DA}"/>
              </a:ext>
            </a:extLst>
          </p:cNvPr>
          <p:cNvSpPr txBox="1">
            <a:spLocks/>
          </p:cNvSpPr>
          <p:nvPr/>
        </p:nvSpPr>
        <p:spPr>
          <a:xfrm>
            <a:off x="266700" y="1422987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TRAININGS FOR COMPANIES AND EXPERTS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24927-F43F-44D4-FC8B-C7C315A5F430}"/>
              </a:ext>
            </a:extLst>
          </p:cNvPr>
          <p:cNvSpPr txBox="1"/>
          <p:nvPr/>
        </p:nvSpPr>
        <p:spPr>
          <a:xfrm>
            <a:off x="266700" y="2171700"/>
            <a:ext cx="579754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MAIN WORKS CONDUCTED DURING THE STAGE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1327C7-FEBB-CC81-EAD7-26D07C5D805D}"/>
              </a:ext>
            </a:extLst>
          </p:cNvPr>
          <p:cNvGrpSpPr/>
          <p:nvPr/>
        </p:nvGrpSpPr>
        <p:grpSpPr>
          <a:xfrm>
            <a:off x="6049803" y="2194364"/>
            <a:ext cx="228418" cy="3343077"/>
            <a:chOff x="7474428" y="1600066"/>
            <a:chExt cx="222250" cy="4508500"/>
          </a:xfrm>
        </p:grpSpPr>
        <p:grpSp>
          <p:nvGrpSpPr>
            <p:cNvPr id="29" name="Google Shape;944;p51">
              <a:extLst>
                <a:ext uri="{FF2B5EF4-FFF2-40B4-BE49-F238E27FC236}">
                  <a16:creationId xmlns:a16="http://schemas.microsoft.com/office/drawing/2014/main" id="{C6C6E969-70B4-CBFF-D9B3-9E88D63264CF}"/>
                </a:ext>
              </a:extLst>
            </p:cNvPr>
            <p:cNvGrpSpPr/>
            <p:nvPr/>
          </p:nvGrpSpPr>
          <p:grpSpPr>
            <a:xfrm rot="16200000">
              <a:off x="7416800" y="3774941"/>
              <a:ext cx="337506" cy="222250"/>
              <a:chOff x="10124766" y="4483266"/>
              <a:chExt cx="368516" cy="236597"/>
            </a:xfrm>
          </p:grpSpPr>
          <p:sp>
            <p:nvSpPr>
              <p:cNvPr id="32" name="Google Shape;945;p51">
                <a:extLst>
                  <a:ext uri="{FF2B5EF4-FFF2-40B4-BE49-F238E27FC236}">
                    <a16:creationId xmlns:a16="http://schemas.microsoft.com/office/drawing/2014/main" id="{DD1F01AB-A7FE-BD91-4F01-554D4ECFED42}"/>
                  </a:ext>
                </a:extLst>
              </p:cNvPr>
              <p:cNvSpPr/>
              <p:nvPr/>
            </p:nvSpPr>
            <p:spPr>
              <a:xfrm rot="10800000">
                <a:off x="10124767" y="4483266"/>
                <a:ext cx="368514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11561" extrusionOk="0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9525" cap="rnd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946;p51">
                <a:extLst>
                  <a:ext uri="{FF2B5EF4-FFF2-40B4-BE49-F238E27FC236}">
                    <a16:creationId xmlns:a16="http://schemas.microsoft.com/office/drawing/2014/main" id="{5588AC22-C39A-64F6-5425-FBFAF9ACB601}"/>
                  </a:ext>
                </a:extLst>
              </p:cNvPr>
              <p:cNvSpPr/>
              <p:nvPr/>
            </p:nvSpPr>
            <p:spPr>
              <a:xfrm rot="10800000">
                <a:off x="10124766" y="4584866"/>
                <a:ext cx="368514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11561" extrusionOk="0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9525" cap="rnd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0" name="Google Shape;1069;p55">
              <a:extLst>
                <a:ext uri="{FF2B5EF4-FFF2-40B4-BE49-F238E27FC236}">
                  <a16:creationId xmlns:a16="http://schemas.microsoft.com/office/drawing/2014/main" id="{AECF29D0-B4E6-D674-A885-0D7ED07D03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688" y="1600066"/>
              <a:ext cx="0" cy="1966913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lgDash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" name="Google Shape;1069;p55">
              <a:extLst>
                <a:ext uri="{FF2B5EF4-FFF2-40B4-BE49-F238E27FC236}">
                  <a16:creationId xmlns:a16="http://schemas.microsoft.com/office/drawing/2014/main" id="{5FE6A916-1453-C0AF-B3E1-F87E6670F7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688" y="4141653"/>
              <a:ext cx="0" cy="1966913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lgDash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0C5154-9629-746A-2ED5-B1FA41AA57E2}"/>
              </a:ext>
            </a:extLst>
          </p:cNvPr>
          <p:cNvSpPr txBox="1"/>
          <p:nvPr/>
        </p:nvSpPr>
        <p:spPr>
          <a:xfrm>
            <a:off x="6378780" y="2194364"/>
            <a:ext cx="579754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PARTICIPANTS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13871-3A68-631B-3DA8-6976BD8B70EA}"/>
              </a:ext>
            </a:extLst>
          </p:cNvPr>
          <p:cNvSpPr txBox="1"/>
          <p:nvPr/>
        </p:nvSpPr>
        <p:spPr>
          <a:xfrm>
            <a:off x="1079500" y="2564682"/>
            <a:ext cx="4834279" cy="5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E4194"/>
                </a:solidFill>
                <a:ea typeface="SimSun" panose="02010600030101010101" pitchFamily="2" charset="-122"/>
                <a:cs typeface="Cambria" panose="02040503050406030204" pitchFamily="18" charset="0"/>
              </a:rPr>
              <a:t>Information Campaign </a:t>
            </a:r>
            <a:r>
              <a:rPr lang="en-US" sz="1600" dirty="0">
                <a:ea typeface="SimSun" panose="02010600030101010101" pitchFamily="2" charset="-122"/>
                <a:cs typeface="Cambria" panose="02040503050406030204" pitchFamily="18" charset="0"/>
              </a:rPr>
              <a:t>was launched to reach stakeholders to participate in the trainings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6F194-B6A9-A8B0-C2FE-6535E0B10327}"/>
              </a:ext>
            </a:extLst>
          </p:cNvPr>
          <p:cNvSpPr txBox="1"/>
          <p:nvPr/>
        </p:nvSpPr>
        <p:spPr>
          <a:xfrm>
            <a:off x="1079500" y="3309181"/>
            <a:ext cx="4834278" cy="830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E4194"/>
                </a:solidFill>
                <a:effectLst/>
              </a:rPr>
              <a:t>Three day training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for more then 40 interested company representatives, industry experts and other interested stakeholders were organized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5F013-8C70-8920-1D07-A24455235964}"/>
              </a:ext>
            </a:extLst>
          </p:cNvPr>
          <p:cNvSpPr txBox="1"/>
          <p:nvPr/>
        </p:nvSpPr>
        <p:spPr>
          <a:xfrm>
            <a:off x="1042455" y="4329611"/>
            <a:ext cx="483427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Initiated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E4194"/>
                </a:solidFill>
                <a:effectLst/>
              </a:rPr>
              <a:t>piloting stage</a:t>
            </a:r>
          </a:p>
        </p:txBody>
      </p:sp>
      <p:pic>
        <p:nvPicPr>
          <p:cNvPr id="16" name="Graphic 15" descr="Boardroom with solid fill">
            <a:extLst>
              <a:ext uri="{FF2B5EF4-FFF2-40B4-BE49-F238E27FC236}">
                <a16:creationId xmlns:a16="http://schemas.microsoft.com/office/drawing/2014/main" id="{2AB46482-8C28-62FA-23A2-2DBF09130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457" y="4178848"/>
            <a:ext cx="640080" cy="640080"/>
          </a:xfrm>
          <a:prstGeom prst="rect">
            <a:avLst/>
          </a:prstGeom>
        </p:spPr>
      </p:pic>
      <p:pic>
        <p:nvPicPr>
          <p:cNvPr id="23" name="Graphic 22" descr="Customer review with solid fill">
            <a:extLst>
              <a:ext uri="{FF2B5EF4-FFF2-40B4-BE49-F238E27FC236}">
                <a16:creationId xmlns:a16="http://schemas.microsoft.com/office/drawing/2014/main" id="{B9552ED0-6EEF-F35A-4979-7770725CD2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457" y="2537029"/>
            <a:ext cx="640080" cy="640080"/>
          </a:xfrm>
          <a:prstGeom prst="rect">
            <a:avLst/>
          </a:prstGeom>
        </p:spPr>
      </p:pic>
      <p:pic>
        <p:nvPicPr>
          <p:cNvPr id="25" name="Graphic 24" descr="Group with solid fill">
            <a:extLst>
              <a:ext uri="{FF2B5EF4-FFF2-40B4-BE49-F238E27FC236}">
                <a16:creationId xmlns:a16="http://schemas.microsoft.com/office/drawing/2014/main" id="{1ABE5F48-C2A5-D103-8A7B-74D74BBA69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8457" y="3318180"/>
            <a:ext cx="640080" cy="6400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8C4B4C-16B0-F5D5-A5D0-0DD9782DD1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4248" y="2510254"/>
            <a:ext cx="1554480" cy="15544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657B8A2-8A57-21CA-F3AD-93A621FA2587}"/>
              </a:ext>
            </a:extLst>
          </p:cNvPr>
          <p:cNvSpPr txBox="1"/>
          <p:nvPr/>
        </p:nvSpPr>
        <p:spPr>
          <a:xfrm>
            <a:off x="6378780" y="4045854"/>
            <a:ext cx="579754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EVENT PHOTOS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31ADA4C-414A-9CBA-0FC3-BD07B1190C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1959" y="4341852"/>
            <a:ext cx="2688945" cy="15055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BACCAE7-8393-6F53-038B-567B9F5335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9481" y="4341852"/>
            <a:ext cx="2554422" cy="14630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F5848DE-E308-46D5-4BF9-D443F4F28703}"/>
              </a:ext>
            </a:extLst>
          </p:cNvPr>
          <p:cNvSpPr txBox="1"/>
          <p:nvPr/>
        </p:nvSpPr>
        <p:spPr>
          <a:xfrm>
            <a:off x="266700" y="4838806"/>
            <a:ext cx="5797548" cy="830997"/>
          </a:xfrm>
          <a:prstGeom prst="rect">
            <a:avLst/>
          </a:prstGeom>
          <a:solidFill>
            <a:srgbClr val="0E4194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OUTCOMES FEATURED BETTER UNDERSTANDING OF THE PROCESSES RELATED TO GREEN PRODUCTS &amp; PRINCIPLES IN GEORGIA</a:t>
            </a:r>
          </a:p>
        </p:txBody>
      </p:sp>
    </p:spTree>
    <p:extLst>
      <p:ext uri="{BB962C8B-B14F-4D97-AF65-F5344CB8AC3E}">
        <p14:creationId xmlns:p14="http://schemas.microsoft.com/office/powerpoint/2010/main" val="115147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2D177AE-32A7-18B0-622E-4373C3C594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D177AE-32A7-18B0-622E-4373C3C59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FD7304-0AC2-66B6-29DD-9F44EA4EA7DA}"/>
              </a:ext>
            </a:extLst>
          </p:cNvPr>
          <p:cNvSpPr txBox="1">
            <a:spLocks/>
          </p:cNvSpPr>
          <p:nvPr/>
        </p:nvSpPr>
        <p:spPr>
          <a:xfrm>
            <a:off x="266700" y="1422987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TRAINING ON PEF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24927-F43F-44D4-FC8B-C7C315A5F430}"/>
              </a:ext>
            </a:extLst>
          </p:cNvPr>
          <p:cNvSpPr txBox="1"/>
          <p:nvPr/>
        </p:nvSpPr>
        <p:spPr>
          <a:xfrm>
            <a:off x="266700" y="2171700"/>
            <a:ext cx="579754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3-DAY TRAININGS WERE ORGANIZED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1327C7-FEBB-CC81-EAD7-26D07C5D805D}"/>
              </a:ext>
            </a:extLst>
          </p:cNvPr>
          <p:cNvGrpSpPr/>
          <p:nvPr/>
        </p:nvGrpSpPr>
        <p:grpSpPr>
          <a:xfrm>
            <a:off x="6049803" y="2194364"/>
            <a:ext cx="228418" cy="3343077"/>
            <a:chOff x="7474428" y="1600066"/>
            <a:chExt cx="222250" cy="4508500"/>
          </a:xfrm>
        </p:grpSpPr>
        <p:grpSp>
          <p:nvGrpSpPr>
            <p:cNvPr id="29" name="Google Shape;944;p51">
              <a:extLst>
                <a:ext uri="{FF2B5EF4-FFF2-40B4-BE49-F238E27FC236}">
                  <a16:creationId xmlns:a16="http://schemas.microsoft.com/office/drawing/2014/main" id="{C6C6E969-70B4-CBFF-D9B3-9E88D63264CF}"/>
                </a:ext>
              </a:extLst>
            </p:cNvPr>
            <p:cNvGrpSpPr/>
            <p:nvPr/>
          </p:nvGrpSpPr>
          <p:grpSpPr>
            <a:xfrm rot="16200000">
              <a:off x="7416800" y="3774941"/>
              <a:ext cx="337506" cy="222250"/>
              <a:chOff x="10124766" y="4483266"/>
              <a:chExt cx="368516" cy="236597"/>
            </a:xfrm>
          </p:grpSpPr>
          <p:sp>
            <p:nvSpPr>
              <p:cNvPr id="32" name="Google Shape;945;p51">
                <a:extLst>
                  <a:ext uri="{FF2B5EF4-FFF2-40B4-BE49-F238E27FC236}">
                    <a16:creationId xmlns:a16="http://schemas.microsoft.com/office/drawing/2014/main" id="{DD1F01AB-A7FE-BD91-4F01-554D4ECFED42}"/>
                  </a:ext>
                </a:extLst>
              </p:cNvPr>
              <p:cNvSpPr/>
              <p:nvPr/>
            </p:nvSpPr>
            <p:spPr>
              <a:xfrm rot="10800000">
                <a:off x="10124767" y="4483266"/>
                <a:ext cx="368514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11561" extrusionOk="0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9525" cap="rnd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946;p51">
                <a:extLst>
                  <a:ext uri="{FF2B5EF4-FFF2-40B4-BE49-F238E27FC236}">
                    <a16:creationId xmlns:a16="http://schemas.microsoft.com/office/drawing/2014/main" id="{5588AC22-C39A-64F6-5425-FBFAF9ACB601}"/>
                  </a:ext>
                </a:extLst>
              </p:cNvPr>
              <p:cNvSpPr/>
              <p:nvPr/>
            </p:nvSpPr>
            <p:spPr>
              <a:xfrm rot="10800000">
                <a:off x="10124766" y="4584866"/>
                <a:ext cx="368514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11561" extrusionOk="0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9525" cap="rnd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0" name="Google Shape;1069;p55">
              <a:extLst>
                <a:ext uri="{FF2B5EF4-FFF2-40B4-BE49-F238E27FC236}">
                  <a16:creationId xmlns:a16="http://schemas.microsoft.com/office/drawing/2014/main" id="{AECF29D0-B4E6-D674-A885-0D7ED07D03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688" y="1600066"/>
              <a:ext cx="0" cy="1966913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lgDash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" name="Google Shape;1069;p55">
              <a:extLst>
                <a:ext uri="{FF2B5EF4-FFF2-40B4-BE49-F238E27FC236}">
                  <a16:creationId xmlns:a16="http://schemas.microsoft.com/office/drawing/2014/main" id="{5FE6A916-1453-C0AF-B3E1-F87E6670F7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688" y="4141653"/>
              <a:ext cx="0" cy="1966913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lgDash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D8073F-E3F5-9770-6EAC-547248403D13}"/>
              </a:ext>
            </a:extLst>
          </p:cNvPr>
          <p:cNvGrpSpPr/>
          <p:nvPr/>
        </p:nvGrpSpPr>
        <p:grpSpPr>
          <a:xfrm>
            <a:off x="336272" y="2564195"/>
            <a:ext cx="5538665" cy="1191718"/>
            <a:chOff x="6914356" y="4025525"/>
            <a:chExt cx="2120539" cy="7860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009E75-0457-FB06-E2B0-023CC6E3C3A4}"/>
                </a:ext>
              </a:extLst>
            </p:cNvPr>
            <p:cNvSpPr txBox="1"/>
            <p:nvPr/>
          </p:nvSpPr>
          <p:spPr>
            <a:xfrm>
              <a:off x="6914356" y="4212694"/>
              <a:ext cx="2114252" cy="598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brief welcome </a:t>
              </a:r>
              <a:r>
                <a:rPr lang="en-US" altLang="ko-KR" sz="1600" dirty="0">
                  <a:cs typeface="Arial" pitchFamily="34" charset="0"/>
                </a:rPr>
                <a:t>followed by delving into the basic understanding of Life-Cycle Assessment (LCA)</a:t>
              </a:r>
            </a:p>
            <a:p>
              <a:pPr marL="285750" indent="-285750" algn="just">
                <a:spcAft>
                  <a:spcPts val="600"/>
                </a:spcAft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cs typeface="Arial" pitchFamily="34" charset="0"/>
                </a:rPr>
                <a:t>origin and overview of </a:t>
              </a: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different ISO standards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49F6DA-0146-437E-3A7B-29965E5BF20D}"/>
                </a:ext>
              </a:extLst>
            </p:cNvPr>
            <p:cNvSpPr txBox="1"/>
            <p:nvPr/>
          </p:nvSpPr>
          <p:spPr>
            <a:xfrm>
              <a:off x="6914356" y="4025525"/>
              <a:ext cx="2120539" cy="223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DAY 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C863D8-8A3B-C578-DE1E-6B693D8B3CC4}"/>
              </a:ext>
            </a:extLst>
          </p:cNvPr>
          <p:cNvGrpSpPr/>
          <p:nvPr/>
        </p:nvGrpSpPr>
        <p:grpSpPr>
          <a:xfrm>
            <a:off x="336272" y="3764311"/>
            <a:ext cx="5797546" cy="945496"/>
            <a:chOff x="6914356" y="4025525"/>
            <a:chExt cx="2120539" cy="6236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6BC46E-8CE6-15F5-2ABD-998799DC55AB}"/>
                </a:ext>
              </a:extLst>
            </p:cNvPr>
            <p:cNvSpPr txBox="1"/>
            <p:nvPr/>
          </p:nvSpPr>
          <p:spPr>
            <a:xfrm>
              <a:off x="6914356" y="4212694"/>
              <a:ext cx="2114252" cy="43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cs typeface="Arial" pitchFamily="34" charset="0"/>
                </a:rPr>
                <a:t>identification of </a:t>
              </a: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data needs</a:t>
              </a:r>
            </a:p>
            <a:p>
              <a:pPr marL="285750" indent="-285750" algn="just">
                <a:spcAft>
                  <a:spcPts val="600"/>
                </a:spcAft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cs typeface="Arial" pitchFamily="34" charset="0"/>
                </a:rPr>
                <a:t>collection of </a:t>
              </a: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company-specific data </a:t>
              </a:r>
              <a:r>
                <a:rPr lang="en-US" altLang="ko-KR" sz="1600" dirty="0">
                  <a:cs typeface="Arial" pitchFamily="34" charset="0"/>
                </a:rPr>
                <a:t>&amp; default secondary data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A0FFFD-D23F-8C01-D971-F7C043273AD4}"/>
                </a:ext>
              </a:extLst>
            </p:cNvPr>
            <p:cNvSpPr txBox="1"/>
            <p:nvPr/>
          </p:nvSpPr>
          <p:spPr>
            <a:xfrm>
              <a:off x="6914356" y="4025525"/>
              <a:ext cx="2120539" cy="223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DAY 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08E446-F4B2-B80F-A9B6-4360C6B9AB31}"/>
              </a:ext>
            </a:extLst>
          </p:cNvPr>
          <p:cNvGrpSpPr/>
          <p:nvPr/>
        </p:nvGrpSpPr>
        <p:grpSpPr>
          <a:xfrm>
            <a:off x="336272" y="4815343"/>
            <a:ext cx="5538665" cy="1191717"/>
            <a:chOff x="6914356" y="4025525"/>
            <a:chExt cx="2120539" cy="7860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F7AC9B-E1ED-52A4-A2A6-493BAA1003AF}"/>
                </a:ext>
              </a:extLst>
            </p:cNvPr>
            <p:cNvSpPr txBox="1"/>
            <p:nvPr/>
          </p:nvSpPr>
          <p:spPr>
            <a:xfrm>
              <a:off x="6914356" y="4212694"/>
              <a:ext cx="2114252" cy="598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cs typeface="Arial" pitchFamily="34" charset="0"/>
                </a:rPr>
                <a:t>exploration of </a:t>
              </a: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hotspot analysis</a:t>
              </a:r>
            </a:p>
            <a:p>
              <a:pPr marL="285750" indent="-285750" algn="just">
                <a:spcAft>
                  <a:spcPts val="600"/>
                </a:spcAft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cs typeface="Arial" pitchFamily="34" charset="0"/>
                </a:rPr>
                <a:t>topics such as </a:t>
              </a: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data quality requirements as well as verification and reporting </a:t>
              </a:r>
              <a:r>
                <a:rPr lang="en-US" altLang="ko-KR" sz="1600" dirty="0">
                  <a:cs typeface="Arial" pitchFamily="34" charset="0"/>
                </a:rPr>
                <a:t>were discussed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5E20CC-2FE0-E251-1006-ED179DE844B7}"/>
                </a:ext>
              </a:extLst>
            </p:cNvPr>
            <p:cNvSpPr txBox="1"/>
            <p:nvPr/>
          </p:nvSpPr>
          <p:spPr>
            <a:xfrm>
              <a:off x="6914356" y="4025525"/>
              <a:ext cx="2120539" cy="223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DAY 3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5531E2B-017A-E797-1ED5-7919A79B85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955" r="4763" b="254"/>
          <a:stretch/>
        </p:blipFill>
        <p:spPr>
          <a:xfrm>
            <a:off x="6660900" y="2733472"/>
            <a:ext cx="4360473" cy="2943427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A6B1018E-77B2-9086-24C9-E4B5E81329DB}"/>
              </a:ext>
            </a:extLst>
          </p:cNvPr>
          <p:cNvSpPr/>
          <p:nvPr/>
        </p:nvSpPr>
        <p:spPr>
          <a:xfrm>
            <a:off x="10112512" y="3467037"/>
            <a:ext cx="182880" cy="182880"/>
          </a:xfrm>
          <a:prstGeom prst="ellipse">
            <a:avLst/>
          </a:prstGeom>
          <a:solidFill>
            <a:srgbClr val="13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 sz="160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7A2CAC7-265A-8BC7-5173-8C64B3EDAB2A}"/>
              </a:ext>
            </a:extLst>
          </p:cNvPr>
          <p:cNvSpPr/>
          <p:nvPr/>
        </p:nvSpPr>
        <p:spPr>
          <a:xfrm>
            <a:off x="10112512" y="3195641"/>
            <a:ext cx="182880" cy="182880"/>
          </a:xfrm>
          <a:prstGeom prst="ellipse">
            <a:avLst/>
          </a:prstGeom>
          <a:solidFill>
            <a:srgbClr val="00A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 sz="1600">
              <a:solidFill>
                <a:srgbClr val="0E4194"/>
              </a:solidFill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669B49-6E10-7712-5C2C-AF0586F1C7CD}"/>
              </a:ext>
            </a:extLst>
          </p:cNvPr>
          <p:cNvSpPr txBox="1"/>
          <p:nvPr/>
        </p:nvSpPr>
        <p:spPr>
          <a:xfrm>
            <a:off x="10295392" y="3140495"/>
            <a:ext cx="13513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Male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A36B17-6413-6AB8-33F0-E89BE98E0389}"/>
              </a:ext>
            </a:extLst>
          </p:cNvPr>
          <p:cNvSpPr txBox="1"/>
          <p:nvPr/>
        </p:nvSpPr>
        <p:spPr>
          <a:xfrm>
            <a:off x="10295392" y="3403004"/>
            <a:ext cx="13513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Female</a:t>
            </a:r>
            <a:endParaRPr 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5140B6-6D4C-9B33-C141-C67BE8E89F05}"/>
              </a:ext>
            </a:extLst>
          </p:cNvPr>
          <p:cNvSpPr txBox="1"/>
          <p:nvPr/>
        </p:nvSpPr>
        <p:spPr>
          <a:xfrm>
            <a:off x="9138024" y="3313148"/>
            <a:ext cx="5827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31%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49151C-6B9D-AC39-8D29-327C392C91DD}"/>
              </a:ext>
            </a:extLst>
          </p:cNvPr>
          <p:cNvSpPr txBox="1"/>
          <p:nvPr/>
        </p:nvSpPr>
        <p:spPr>
          <a:xfrm>
            <a:off x="8222146" y="3795085"/>
            <a:ext cx="1170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69%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4767CB-EC57-B915-F93A-980DA2C2037E}"/>
              </a:ext>
            </a:extLst>
          </p:cNvPr>
          <p:cNvSpPr txBox="1"/>
          <p:nvPr/>
        </p:nvSpPr>
        <p:spPr>
          <a:xfrm>
            <a:off x="6378780" y="2194364"/>
            <a:ext cx="579754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AVERAGE GENDER DISTRIBUTION AMONG REGISTERED</a:t>
            </a:r>
          </a:p>
        </p:txBody>
      </p:sp>
    </p:spTree>
    <p:extLst>
      <p:ext uri="{BB962C8B-B14F-4D97-AF65-F5344CB8AC3E}">
        <p14:creationId xmlns:p14="http://schemas.microsoft.com/office/powerpoint/2010/main" val="166264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51FCCBB-FA99-4F11-B4BB-BDBC2F8A18DF}"/>
              </a:ext>
            </a:extLst>
          </p:cNvPr>
          <p:cNvSpPr txBox="1">
            <a:spLocks/>
          </p:cNvSpPr>
          <p:nvPr/>
        </p:nvSpPr>
        <p:spPr>
          <a:xfrm>
            <a:off x="609600" y="1371601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PILOTING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4DC3B-BADE-1062-98D3-2970AAC1B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1658"/>
          <a:stretch/>
        </p:blipFill>
        <p:spPr>
          <a:xfrm>
            <a:off x="609601" y="2322229"/>
            <a:ext cx="7411278" cy="33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73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2D177AE-32A7-18B0-622E-4373C3C594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D177AE-32A7-18B0-622E-4373C3C59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FD7304-0AC2-66B6-29DD-9F44EA4EA7DA}"/>
              </a:ext>
            </a:extLst>
          </p:cNvPr>
          <p:cNvSpPr txBox="1">
            <a:spLocks/>
          </p:cNvSpPr>
          <p:nvPr/>
        </p:nvSpPr>
        <p:spPr>
          <a:xfrm>
            <a:off x="266700" y="1422987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PILOTING OF PEF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24927-F43F-44D4-FC8B-C7C315A5F430}"/>
              </a:ext>
            </a:extLst>
          </p:cNvPr>
          <p:cNvSpPr txBox="1"/>
          <p:nvPr/>
        </p:nvSpPr>
        <p:spPr>
          <a:xfrm>
            <a:off x="266700" y="2171700"/>
            <a:ext cx="579754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MAIN WORKS CONDUCTED DURING THE STAGE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1327C7-FEBB-CC81-EAD7-26D07C5D805D}"/>
              </a:ext>
            </a:extLst>
          </p:cNvPr>
          <p:cNvGrpSpPr/>
          <p:nvPr/>
        </p:nvGrpSpPr>
        <p:grpSpPr>
          <a:xfrm>
            <a:off x="6049803" y="2194364"/>
            <a:ext cx="228418" cy="3343077"/>
            <a:chOff x="7474428" y="1600066"/>
            <a:chExt cx="222250" cy="4508500"/>
          </a:xfrm>
        </p:grpSpPr>
        <p:grpSp>
          <p:nvGrpSpPr>
            <p:cNvPr id="29" name="Google Shape;944;p51">
              <a:extLst>
                <a:ext uri="{FF2B5EF4-FFF2-40B4-BE49-F238E27FC236}">
                  <a16:creationId xmlns:a16="http://schemas.microsoft.com/office/drawing/2014/main" id="{C6C6E969-70B4-CBFF-D9B3-9E88D63264CF}"/>
                </a:ext>
              </a:extLst>
            </p:cNvPr>
            <p:cNvGrpSpPr/>
            <p:nvPr/>
          </p:nvGrpSpPr>
          <p:grpSpPr>
            <a:xfrm rot="16200000">
              <a:off x="7416800" y="3774941"/>
              <a:ext cx="337506" cy="222250"/>
              <a:chOff x="10124766" y="4483266"/>
              <a:chExt cx="368516" cy="236597"/>
            </a:xfrm>
          </p:grpSpPr>
          <p:sp>
            <p:nvSpPr>
              <p:cNvPr id="32" name="Google Shape;945;p51">
                <a:extLst>
                  <a:ext uri="{FF2B5EF4-FFF2-40B4-BE49-F238E27FC236}">
                    <a16:creationId xmlns:a16="http://schemas.microsoft.com/office/drawing/2014/main" id="{DD1F01AB-A7FE-BD91-4F01-554D4ECFED42}"/>
                  </a:ext>
                </a:extLst>
              </p:cNvPr>
              <p:cNvSpPr/>
              <p:nvPr/>
            </p:nvSpPr>
            <p:spPr>
              <a:xfrm rot="10800000">
                <a:off x="10124767" y="4483266"/>
                <a:ext cx="368514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11561" extrusionOk="0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9525" cap="rnd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946;p51">
                <a:extLst>
                  <a:ext uri="{FF2B5EF4-FFF2-40B4-BE49-F238E27FC236}">
                    <a16:creationId xmlns:a16="http://schemas.microsoft.com/office/drawing/2014/main" id="{5588AC22-C39A-64F6-5425-FBFAF9ACB601}"/>
                  </a:ext>
                </a:extLst>
              </p:cNvPr>
              <p:cNvSpPr/>
              <p:nvPr/>
            </p:nvSpPr>
            <p:spPr>
              <a:xfrm rot="10800000">
                <a:off x="10124766" y="4584866"/>
                <a:ext cx="368514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11561" extrusionOk="0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9525" cap="rnd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0" name="Google Shape;1069;p55">
              <a:extLst>
                <a:ext uri="{FF2B5EF4-FFF2-40B4-BE49-F238E27FC236}">
                  <a16:creationId xmlns:a16="http://schemas.microsoft.com/office/drawing/2014/main" id="{AECF29D0-B4E6-D674-A885-0D7ED07D03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688" y="1600066"/>
              <a:ext cx="0" cy="1966913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lgDash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" name="Google Shape;1069;p55">
              <a:extLst>
                <a:ext uri="{FF2B5EF4-FFF2-40B4-BE49-F238E27FC236}">
                  <a16:creationId xmlns:a16="http://schemas.microsoft.com/office/drawing/2014/main" id="{5FE6A916-1453-C0AF-B3E1-F87E6670F7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688" y="4141653"/>
              <a:ext cx="0" cy="1966913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lgDash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5E13871-3A68-631B-3DA8-6976BD8B70EA}"/>
              </a:ext>
            </a:extLst>
          </p:cNvPr>
          <p:cNvSpPr txBox="1"/>
          <p:nvPr/>
        </p:nvSpPr>
        <p:spPr>
          <a:xfrm>
            <a:off x="1079500" y="2564682"/>
            <a:ext cx="483427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E4194"/>
                </a:solidFill>
                <a:ea typeface="SimSun" panose="02010600030101010101" pitchFamily="2" charset="-122"/>
                <a:cs typeface="Cambria" panose="02040503050406030204" pitchFamily="18" charset="0"/>
              </a:rPr>
              <a:t>Experts</a:t>
            </a:r>
            <a:r>
              <a:rPr lang="en-US" sz="1600" dirty="0">
                <a:ea typeface="SimSun" panose="02010600030101010101" pitchFamily="2" charset="-122"/>
                <a:cs typeface="Cambria" panose="02040503050406030204" pitchFamily="18" charset="0"/>
              </a:rPr>
              <a:t> were selected based on interviews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6F194-B6A9-A8B0-C2FE-6535E0B10327}"/>
              </a:ext>
            </a:extLst>
          </p:cNvPr>
          <p:cNvSpPr txBox="1"/>
          <p:nvPr/>
        </p:nvSpPr>
        <p:spPr>
          <a:xfrm>
            <a:off x="1079500" y="3398779"/>
            <a:ext cx="4834278" cy="5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E4194"/>
                </a:solidFill>
                <a:effectLst/>
              </a:rPr>
              <a:t>Pilot companies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effectLst/>
              </a:rPr>
              <a:t>were selected from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E4194"/>
                </a:solidFill>
                <a:effectLst/>
              </a:rPr>
              <a:t>Apparel and Dairy industries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5F013-8C70-8920-1D07-A24455235964}"/>
              </a:ext>
            </a:extLst>
          </p:cNvPr>
          <p:cNvSpPr txBox="1"/>
          <p:nvPr/>
        </p:nvSpPr>
        <p:spPr>
          <a:xfrm>
            <a:off x="1079499" y="4649273"/>
            <a:ext cx="483427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E4194"/>
                </a:solidFill>
                <a:effectLst/>
              </a:rPr>
              <a:t>Additional trainings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were conducted for both industries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0E4194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C175CB-A78F-5596-6125-66E499750CFC}"/>
              </a:ext>
            </a:extLst>
          </p:cNvPr>
          <p:cNvSpPr txBox="1"/>
          <p:nvPr/>
        </p:nvSpPr>
        <p:spPr>
          <a:xfrm>
            <a:off x="609600" y="5381435"/>
            <a:ext cx="10972799" cy="338554"/>
          </a:xfrm>
          <a:prstGeom prst="rect">
            <a:avLst/>
          </a:prstGeom>
          <a:solidFill>
            <a:srgbClr val="0E4194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PILOTING WILL BE FINISHED IN MID NOVEMBER AND READINESS REPORT WILL BE UPDATED BASED ON RESULTS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3FFAE8-6D2B-BBCA-67C6-EF658438B0DA}"/>
              </a:ext>
            </a:extLst>
          </p:cNvPr>
          <p:cNvSpPr txBox="1"/>
          <p:nvPr/>
        </p:nvSpPr>
        <p:spPr>
          <a:xfrm>
            <a:off x="6378781" y="2194363"/>
            <a:ext cx="2327898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DAIRY PEFCR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D2A99F-2D70-475A-B228-606591CE7C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83"/>
          <a:stretch/>
        </p:blipFill>
        <p:spPr>
          <a:xfrm>
            <a:off x="6392460" y="2811328"/>
            <a:ext cx="2627609" cy="20116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EBB09C-3D30-1A50-2903-B188B5DAC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4329" y="2811328"/>
            <a:ext cx="2611399" cy="20116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CFD4F7-8505-D940-5E77-BE4A05825908}"/>
              </a:ext>
            </a:extLst>
          </p:cNvPr>
          <p:cNvSpPr txBox="1"/>
          <p:nvPr/>
        </p:nvSpPr>
        <p:spPr>
          <a:xfrm>
            <a:off x="9386079" y="2194363"/>
            <a:ext cx="2327898" cy="5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APPAREL AND FOOTWEAR PEFCR</a:t>
            </a:r>
          </a:p>
        </p:txBody>
      </p:sp>
      <p:pic>
        <p:nvPicPr>
          <p:cNvPr id="19" name="Graphic 18" descr="Teacher with solid fill">
            <a:extLst>
              <a:ext uri="{FF2B5EF4-FFF2-40B4-BE49-F238E27FC236}">
                <a16:creationId xmlns:a16="http://schemas.microsoft.com/office/drawing/2014/main" id="{CEC0E543-6B88-E032-63AD-7B4FC1E25B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289" y="4498510"/>
            <a:ext cx="640080" cy="640080"/>
          </a:xfrm>
          <a:prstGeom prst="rect">
            <a:avLst/>
          </a:prstGeom>
        </p:spPr>
      </p:pic>
      <p:pic>
        <p:nvPicPr>
          <p:cNvPr id="21" name="Graphic 20" descr="Factory with solid fill">
            <a:extLst>
              <a:ext uri="{FF2B5EF4-FFF2-40B4-BE49-F238E27FC236}">
                <a16:creationId xmlns:a16="http://schemas.microsoft.com/office/drawing/2014/main" id="{36C30778-3BF5-BE7C-FE02-E90673F86F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494" y="3363664"/>
            <a:ext cx="640080" cy="640080"/>
          </a:xfrm>
          <a:prstGeom prst="rect">
            <a:avLst/>
          </a:prstGeom>
        </p:spPr>
      </p:pic>
      <p:pic>
        <p:nvPicPr>
          <p:cNvPr id="24" name="Graphic 23" descr="Group of women with solid fill">
            <a:extLst>
              <a:ext uri="{FF2B5EF4-FFF2-40B4-BE49-F238E27FC236}">
                <a16:creationId xmlns:a16="http://schemas.microsoft.com/office/drawing/2014/main" id="{0003E746-95AE-6427-BB84-FDB6AB85E2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7454" y="252050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2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51FCCBB-FA99-4F11-B4BB-BDBC2F8A18DF}"/>
              </a:ext>
            </a:extLst>
          </p:cNvPr>
          <p:cNvSpPr txBox="1">
            <a:spLocks/>
          </p:cNvSpPr>
          <p:nvPr/>
        </p:nvSpPr>
        <p:spPr>
          <a:xfrm>
            <a:off x="609600" y="1371601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NEXT STEPS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61703D-11EF-4E0C-539D-573BD22B6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11" y="1962150"/>
            <a:ext cx="7040631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23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2D177AE-32A7-18B0-622E-4373C3C594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D177AE-32A7-18B0-622E-4373C3C59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FD7304-0AC2-66B6-29DD-9F44EA4EA7DA}"/>
              </a:ext>
            </a:extLst>
          </p:cNvPr>
          <p:cNvSpPr txBox="1">
            <a:spLocks/>
          </p:cNvSpPr>
          <p:nvPr/>
        </p:nvSpPr>
        <p:spPr>
          <a:xfrm>
            <a:off x="266700" y="1422987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FINAL REPORT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24927-F43F-44D4-FC8B-C7C315A5F430}"/>
              </a:ext>
            </a:extLst>
          </p:cNvPr>
          <p:cNvSpPr txBox="1"/>
          <p:nvPr/>
        </p:nvSpPr>
        <p:spPr>
          <a:xfrm>
            <a:off x="266700" y="2171700"/>
            <a:ext cx="579754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NEXT STEPS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D3361B-562B-A73C-DCA8-8C0C15EA916A}"/>
              </a:ext>
            </a:extLst>
          </p:cNvPr>
          <p:cNvGrpSpPr/>
          <p:nvPr/>
        </p:nvGrpSpPr>
        <p:grpSpPr>
          <a:xfrm>
            <a:off x="3430066" y="2501175"/>
            <a:ext cx="8533334" cy="860213"/>
            <a:chOff x="4932040" y="3953880"/>
            <a:chExt cx="3456384" cy="7330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CAB0C4-95BF-194D-52D1-532B5AF38B16}"/>
                </a:ext>
              </a:extLst>
            </p:cNvPr>
            <p:cNvSpPr txBox="1"/>
            <p:nvPr/>
          </p:nvSpPr>
          <p:spPr>
            <a:xfrm>
              <a:off x="4932040" y="4188602"/>
              <a:ext cx="3456384" cy="498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Updated D1 Readiness Report </a:t>
              </a:r>
              <a:r>
                <a:rPr lang="en-US" altLang="ko-KR" sz="1600" dirty="0">
                  <a:cs typeface="Arial" pitchFamily="34" charset="0"/>
                </a:rPr>
                <a:t>with updated Roadmap</a:t>
              </a:r>
            </a:p>
            <a:p>
              <a:pPr marL="285750" indent="-285750"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cs typeface="Arial" pitchFamily="34" charset="0"/>
                </a:rPr>
                <a:t>Publishable </a:t>
              </a: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Executive Summary </a:t>
              </a:r>
              <a:r>
                <a:rPr lang="en-US" altLang="ko-KR" sz="1600" dirty="0">
                  <a:cs typeface="Arial" pitchFamily="34" charset="0"/>
                </a:rPr>
                <a:t>of the Readiness Report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FC2944-6176-6F65-A622-0F03F2FCEC00}"/>
                </a:ext>
              </a:extLst>
            </p:cNvPr>
            <p:cNvSpPr txBox="1"/>
            <p:nvPr/>
          </p:nvSpPr>
          <p:spPr>
            <a:xfrm>
              <a:off x="4932040" y="3953880"/>
              <a:ext cx="3456384" cy="2885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UPDATED READINESS REPORT </a:t>
              </a:r>
              <a:endParaRPr lang="ko-KR" altLang="en-US" sz="1600" b="1" dirty="0">
                <a:solidFill>
                  <a:srgbClr val="0E419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35529D-B07C-05A8-C1A5-8009C9566EF4}"/>
              </a:ext>
            </a:extLst>
          </p:cNvPr>
          <p:cNvGrpSpPr/>
          <p:nvPr/>
        </p:nvGrpSpPr>
        <p:grpSpPr>
          <a:xfrm>
            <a:off x="3430066" y="3586321"/>
            <a:ext cx="8513421" cy="568417"/>
            <a:chOff x="4932040" y="3914976"/>
            <a:chExt cx="3456384" cy="61502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7E1770-F146-95DC-A712-E67C5D9B0418}"/>
                </a:ext>
              </a:extLst>
            </p:cNvPr>
            <p:cNvSpPr txBox="1"/>
            <p:nvPr/>
          </p:nvSpPr>
          <p:spPr>
            <a:xfrm>
              <a:off x="4932040" y="4163687"/>
              <a:ext cx="3456384" cy="366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cs typeface="Arial" pitchFamily="34" charset="0"/>
                </a:rPr>
                <a:t>Five </a:t>
              </a: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reports on PEF </a:t>
              </a:r>
              <a:r>
                <a:rPr lang="en-US" altLang="ko-KR" sz="1600" dirty="0">
                  <a:cs typeface="Arial" pitchFamily="34" charset="0"/>
                </a:rPr>
                <a:t>pilot application at five enterprises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899DE5-8964-E990-4D97-A0E2957BA712}"/>
                </a:ext>
              </a:extLst>
            </p:cNvPr>
            <p:cNvSpPr txBox="1"/>
            <p:nvPr/>
          </p:nvSpPr>
          <p:spPr>
            <a:xfrm>
              <a:off x="4932040" y="3914976"/>
              <a:ext cx="3456384" cy="3663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PEF PILOT REPORTS</a:t>
              </a:r>
              <a:endParaRPr lang="ko-KR" altLang="en-US" sz="1600" b="1" dirty="0">
                <a:solidFill>
                  <a:srgbClr val="0E419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D15658-A3CA-D39C-302B-636046FD727F}"/>
              </a:ext>
            </a:extLst>
          </p:cNvPr>
          <p:cNvGrpSpPr/>
          <p:nvPr/>
        </p:nvGrpSpPr>
        <p:grpSpPr>
          <a:xfrm>
            <a:off x="3430066" y="4326264"/>
            <a:ext cx="8533333" cy="576689"/>
            <a:chOff x="4932040" y="3953880"/>
            <a:chExt cx="3456384" cy="49144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6D30B9-4171-94C7-4602-D23BF5AF210C}"/>
                </a:ext>
              </a:extLst>
            </p:cNvPr>
            <p:cNvSpPr txBox="1"/>
            <p:nvPr/>
          </p:nvSpPr>
          <p:spPr>
            <a:xfrm>
              <a:off x="4932040" y="4156814"/>
              <a:ext cx="3456384" cy="288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cs typeface="Arial" pitchFamily="34" charset="0"/>
                </a:rPr>
                <a:t>Five publishable </a:t>
              </a: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case studies </a:t>
              </a:r>
              <a:r>
                <a:rPr lang="en-US" altLang="ko-KR" sz="1600" dirty="0">
                  <a:cs typeface="Arial" pitchFamily="34" charset="0"/>
                </a:rPr>
                <a:t>based on the lessons learned and results of PEF application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B13CBC-0FFA-8E0E-5169-604481EB2F05}"/>
                </a:ext>
              </a:extLst>
            </p:cNvPr>
            <p:cNvSpPr txBox="1"/>
            <p:nvPr/>
          </p:nvSpPr>
          <p:spPr>
            <a:xfrm>
              <a:off x="4932040" y="3953880"/>
              <a:ext cx="3456384" cy="2885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CASE STUDIES </a:t>
              </a:r>
              <a:endParaRPr lang="ko-KR" altLang="en-US" sz="1600" b="1" dirty="0">
                <a:solidFill>
                  <a:srgbClr val="0E419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EEFA0B-A4E9-27ED-3B17-983307C3987C}"/>
              </a:ext>
            </a:extLst>
          </p:cNvPr>
          <p:cNvGrpSpPr/>
          <p:nvPr/>
        </p:nvGrpSpPr>
        <p:grpSpPr>
          <a:xfrm>
            <a:off x="3411939" y="5156412"/>
            <a:ext cx="8533333" cy="649730"/>
            <a:chOff x="4932040" y="3917010"/>
            <a:chExt cx="3456384" cy="6952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8E2A49-DD1D-1D19-915C-4E6B62D2F83A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362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>
                <a:spcBef>
                  <a:spcPts val="0"/>
                </a:spcBef>
                <a:spcAft>
                  <a:spcPts val="0"/>
                </a:spcAft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E4194"/>
                  </a:solidFill>
                  <a:ea typeface="SimSun" panose="02010600030101010101" pitchFamily="2" charset="-122"/>
                  <a:cs typeface="Symbol" panose="05050102010706020507" pitchFamily="18" charset="2"/>
                </a:rPr>
                <a:t>Analysis Report on issues </a:t>
              </a:r>
              <a:r>
                <a:rPr lang="en-US" sz="1600" dirty="0">
                  <a:ea typeface="SimSun" panose="02010600030101010101" pitchFamily="2" charset="-122"/>
                  <a:cs typeface="Symbol" panose="05050102010706020507" pitchFamily="18" charset="2"/>
                </a:rPr>
                <a:t>of facilitating application of PEF methodology</a:t>
              </a:r>
              <a:endParaRPr lang="en-US" sz="1600" dirty="0">
                <a:effectLst/>
                <a:ea typeface="SimSun" panose="02010600030101010101" pitchFamily="2" charset="-122"/>
                <a:cs typeface="Symbol" panose="05050102010706020507" pitchFamily="18" charset="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F96564-35AF-DF50-1D3A-53CB52CAA1FB}"/>
                </a:ext>
              </a:extLst>
            </p:cNvPr>
            <p:cNvSpPr txBox="1"/>
            <p:nvPr/>
          </p:nvSpPr>
          <p:spPr>
            <a:xfrm>
              <a:off x="4932040" y="3917010"/>
              <a:ext cx="3456384" cy="362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ANALYSIS REPORT</a:t>
              </a:r>
              <a:endParaRPr lang="ko-KR" altLang="en-US" sz="1600" b="1" dirty="0">
                <a:solidFill>
                  <a:srgbClr val="0E4194"/>
                </a:solidFill>
                <a:cs typeface="Arial" pitchFamily="34" charset="0"/>
              </a:endParaRPr>
            </a:p>
          </p:txBody>
        </p:sp>
      </p:grpSp>
      <p:sp>
        <p:nvSpPr>
          <p:cNvPr id="35" name="Freeform: Shape 40">
            <a:extLst>
              <a:ext uri="{FF2B5EF4-FFF2-40B4-BE49-F238E27FC236}">
                <a16:creationId xmlns:a16="http://schemas.microsoft.com/office/drawing/2014/main" id="{3160C2C6-96B0-63FD-56F9-E1C7A16959BF}"/>
              </a:ext>
            </a:extLst>
          </p:cNvPr>
          <p:cNvSpPr/>
          <p:nvPr/>
        </p:nvSpPr>
        <p:spPr>
          <a:xfrm rot="5400000">
            <a:off x="1189006" y="3190104"/>
            <a:ext cx="1068324" cy="933849"/>
          </a:xfrm>
          <a:custGeom>
            <a:avLst/>
            <a:gdLst>
              <a:gd name="connsiteX0" fmla="*/ 1399506 w 1649799"/>
              <a:gd name="connsiteY0" fmla="*/ 17705 h 1468918"/>
              <a:gd name="connsiteX1" fmla="*/ 1545929 w 1649799"/>
              <a:gd name="connsiteY1" fmla="*/ 3350 h 1468918"/>
              <a:gd name="connsiteX2" fmla="*/ 1638758 w 1649799"/>
              <a:gd name="connsiteY2" fmla="*/ 0 h 1468918"/>
              <a:gd name="connsiteX3" fmla="*/ 1649764 w 1649799"/>
              <a:gd name="connsiteY3" fmla="*/ 12441 h 1468918"/>
              <a:gd name="connsiteX4" fmla="*/ 1649764 w 1649799"/>
              <a:gd name="connsiteY4" fmla="*/ 38759 h 1468918"/>
              <a:gd name="connsiteX5" fmla="*/ 1649764 w 1649799"/>
              <a:gd name="connsiteY5" fmla="*/ 1083811 h 1468918"/>
              <a:gd name="connsiteX6" fmla="*/ 1615312 w 1649799"/>
              <a:gd name="connsiteY6" fmla="*/ 1120177 h 1468918"/>
              <a:gd name="connsiteX7" fmla="*/ 1452620 w 1649799"/>
              <a:gd name="connsiteY7" fmla="*/ 1145538 h 1468918"/>
              <a:gd name="connsiteX8" fmla="*/ 1325338 w 1649799"/>
              <a:gd name="connsiteY8" fmla="*/ 1177119 h 1468918"/>
              <a:gd name="connsiteX9" fmla="*/ 1183223 w 1649799"/>
              <a:gd name="connsiteY9" fmla="*/ 1227362 h 1468918"/>
              <a:gd name="connsiteX10" fmla="*/ 953541 w 1649799"/>
              <a:gd name="connsiteY10" fmla="*/ 1348902 h 1468918"/>
              <a:gd name="connsiteX11" fmla="*/ 801855 w 1649799"/>
              <a:gd name="connsiteY11" fmla="*/ 1460872 h 1468918"/>
              <a:gd name="connsiteX12" fmla="*/ 768360 w 1649799"/>
              <a:gd name="connsiteY12" fmla="*/ 1458958 h 1468918"/>
              <a:gd name="connsiteX13" fmla="*/ 273109 w 1649799"/>
              <a:gd name="connsiteY13" fmla="*/ 963706 h 1468918"/>
              <a:gd name="connsiteX14" fmla="*/ 9932 w 1649799"/>
              <a:gd name="connsiteY14" fmla="*/ 700529 h 1468918"/>
              <a:gd name="connsiteX15" fmla="*/ 10889 w 1649799"/>
              <a:gd name="connsiteY15" fmla="*/ 667991 h 1468918"/>
              <a:gd name="connsiteX16" fmla="*/ 128601 w 1649799"/>
              <a:gd name="connsiteY16" fmla="*/ 568941 h 1468918"/>
              <a:gd name="connsiteX17" fmla="*/ 141999 w 1649799"/>
              <a:gd name="connsiteY17" fmla="*/ 553150 h 1468918"/>
              <a:gd name="connsiteX18" fmla="*/ 174537 w 1649799"/>
              <a:gd name="connsiteY18" fmla="*/ 522047 h 1468918"/>
              <a:gd name="connsiteX19" fmla="*/ 497527 w 1649799"/>
              <a:gd name="connsiteY19" fmla="*/ 311506 h 1468918"/>
              <a:gd name="connsiteX20" fmla="*/ 620981 w 1649799"/>
              <a:gd name="connsiteY20" fmla="*/ 249779 h 1468918"/>
              <a:gd name="connsiteX21" fmla="*/ 797070 w 1649799"/>
              <a:gd name="connsiteY21" fmla="*/ 170347 h 1468918"/>
              <a:gd name="connsiteX22" fmla="*/ 829130 w 1649799"/>
              <a:gd name="connsiteY22" fmla="*/ 158863 h 1468918"/>
              <a:gd name="connsiteX23" fmla="*/ 1016704 w 1649799"/>
              <a:gd name="connsiteY23" fmla="*/ 94744 h 1468918"/>
              <a:gd name="connsiteX24" fmla="*/ 1367447 w 1649799"/>
              <a:gd name="connsiteY24" fmla="*/ 17226 h 1468918"/>
              <a:gd name="connsiteX25" fmla="*/ 1399506 w 1649799"/>
              <a:gd name="connsiteY25" fmla="*/ 17705 h 146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49799" h="1468918">
                <a:moveTo>
                  <a:pt x="1399506" y="17705"/>
                </a:moveTo>
                <a:cubicBezTo>
                  <a:pt x="1448314" y="12920"/>
                  <a:pt x="1497121" y="7178"/>
                  <a:pt x="1545929" y="3350"/>
                </a:cubicBezTo>
                <a:cubicBezTo>
                  <a:pt x="1577031" y="957"/>
                  <a:pt x="1608134" y="479"/>
                  <a:pt x="1638758" y="0"/>
                </a:cubicBezTo>
                <a:cubicBezTo>
                  <a:pt x="1645936" y="0"/>
                  <a:pt x="1650242" y="4307"/>
                  <a:pt x="1649764" y="12441"/>
                </a:cubicBezTo>
                <a:cubicBezTo>
                  <a:pt x="1649285" y="21054"/>
                  <a:pt x="1649764" y="30146"/>
                  <a:pt x="1649764" y="38759"/>
                </a:cubicBezTo>
                <a:cubicBezTo>
                  <a:pt x="1649764" y="387109"/>
                  <a:pt x="1649764" y="735460"/>
                  <a:pt x="1649764" y="1083811"/>
                </a:cubicBezTo>
                <a:cubicBezTo>
                  <a:pt x="1649764" y="1117785"/>
                  <a:pt x="1648807" y="1117306"/>
                  <a:pt x="1615312" y="1120177"/>
                </a:cubicBezTo>
                <a:cubicBezTo>
                  <a:pt x="1560762" y="1124962"/>
                  <a:pt x="1506213" y="1134054"/>
                  <a:pt x="1452620" y="1145538"/>
                </a:cubicBezTo>
                <a:cubicBezTo>
                  <a:pt x="1409555" y="1154629"/>
                  <a:pt x="1367447" y="1165156"/>
                  <a:pt x="1325338" y="1177119"/>
                </a:cubicBezTo>
                <a:cubicBezTo>
                  <a:pt x="1277010" y="1190996"/>
                  <a:pt x="1229159" y="1207743"/>
                  <a:pt x="1183223" y="1227362"/>
                </a:cubicBezTo>
                <a:cubicBezTo>
                  <a:pt x="1103313" y="1261814"/>
                  <a:pt x="1026274" y="1301530"/>
                  <a:pt x="953541" y="1348902"/>
                </a:cubicBezTo>
                <a:cubicBezTo>
                  <a:pt x="900427" y="1382876"/>
                  <a:pt x="850663" y="1421156"/>
                  <a:pt x="801855" y="1460872"/>
                </a:cubicBezTo>
                <a:cubicBezTo>
                  <a:pt x="787979" y="1472356"/>
                  <a:pt x="780801" y="1471399"/>
                  <a:pt x="768360" y="1458958"/>
                </a:cubicBezTo>
                <a:cubicBezTo>
                  <a:pt x="603755" y="1293395"/>
                  <a:pt x="438193" y="1128790"/>
                  <a:pt x="273109" y="963706"/>
                </a:cubicBezTo>
                <a:cubicBezTo>
                  <a:pt x="185543" y="876140"/>
                  <a:pt x="97977" y="787617"/>
                  <a:pt x="9932" y="700529"/>
                </a:cubicBezTo>
                <a:cubicBezTo>
                  <a:pt x="-3466" y="687610"/>
                  <a:pt x="-3466" y="681389"/>
                  <a:pt x="10889" y="667991"/>
                </a:cubicBezTo>
                <a:cubicBezTo>
                  <a:pt x="48691" y="633060"/>
                  <a:pt x="86971" y="599565"/>
                  <a:pt x="128601" y="568941"/>
                </a:cubicBezTo>
                <a:cubicBezTo>
                  <a:pt x="133864" y="565113"/>
                  <a:pt x="140563" y="560806"/>
                  <a:pt x="141999" y="553150"/>
                </a:cubicBezTo>
                <a:cubicBezTo>
                  <a:pt x="150612" y="540709"/>
                  <a:pt x="162575" y="531139"/>
                  <a:pt x="174537" y="522047"/>
                </a:cubicBezTo>
                <a:cubicBezTo>
                  <a:pt x="277416" y="444530"/>
                  <a:pt x="384600" y="373711"/>
                  <a:pt x="497527" y="311506"/>
                </a:cubicBezTo>
                <a:cubicBezTo>
                  <a:pt x="538200" y="289973"/>
                  <a:pt x="577916" y="266527"/>
                  <a:pt x="620981" y="249779"/>
                </a:cubicBezTo>
                <a:cubicBezTo>
                  <a:pt x="678402" y="220112"/>
                  <a:pt x="735822" y="190923"/>
                  <a:pt x="797070" y="170347"/>
                </a:cubicBezTo>
                <a:cubicBezTo>
                  <a:pt x="807598" y="166519"/>
                  <a:pt x="821953" y="171783"/>
                  <a:pt x="829130" y="158863"/>
                </a:cubicBezTo>
                <a:cubicBezTo>
                  <a:pt x="890379" y="133981"/>
                  <a:pt x="953541" y="113884"/>
                  <a:pt x="1016704" y="94744"/>
                </a:cubicBezTo>
                <a:cubicBezTo>
                  <a:pt x="1132023" y="61248"/>
                  <a:pt x="1248778" y="34931"/>
                  <a:pt x="1367447" y="17226"/>
                </a:cubicBezTo>
                <a:cubicBezTo>
                  <a:pt x="1377974" y="14834"/>
                  <a:pt x="1388979" y="11484"/>
                  <a:pt x="1399506" y="17705"/>
                </a:cubicBezTo>
                <a:close/>
              </a:path>
            </a:pathLst>
          </a:custGeom>
          <a:solidFill>
            <a:srgbClr val="E6F0DB"/>
          </a:solidFill>
          <a:ln w="4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/>
          </a:p>
        </p:txBody>
      </p:sp>
      <p:sp>
        <p:nvSpPr>
          <p:cNvPr id="36" name="Freeform: Shape 41">
            <a:extLst>
              <a:ext uri="{FF2B5EF4-FFF2-40B4-BE49-F238E27FC236}">
                <a16:creationId xmlns:a16="http://schemas.microsoft.com/office/drawing/2014/main" id="{0A93744D-721A-844B-DFEE-2C220168CF20}"/>
              </a:ext>
            </a:extLst>
          </p:cNvPr>
          <p:cNvSpPr/>
          <p:nvPr/>
        </p:nvSpPr>
        <p:spPr>
          <a:xfrm rot="5400000">
            <a:off x="1188970" y="4394744"/>
            <a:ext cx="1066834" cy="935451"/>
          </a:xfrm>
          <a:custGeom>
            <a:avLst/>
            <a:gdLst>
              <a:gd name="connsiteX0" fmla="*/ 1511593 w 1647498"/>
              <a:gd name="connsiteY0" fmla="*/ 560838 h 1471438"/>
              <a:gd name="connsiteX1" fmla="*/ 1635047 w 1647498"/>
              <a:gd name="connsiteY1" fmla="*/ 666109 h 1471438"/>
              <a:gd name="connsiteX2" fmla="*/ 1635526 w 1647498"/>
              <a:gd name="connsiteY2" fmla="*/ 705825 h 1471438"/>
              <a:gd name="connsiteX3" fmla="*/ 961792 w 1647498"/>
              <a:gd name="connsiteY3" fmla="*/ 1378601 h 1471438"/>
              <a:gd name="connsiteX4" fmla="*/ 880447 w 1647498"/>
              <a:gd name="connsiteY4" fmla="*/ 1460904 h 1471438"/>
              <a:gd name="connsiteX5" fmla="*/ 847430 w 1647498"/>
              <a:gd name="connsiteY5" fmla="*/ 1463775 h 1471438"/>
              <a:gd name="connsiteX6" fmla="*/ 589995 w 1647498"/>
              <a:gd name="connsiteY6" fmla="*/ 1287685 h 1471438"/>
              <a:gd name="connsiteX7" fmla="*/ 373711 w 1647498"/>
              <a:gd name="connsiteY7" fmla="*/ 1194377 h 1471438"/>
              <a:gd name="connsiteX8" fmla="*/ 180396 w 1647498"/>
              <a:gd name="connsiteY8" fmla="*/ 1141263 h 1471438"/>
              <a:gd name="connsiteX9" fmla="*/ 24882 w 1647498"/>
              <a:gd name="connsiteY9" fmla="*/ 1120209 h 1471438"/>
              <a:gd name="connsiteX10" fmla="*/ 0 w 1647498"/>
              <a:gd name="connsiteY10" fmla="*/ 1093891 h 1471438"/>
              <a:gd name="connsiteX11" fmla="*/ 479 w 1647498"/>
              <a:gd name="connsiteY11" fmla="*/ 261773 h 1471438"/>
              <a:gd name="connsiteX12" fmla="*/ 0 w 1647498"/>
              <a:gd name="connsiteY12" fmla="*/ 22522 h 1471438"/>
              <a:gd name="connsiteX13" fmla="*/ 22968 w 1647498"/>
              <a:gd name="connsiteY13" fmla="*/ 32 h 1471438"/>
              <a:gd name="connsiteX14" fmla="*/ 267005 w 1647498"/>
              <a:gd name="connsiteY14" fmla="*/ 22522 h 1471438"/>
              <a:gd name="connsiteX15" fmla="*/ 344044 w 1647498"/>
              <a:gd name="connsiteY15" fmla="*/ 34484 h 1471438"/>
              <a:gd name="connsiteX16" fmla="*/ 427782 w 1647498"/>
              <a:gd name="connsiteY16" fmla="*/ 44054 h 1471438"/>
              <a:gd name="connsiteX17" fmla="*/ 690959 w 1647498"/>
              <a:gd name="connsiteY17" fmla="*/ 113437 h 1471438"/>
              <a:gd name="connsiteX18" fmla="*/ 1119698 w 1647498"/>
              <a:gd name="connsiteY18" fmla="*/ 295269 h 1471438"/>
              <a:gd name="connsiteX19" fmla="*/ 1492453 w 1647498"/>
              <a:gd name="connsiteY19" fmla="*/ 536913 h 1471438"/>
              <a:gd name="connsiteX20" fmla="*/ 1511593 w 1647498"/>
              <a:gd name="connsiteY20" fmla="*/ 560838 h 14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47498" h="1471438">
                <a:moveTo>
                  <a:pt x="1511593" y="560838"/>
                </a:moveTo>
                <a:cubicBezTo>
                  <a:pt x="1552744" y="595769"/>
                  <a:pt x="1593417" y="631657"/>
                  <a:pt x="1635047" y="666109"/>
                </a:cubicBezTo>
                <a:cubicBezTo>
                  <a:pt x="1652752" y="680464"/>
                  <a:pt x="1650359" y="690991"/>
                  <a:pt x="1635526" y="705825"/>
                </a:cubicBezTo>
                <a:cubicBezTo>
                  <a:pt x="1410629" y="929764"/>
                  <a:pt x="1186211" y="1154183"/>
                  <a:pt x="961792" y="1378601"/>
                </a:cubicBezTo>
                <a:cubicBezTo>
                  <a:pt x="934518" y="1405876"/>
                  <a:pt x="906764" y="1432672"/>
                  <a:pt x="880447" y="1460904"/>
                </a:cubicBezTo>
                <a:cubicBezTo>
                  <a:pt x="869441" y="1472866"/>
                  <a:pt x="860828" y="1475737"/>
                  <a:pt x="847430" y="1463775"/>
                </a:cubicBezTo>
                <a:cubicBezTo>
                  <a:pt x="768955" y="1393913"/>
                  <a:pt x="682346" y="1336493"/>
                  <a:pt x="589995" y="1287685"/>
                </a:cubicBezTo>
                <a:cubicBezTo>
                  <a:pt x="520612" y="1250840"/>
                  <a:pt x="448837" y="1219259"/>
                  <a:pt x="373711" y="1194377"/>
                </a:cubicBezTo>
                <a:cubicBezTo>
                  <a:pt x="310071" y="1173323"/>
                  <a:pt x="245951" y="1154661"/>
                  <a:pt x="180396" y="1141263"/>
                </a:cubicBezTo>
                <a:cubicBezTo>
                  <a:pt x="129196" y="1131215"/>
                  <a:pt x="77518" y="1121645"/>
                  <a:pt x="24882" y="1120209"/>
                </a:cubicBezTo>
                <a:cubicBezTo>
                  <a:pt x="4785" y="1119731"/>
                  <a:pt x="0" y="1113031"/>
                  <a:pt x="0" y="1093891"/>
                </a:cubicBezTo>
                <a:cubicBezTo>
                  <a:pt x="479" y="816359"/>
                  <a:pt x="479" y="538827"/>
                  <a:pt x="479" y="261773"/>
                </a:cubicBezTo>
                <a:cubicBezTo>
                  <a:pt x="479" y="181863"/>
                  <a:pt x="957" y="102432"/>
                  <a:pt x="0" y="22522"/>
                </a:cubicBezTo>
                <a:cubicBezTo>
                  <a:pt x="0" y="4338"/>
                  <a:pt x="5742" y="-447"/>
                  <a:pt x="22968" y="32"/>
                </a:cubicBezTo>
                <a:cubicBezTo>
                  <a:pt x="104792" y="989"/>
                  <a:pt x="186138" y="12951"/>
                  <a:pt x="267005" y="22522"/>
                </a:cubicBezTo>
                <a:cubicBezTo>
                  <a:pt x="292366" y="25393"/>
                  <a:pt x="319162" y="26828"/>
                  <a:pt x="344044" y="34484"/>
                </a:cubicBezTo>
                <a:cubicBezTo>
                  <a:pt x="373233" y="23479"/>
                  <a:pt x="400508" y="38791"/>
                  <a:pt x="427782" y="44054"/>
                </a:cubicBezTo>
                <a:cubicBezTo>
                  <a:pt x="516784" y="61280"/>
                  <a:pt x="604829" y="85684"/>
                  <a:pt x="690959" y="113437"/>
                </a:cubicBezTo>
                <a:cubicBezTo>
                  <a:pt x="839295" y="161288"/>
                  <a:pt x="982368" y="221579"/>
                  <a:pt x="1119698" y="295269"/>
                </a:cubicBezTo>
                <a:cubicBezTo>
                  <a:pt x="1250809" y="365130"/>
                  <a:pt x="1375219" y="445519"/>
                  <a:pt x="1492453" y="536913"/>
                </a:cubicBezTo>
                <a:cubicBezTo>
                  <a:pt x="1501545" y="543612"/>
                  <a:pt x="1507286" y="551268"/>
                  <a:pt x="1511593" y="560838"/>
                </a:cubicBezTo>
                <a:close/>
              </a:path>
            </a:pathLst>
          </a:custGeom>
          <a:solidFill>
            <a:srgbClr val="DAE8CE"/>
          </a:solidFill>
          <a:ln w="4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 dirty="0"/>
          </a:p>
        </p:txBody>
      </p:sp>
      <p:sp>
        <p:nvSpPr>
          <p:cNvPr id="37" name="Freeform: Shape 42">
            <a:extLst>
              <a:ext uri="{FF2B5EF4-FFF2-40B4-BE49-F238E27FC236}">
                <a16:creationId xmlns:a16="http://schemas.microsoft.com/office/drawing/2014/main" id="{D5E98733-8A55-6328-2D20-681FFC83A5D2}"/>
              </a:ext>
            </a:extLst>
          </p:cNvPr>
          <p:cNvSpPr/>
          <p:nvPr/>
        </p:nvSpPr>
        <p:spPr>
          <a:xfrm rot="5400000">
            <a:off x="653681" y="2528641"/>
            <a:ext cx="954360" cy="1046698"/>
          </a:xfrm>
          <a:custGeom>
            <a:avLst/>
            <a:gdLst>
              <a:gd name="connsiteX0" fmla="*/ 477795 w 1473807"/>
              <a:gd name="connsiteY0" fmla="*/ 210261 h 1646427"/>
              <a:gd name="connsiteX1" fmla="*/ 526602 w 1473807"/>
              <a:gd name="connsiteY1" fmla="*/ 184900 h 1646427"/>
              <a:gd name="connsiteX2" fmla="*/ 669675 w 1473807"/>
              <a:gd name="connsiteY2" fmla="*/ 11682 h 1646427"/>
              <a:gd name="connsiteX3" fmla="*/ 706041 w 1473807"/>
              <a:gd name="connsiteY3" fmla="*/ 10246 h 1646427"/>
              <a:gd name="connsiteX4" fmla="*/ 1455856 w 1473807"/>
              <a:gd name="connsiteY4" fmla="*/ 760540 h 1646427"/>
              <a:gd name="connsiteX5" fmla="*/ 1457292 w 1473807"/>
              <a:gd name="connsiteY5" fmla="*/ 811740 h 1646427"/>
              <a:gd name="connsiteX6" fmla="*/ 1348671 w 1473807"/>
              <a:gd name="connsiteY6" fmla="*/ 960555 h 1646427"/>
              <a:gd name="connsiteX7" fmla="*/ 1219954 w 1473807"/>
              <a:gd name="connsiteY7" fmla="*/ 1209855 h 1646427"/>
              <a:gd name="connsiteX8" fmla="*/ 1166840 w 1473807"/>
              <a:gd name="connsiteY8" fmla="*/ 1375417 h 1646427"/>
              <a:gd name="connsiteX9" fmla="*/ 1121382 w 1473807"/>
              <a:gd name="connsiteY9" fmla="*/ 1631417 h 1646427"/>
              <a:gd name="connsiteX10" fmla="*/ 1104634 w 1473807"/>
              <a:gd name="connsiteY10" fmla="*/ 1646250 h 1646427"/>
              <a:gd name="connsiteX11" fmla="*/ 1056784 w 1473807"/>
              <a:gd name="connsiteY11" fmla="*/ 1646250 h 1646427"/>
              <a:gd name="connsiteX12" fmla="*/ 40442 w 1473807"/>
              <a:gd name="connsiteY12" fmla="*/ 1646250 h 1646427"/>
              <a:gd name="connsiteX13" fmla="*/ 1684 w 1473807"/>
              <a:gd name="connsiteY13" fmla="*/ 1604621 h 1646427"/>
              <a:gd name="connsiteX14" fmla="*/ 19388 w 1473807"/>
              <a:gd name="connsiteY14" fmla="*/ 1415133 h 1646427"/>
              <a:gd name="connsiteX15" fmla="*/ 16517 w 1473807"/>
              <a:gd name="connsiteY15" fmla="*/ 1392165 h 1646427"/>
              <a:gd name="connsiteX16" fmla="*/ 156240 w 1473807"/>
              <a:gd name="connsiteY16" fmla="*/ 839493 h 1646427"/>
              <a:gd name="connsiteX17" fmla="*/ 367260 w 1473807"/>
              <a:gd name="connsiteY17" fmla="*/ 403098 h 1646427"/>
              <a:gd name="connsiteX18" fmla="*/ 471574 w 1473807"/>
              <a:gd name="connsiteY18" fmla="*/ 245670 h 1646427"/>
              <a:gd name="connsiteX19" fmla="*/ 477795 w 1473807"/>
              <a:gd name="connsiteY19" fmla="*/ 210261 h 1646427"/>
              <a:gd name="connsiteX0" fmla="*/ 471574 w 1473807"/>
              <a:gd name="connsiteY0" fmla="*/ 245670 h 1646426"/>
              <a:gd name="connsiteX1" fmla="*/ 526602 w 1473807"/>
              <a:gd name="connsiteY1" fmla="*/ 184900 h 1646426"/>
              <a:gd name="connsiteX2" fmla="*/ 669675 w 1473807"/>
              <a:gd name="connsiteY2" fmla="*/ 11682 h 1646426"/>
              <a:gd name="connsiteX3" fmla="*/ 706041 w 1473807"/>
              <a:gd name="connsiteY3" fmla="*/ 10246 h 1646426"/>
              <a:gd name="connsiteX4" fmla="*/ 1455856 w 1473807"/>
              <a:gd name="connsiteY4" fmla="*/ 760540 h 1646426"/>
              <a:gd name="connsiteX5" fmla="*/ 1457292 w 1473807"/>
              <a:gd name="connsiteY5" fmla="*/ 811740 h 1646426"/>
              <a:gd name="connsiteX6" fmla="*/ 1348671 w 1473807"/>
              <a:gd name="connsiteY6" fmla="*/ 960555 h 1646426"/>
              <a:gd name="connsiteX7" fmla="*/ 1219954 w 1473807"/>
              <a:gd name="connsiteY7" fmla="*/ 1209855 h 1646426"/>
              <a:gd name="connsiteX8" fmla="*/ 1166840 w 1473807"/>
              <a:gd name="connsiteY8" fmla="*/ 1375417 h 1646426"/>
              <a:gd name="connsiteX9" fmla="*/ 1121382 w 1473807"/>
              <a:gd name="connsiteY9" fmla="*/ 1631417 h 1646426"/>
              <a:gd name="connsiteX10" fmla="*/ 1104634 w 1473807"/>
              <a:gd name="connsiteY10" fmla="*/ 1646250 h 1646426"/>
              <a:gd name="connsiteX11" fmla="*/ 1056784 w 1473807"/>
              <a:gd name="connsiteY11" fmla="*/ 1646250 h 1646426"/>
              <a:gd name="connsiteX12" fmla="*/ 40442 w 1473807"/>
              <a:gd name="connsiteY12" fmla="*/ 1646250 h 1646426"/>
              <a:gd name="connsiteX13" fmla="*/ 1684 w 1473807"/>
              <a:gd name="connsiteY13" fmla="*/ 1604621 h 1646426"/>
              <a:gd name="connsiteX14" fmla="*/ 19388 w 1473807"/>
              <a:gd name="connsiteY14" fmla="*/ 1415133 h 1646426"/>
              <a:gd name="connsiteX15" fmla="*/ 16517 w 1473807"/>
              <a:gd name="connsiteY15" fmla="*/ 1392165 h 1646426"/>
              <a:gd name="connsiteX16" fmla="*/ 156240 w 1473807"/>
              <a:gd name="connsiteY16" fmla="*/ 839493 h 1646426"/>
              <a:gd name="connsiteX17" fmla="*/ 367260 w 1473807"/>
              <a:gd name="connsiteY17" fmla="*/ 403098 h 1646426"/>
              <a:gd name="connsiteX18" fmla="*/ 471574 w 1473807"/>
              <a:gd name="connsiteY18" fmla="*/ 245670 h 164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73807" h="1646426">
                <a:moveTo>
                  <a:pt x="471574" y="245670"/>
                </a:moveTo>
                <a:cubicBezTo>
                  <a:pt x="498131" y="209304"/>
                  <a:pt x="493585" y="223898"/>
                  <a:pt x="526602" y="184900"/>
                </a:cubicBezTo>
                <a:cubicBezTo>
                  <a:pt x="559619" y="145902"/>
                  <a:pt x="618953" y="67188"/>
                  <a:pt x="669675" y="11682"/>
                </a:cubicBezTo>
                <a:cubicBezTo>
                  <a:pt x="683073" y="-3152"/>
                  <a:pt x="691686" y="-4109"/>
                  <a:pt x="706041" y="10246"/>
                </a:cubicBezTo>
                <a:lnTo>
                  <a:pt x="1455856" y="760540"/>
                </a:lnTo>
                <a:cubicBezTo>
                  <a:pt x="1479303" y="783987"/>
                  <a:pt x="1479781" y="784465"/>
                  <a:pt x="1457292" y="811740"/>
                </a:cubicBezTo>
                <a:cubicBezTo>
                  <a:pt x="1418533" y="859112"/>
                  <a:pt x="1382645" y="908876"/>
                  <a:pt x="1348671" y="960555"/>
                </a:cubicBezTo>
                <a:cubicBezTo>
                  <a:pt x="1296993" y="1039508"/>
                  <a:pt x="1255842" y="1123724"/>
                  <a:pt x="1219954" y="1209855"/>
                </a:cubicBezTo>
                <a:cubicBezTo>
                  <a:pt x="1197943" y="1262969"/>
                  <a:pt x="1182631" y="1319432"/>
                  <a:pt x="1166840" y="1375417"/>
                </a:cubicBezTo>
                <a:cubicBezTo>
                  <a:pt x="1143872" y="1459634"/>
                  <a:pt x="1133345" y="1545765"/>
                  <a:pt x="1121382" y="1631417"/>
                </a:cubicBezTo>
                <a:cubicBezTo>
                  <a:pt x="1119947" y="1642901"/>
                  <a:pt x="1115161" y="1646250"/>
                  <a:pt x="1104634" y="1646250"/>
                </a:cubicBezTo>
                <a:cubicBezTo>
                  <a:pt x="1088844" y="1645772"/>
                  <a:pt x="1072575" y="1646250"/>
                  <a:pt x="1056784" y="1646250"/>
                </a:cubicBezTo>
                <a:lnTo>
                  <a:pt x="40442" y="1646250"/>
                </a:lnTo>
                <a:cubicBezTo>
                  <a:pt x="-4537" y="1646250"/>
                  <a:pt x="-1666" y="1651514"/>
                  <a:pt x="1684" y="1604621"/>
                </a:cubicBezTo>
                <a:cubicBezTo>
                  <a:pt x="5990" y="1541458"/>
                  <a:pt x="13646" y="1478296"/>
                  <a:pt x="19388" y="1415133"/>
                </a:cubicBezTo>
                <a:cubicBezTo>
                  <a:pt x="13168" y="1407956"/>
                  <a:pt x="15560" y="1399821"/>
                  <a:pt x="16517" y="1392165"/>
                </a:cubicBezTo>
                <a:cubicBezTo>
                  <a:pt x="41399" y="1202678"/>
                  <a:pt x="89728" y="1018932"/>
                  <a:pt x="156240" y="839493"/>
                </a:cubicBezTo>
                <a:cubicBezTo>
                  <a:pt x="212704" y="687329"/>
                  <a:pt x="284001" y="542343"/>
                  <a:pt x="367260" y="403098"/>
                </a:cubicBezTo>
                <a:cubicBezTo>
                  <a:pt x="399320" y="349027"/>
                  <a:pt x="435686" y="297349"/>
                  <a:pt x="471574" y="245670"/>
                </a:cubicBezTo>
                <a:close/>
              </a:path>
            </a:pathLst>
          </a:custGeom>
          <a:solidFill>
            <a:srgbClr val="F4F8EB"/>
          </a:solidFill>
          <a:ln w="4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 dirty="0"/>
          </a:p>
        </p:txBody>
      </p:sp>
      <p:sp>
        <p:nvSpPr>
          <p:cNvPr id="38" name="Freeform: Shape 43">
            <a:extLst>
              <a:ext uri="{FF2B5EF4-FFF2-40B4-BE49-F238E27FC236}">
                <a16:creationId xmlns:a16="http://schemas.microsoft.com/office/drawing/2014/main" id="{E7093D8F-B347-6BE2-1339-7FCD49BCA47E}"/>
              </a:ext>
            </a:extLst>
          </p:cNvPr>
          <p:cNvSpPr/>
          <p:nvPr/>
        </p:nvSpPr>
        <p:spPr>
          <a:xfrm rot="5400000">
            <a:off x="653736" y="4945801"/>
            <a:ext cx="953756" cy="1046586"/>
          </a:xfrm>
          <a:custGeom>
            <a:avLst/>
            <a:gdLst>
              <a:gd name="connsiteX0" fmla="*/ 344884 w 1472874"/>
              <a:gd name="connsiteY0" fmla="*/ 1586916 h 1646250"/>
              <a:gd name="connsiteX1" fmla="*/ 324787 w 1472874"/>
              <a:gd name="connsiteY1" fmla="*/ 1453413 h 1646250"/>
              <a:gd name="connsiteX2" fmla="*/ 315695 w 1472874"/>
              <a:gd name="connsiteY2" fmla="*/ 1414655 h 1646250"/>
              <a:gd name="connsiteX3" fmla="*/ 264974 w 1472874"/>
              <a:gd name="connsiteY3" fmla="*/ 1243829 h 1646250"/>
              <a:gd name="connsiteX4" fmla="*/ 134343 w 1472874"/>
              <a:gd name="connsiteY4" fmla="*/ 976824 h 1646250"/>
              <a:gd name="connsiteX5" fmla="*/ 11845 w 1472874"/>
              <a:gd name="connsiteY5" fmla="*/ 808869 h 1646250"/>
              <a:gd name="connsiteX6" fmla="*/ 13281 w 1472874"/>
              <a:gd name="connsiteY6" fmla="*/ 762454 h 1646250"/>
              <a:gd name="connsiteX7" fmla="*/ 766446 w 1472874"/>
              <a:gd name="connsiteY7" fmla="*/ 10246 h 1646250"/>
              <a:gd name="connsiteX8" fmla="*/ 803769 w 1472874"/>
              <a:gd name="connsiteY8" fmla="*/ 11682 h 1646250"/>
              <a:gd name="connsiteX9" fmla="*/ 965982 w 1472874"/>
              <a:gd name="connsiteY9" fmla="*/ 208825 h 1646250"/>
              <a:gd name="connsiteX10" fmla="*/ 990385 w 1472874"/>
              <a:gd name="connsiteY10" fmla="*/ 230837 h 1646250"/>
              <a:gd name="connsiteX11" fmla="*/ 1222460 w 1472874"/>
              <a:gd name="connsiteY11" fmla="*/ 621774 h 1646250"/>
              <a:gd name="connsiteX12" fmla="*/ 1283708 w 1472874"/>
              <a:gd name="connsiteY12" fmla="*/ 761497 h 1646250"/>
              <a:gd name="connsiteX13" fmla="*/ 1304284 w 1472874"/>
              <a:gd name="connsiteY13" fmla="*/ 807912 h 1646250"/>
              <a:gd name="connsiteX14" fmla="*/ 1435872 w 1472874"/>
              <a:gd name="connsiteY14" fmla="*/ 1269190 h 1646250"/>
              <a:gd name="connsiteX15" fmla="*/ 1460276 w 1472874"/>
              <a:gd name="connsiteY15" fmla="*/ 1412741 h 1646250"/>
              <a:gd name="connsiteX16" fmla="*/ 1461711 w 1472874"/>
              <a:gd name="connsiteY16" fmla="*/ 1453413 h 1646250"/>
              <a:gd name="connsiteX17" fmla="*/ 1463147 w 1472874"/>
              <a:gd name="connsiteY17" fmla="*/ 1529017 h 1646250"/>
              <a:gd name="connsiteX18" fmla="*/ 1470803 w 1472874"/>
              <a:gd name="connsiteY18" fmla="*/ 1616583 h 1646250"/>
              <a:gd name="connsiteX19" fmla="*/ 1444007 w 1472874"/>
              <a:gd name="connsiteY19" fmla="*/ 1646251 h 1646250"/>
              <a:gd name="connsiteX20" fmla="*/ 975073 w 1472874"/>
              <a:gd name="connsiteY20" fmla="*/ 1646251 h 1646250"/>
              <a:gd name="connsiteX21" fmla="*/ 379336 w 1472874"/>
              <a:gd name="connsiteY21" fmla="*/ 1646251 h 1646250"/>
              <a:gd name="connsiteX22" fmla="*/ 353497 w 1472874"/>
              <a:gd name="connsiteY22" fmla="*/ 1644336 h 1646250"/>
              <a:gd name="connsiteX23" fmla="*/ 344884 w 1472874"/>
              <a:gd name="connsiteY23" fmla="*/ 1586916 h 164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874" h="1646250">
                <a:moveTo>
                  <a:pt x="344884" y="1586916"/>
                </a:moveTo>
                <a:cubicBezTo>
                  <a:pt x="343927" y="1541458"/>
                  <a:pt x="331007" y="1497914"/>
                  <a:pt x="324787" y="1453413"/>
                </a:cubicBezTo>
                <a:cubicBezTo>
                  <a:pt x="316652" y="1441929"/>
                  <a:pt x="323351" y="1426617"/>
                  <a:pt x="315695" y="1414655"/>
                </a:cubicBezTo>
                <a:cubicBezTo>
                  <a:pt x="302297" y="1356756"/>
                  <a:pt x="286028" y="1299814"/>
                  <a:pt x="264974" y="1243829"/>
                </a:cubicBezTo>
                <a:cubicBezTo>
                  <a:pt x="230043" y="1150999"/>
                  <a:pt x="186978" y="1061519"/>
                  <a:pt x="134343" y="976824"/>
                </a:cubicBezTo>
                <a:cubicBezTo>
                  <a:pt x="97498" y="917968"/>
                  <a:pt x="58739" y="860069"/>
                  <a:pt x="11845" y="808869"/>
                </a:cubicBezTo>
                <a:cubicBezTo>
                  <a:pt x="-3945" y="791643"/>
                  <a:pt x="-4424" y="780637"/>
                  <a:pt x="13281" y="762454"/>
                </a:cubicBezTo>
                <a:cubicBezTo>
                  <a:pt x="265452" y="512675"/>
                  <a:pt x="516188" y="261461"/>
                  <a:pt x="766446" y="10246"/>
                </a:cubicBezTo>
                <a:cubicBezTo>
                  <a:pt x="780801" y="-4109"/>
                  <a:pt x="790371" y="-3152"/>
                  <a:pt x="803769" y="11682"/>
                </a:cubicBezTo>
                <a:cubicBezTo>
                  <a:pt x="860233" y="75323"/>
                  <a:pt x="913346" y="141835"/>
                  <a:pt x="965982" y="208825"/>
                </a:cubicBezTo>
                <a:cubicBezTo>
                  <a:pt x="975073" y="215046"/>
                  <a:pt x="984165" y="221267"/>
                  <a:pt x="990385" y="230837"/>
                </a:cubicBezTo>
                <a:cubicBezTo>
                  <a:pt x="1077952" y="355248"/>
                  <a:pt x="1156426" y="484922"/>
                  <a:pt x="1222460" y="621774"/>
                </a:cubicBezTo>
                <a:cubicBezTo>
                  <a:pt x="1244471" y="667710"/>
                  <a:pt x="1266003" y="713647"/>
                  <a:pt x="1283708" y="761497"/>
                </a:cubicBezTo>
                <a:cubicBezTo>
                  <a:pt x="1290886" y="776809"/>
                  <a:pt x="1296149" y="793078"/>
                  <a:pt x="1304284" y="807912"/>
                </a:cubicBezTo>
                <a:cubicBezTo>
                  <a:pt x="1360747" y="958162"/>
                  <a:pt x="1408119" y="1110805"/>
                  <a:pt x="1435872" y="1269190"/>
                </a:cubicBezTo>
                <a:cubicBezTo>
                  <a:pt x="1444485" y="1317040"/>
                  <a:pt x="1450227" y="1365369"/>
                  <a:pt x="1460276" y="1412741"/>
                </a:cubicBezTo>
                <a:cubicBezTo>
                  <a:pt x="1463147" y="1426139"/>
                  <a:pt x="1464104" y="1440015"/>
                  <a:pt x="1461711" y="1453413"/>
                </a:cubicBezTo>
                <a:cubicBezTo>
                  <a:pt x="1457405" y="1478774"/>
                  <a:pt x="1458362" y="1504135"/>
                  <a:pt x="1463147" y="1529017"/>
                </a:cubicBezTo>
                <a:cubicBezTo>
                  <a:pt x="1466018" y="1558206"/>
                  <a:pt x="1465061" y="1587395"/>
                  <a:pt x="1470803" y="1616583"/>
                </a:cubicBezTo>
                <a:cubicBezTo>
                  <a:pt x="1476066" y="1644336"/>
                  <a:pt x="1472717" y="1646251"/>
                  <a:pt x="1444007" y="1646251"/>
                </a:cubicBezTo>
                <a:cubicBezTo>
                  <a:pt x="1287536" y="1646251"/>
                  <a:pt x="1131544" y="1646251"/>
                  <a:pt x="975073" y="1646251"/>
                </a:cubicBezTo>
                <a:cubicBezTo>
                  <a:pt x="776494" y="1646251"/>
                  <a:pt x="577915" y="1646251"/>
                  <a:pt x="379336" y="1646251"/>
                </a:cubicBezTo>
                <a:cubicBezTo>
                  <a:pt x="370723" y="1646251"/>
                  <a:pt x="362110" y="1644815"/>
                  <a:pt x="353497" y="1644336"/>
                </a:cubicBezTo>
                <a:cubicBezTo>
                  <a:pt x="342970" y="1626632"/>
                  <a:pt x="354454" y="1605099"/>
                  <a:pt x="344884" y="1586916"/>
                </a:cubicBezTo>
                <a:close/>
              </a:path>
            </a:pathLst>
          </a:custGeom>
          <a:solidFill>
            <a:srgbClr val="D9D9D9"/>
          </a:solidFill>
          <a:ln w="4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0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DFAFABF-BE21-F14A-B4EF-7FE1EB3D432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4" y="3570177"/>
            <a:ext cx="965542" cy="1267491"/>
          </a:xfrm>
          <a:prstGeom prst="rect">
            <a:avLst/>
          </a:prstGeom>
        </p:spPr>
      </p:pic>
      <p:pic>
        <p:nvPicPr>
          <p:cNvPr id="50" name="Graphic 49" descr="Closed book with solid fill">
            <a:extLst>
              <a:ext uri="{FF2B5EF4-FFF2-40B4-BE49-F238E27FC236}">
                <a16:creationId xmlns:a16="http://schemas.microsoft.com/office/drawing/2014/main" id="{419FB685-15DA-7E16-4B95-CD7ACB0FB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87" y="2723386"/>
            <a:ext cx="640080" cy="640080"/>
          </a:xfrm>
          <a:prstGeom prst="rect">
            <a:avLst/>
          </a:prstGeom>
        </p:spPr>
      </p:pic>
      <p:pic>
        <p:nvPicPr>
          <p:cNvPr id="52" name="Graphic 51" descr="Open book with solid fill">
            <a:extLst>
              <a:ext uri="{FF2B5EF4-FFF2-40B4-BE49-F238E27FC236}">
                <a16:creationId xmlns:a16="http://schemas.microsoft.com/office/drawing/2014/main" id="{A4644A2F-1C22-B6BE-9A92-0263DB5031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7387" y="5160876"/>
            <a:ext cx="640080" cy="640080"/>
          </a:xfrm>
          <a:prstGeom prst="rect">
            <a:avLst/>
          </a:prstGeom>
        </p:spPr>
      </p:pic>
      <p:pic>
        <p:nvPicPr>
          <p:cNvPr id="54" name="Graphic 53" descr="Books on shelf with solid fill">
            <a:extLst>
              <a:ext uri="{FF2B5EF4-FFF2-40B4-BE49-F238E27FC236}">
                <a16:creationId xmlns:a16="http://schemas.microsoft.com/office/drawing/2014/main" id="{3D717B92-9325-8678-E919-93949129CF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2008" y="3509578"/>
            <a:ext cx="640080" cy="640080"/>
          </a:xfrm>
          <a:prstGeom prst="rect">
            <a:avLst/>
          </a:prstGeom>
        </p:spPr>
      </p:pic>
      <p:pic>
        <p:nvPicPr>
          <p:cNvPr id="56" name="Graphic 55" descr="Document with solid fill">
            <a:extLst>
              <a:ext uri="{FF2B5EF4-FFF2-40B4-BE49-F238E27FC236}">
                <a16:creationId xmlns:a16="http://schemas.microsoft.com/office/drawing/2014/main" id="{178830FF-1648-CF42-DCAB-DB7289796B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32008" y="4464657"/>
            <a:ext cx="640080" cy="640080"/>
          </a:xfrm>
          <a:prstGeom prst="rect">
            <a:avLst/>
          </a:prstGeom>
        </p:spPr>
      </p:pic>
      <p:pic>
        <p:nvPicPr>
          <p:cNvPr id="57" name="Graphic 56" descr="Closed book with solid fill">
            <a:extLst>
              <a:ext uri="{FF2B5EF4-FFF2-40B4-BE49-F238E27FC236}">
                <a16:creationId xmlns:a16="http://schemas.microsoft.com/office/drawing/2014/main" id="{0BF1CCC9-33FF-E808-378A-EA635C88D8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7440" y="2603548"/>
            <a:ext cx="640080" cy="640080"/>
          </a:xfrm>
          <a:prstGeom prst="rect">
            <a:avLst/>
          </a:prstGeom>
        </p:spPr>
      </p:pic>
      <p:pic>
        <p:nvPicPr>
          <p:cNvPr id="58" name="Graphic 57" descr="Books on shelf with solid fill">
            <a:extLst>
              <a:ext uri="{FF2B5EF4-FFF2-40B4-BE49-F238E27FC236}">
                <a16:creationId xmlns:a16="http://schemas.microsoft.com/office/drawing/2014/main" id="{0334A89E-B138-AC64-667C-5D02BFDA13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17440" y="3461806"/>
            <a:ext cx="640080" cy="640080"/>
          </a:xfrm>
          <a:prstGeom prst="rect">
            <a:avLst/>
          </a:prstGeom>
        </p:spPr>
      </p:pic>
      <p:pic>
        <p:nvPicPr>
          <p:cNvPr id="59" name="Graphic 58" descr="Open book with solid fill">
            <a:extLst>
              <a:ext uri="{FF2B5EF4-FFF2-40B4-BE49-F238E27FC236}">
                <a16:creationId xmlns:a16="http://schemas.microsoft.com/office/drawing/2014/main" id="{592552EA-BEC0-8E54-C5E5-5094E0DB27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7440" y="5153543"/>
            <a:ext cx="640080" cy="640080"/>
          </a:xfrm>
          <a:prstGeom prst="rect">
            <a:avLst/>
          </a:prstGeom>
        </p:spPr>
      </p:pic>
      <p:pic>
        <p:nvPicPr>
          <p:cNvPr id="60" name="Graphic 59" descr="Document with solid fill">
            <a:extLst>
              <a:ext uri="{FF2B5EF4-FFF2-40B4-BE49-F238E27FC236}">
                <a16:creationId xmlns:a16="http://schemas.microsoft.com/office/drawing/2014/main" id="{41368E46-2BED-CE24-30AF-D1D85DBE5A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17440" y="4286876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32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51FCCBB-FA99-4F11-B4BB-BDBC2F8A18DF}"/>
              </a:ext>
            </a:extLst>
          </p:cNvPr>
          <p:cNvSpPr txBox="1">
            <a:spLocks/>
          </p:cNvSpPr>
          <p:nvPr/>
        </p:nvSpPr>
        <p:spPr>
          <a:xfrm>
            <a:off x="609600" y="2192695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THANK YOU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E278CF-947E-546B-7E2D-EF254FDF9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5495"/>
              </p:ext>
            </p:extLst>
          </p:nvPr>
        </p:nvGraphicFramePr>
        <p:xfrm>
          <a:off x="609600" y="4074422"/>
          <a:ext cx="6172200" cy="137160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263315">
                  <a:extLst>
                    <a:ext uri="{9D8B030D-6E8A-4147-A177-3AD203B41FA5}">
                      <a16:colId xmlns:a16="http://schemas.microsoft.com/office/drawing/2014/main" val="3900008413"/>
                    </a:ext>
                  </a:extLst>
                </a:gridCol>
                <a:gridCol w="4908885">
                  <a:extLst>
                    <a:ext uri="{9D8B030D-6E8A-4147-A177-3AD203B41FA5}">
                      <a16:colId xmlns:a16="http://schemas.microsoft.com/office/drawing/2014/main" val="294206159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E4194"/>
                          </a:solidFill>
                          <a:effectLst/>
                          <a:latin typeface="+mn-lt"/>
                        </a:rPr>
                        <a:t>COMPANY</a:t>
                      </a:r>
                      <a:endParaRPr lang="hy-AM" sz="1600" b="1" i="0" u="none" strike="noStrike" dirty="0">
                        <a:solidFill>
                          <a:srgbClr val="0E4194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0E4194"/>
                          </a:solidFill>
                          <a:latin typeface="+mn-lt"/>
                        </a:rPr>
                        <a:t>CIVITTA International</a:t>
                      </a:r>
                      <a:endParaRPr lang="hy-AM" sz="1600" b="0" dirty="0">
                        <a:solidFill>
                          <a:srgbClr val="0E4194"/>
                        </a:solidFill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6595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E4194"/>
                          </a:solidFill>
                          <a:effectLst/>
                          <a:latin typeface="+mn-lt"/>
                        </a:rPr>
                        <a:t>WEBSITE</a:t>
                      </a:r>
                      <a:endParaRPr lang="hy-AM" sz="1600" b="1" i="0" u="none" strike="noStrike" dirty="0">
                        <a:solidFill>
                          <a:srgbClr val="0E4194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E4194"/>
                          </a:solidFill>
                          <a:effectLst/>
                          <a:uFillTx/>
                          <a:latin typeface="+mn-lt"/>
                          <a:sym typeface="Helvetica"/>
                        </a:rPr>
                        <a:t>Civitta.com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904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E4194"/>
                          </a:solidFill>
                          <a:effectLst/>
                          <a:latin typeface="+mn-lt"/>
                        </a:rPr>
                        <a:t>PHONE</a:t>
                      </a:r>
                      <a:endParaRPr lang="hy-AM" sz="1600" b="1" i="0" u="none" strike="noStrike" dirty="0">
                        <a:solidFill>
                          <a:srgbClr val="0E4194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600" b="0" dirty="0">
                          <a:solidFill>
                            <a:srgbClr val="0E4194"/>
                          </a:solidFill>
                          <a:latin typeface="+mn-lt"/>
                        </a:rPr>
                        <a:t>+370 670 421 16</a:t>
                      </a:r>
                      <a:endParaRPr lang="hy-AM" sz="1600" b="0" i="0" u="none" strike="noStrike" dirty="0">
                        <a:solidFill>
                          <a:srgbClr val="0E4194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2433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F07BACF-36F5-15C7-22C8-30BDA34F4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646" y="1908134"/>
            <a:ext cx="5422650" cy="3697536"/>
          </a:xfrm>
          <a:prstGeom prst="rect">
            <a:avLst/>
          </a:prstGeom>
        </p:spPr>
      </p:pic>
      <p:pic>
        <p:nvPicPr>
          <p:cNvPr id="12290" name="Picture 2" descr="CIVITTA | Leading consultancy in CEE &amp; Nordics">
            <a:extLst>
              <a:ext uri="{FF2B5EF4-FFF2-40B4-BE49-F238E27FC236}">
                <a16:creationId xmlns:a16="http://schemas.microsoft.com/office/drawing/2014/main" id="{75E5C20D-9005-3E31-94AA-F72EF1F74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25765"/>
            <a:ext cx="3323461" cy="68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8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51FCCBB-FA99-4F11-B4BB-BDBC2F8A18DF}"/>
              </a:ext>
            </a:extLst>
          </p:cNvPr>
          <p:cNvSpPr txBox="1">
            <a:spLocks/>
          </p:cNvSpPr>
          <p:nvPr/>
        </p:nvSpPr>
        <p:spPr>
          <a:xfrm>
            <a:off x="609600" y="1371601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  <a:latin typeface="Calibri "/>
              </a:rPr>
              <a:t>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966B8C-5C0A-75BD-8937-A7B2D1CDB08C}"/>
              </a:ext>
            </a:extLst>
          </p:cNvPr>
          <p:cNvSpPr txBox="1"/>
          <p:nvPr/>
        </p:nvSpPr>
        <p:spPr>
          <a:xfrm>
            <a:off x="1308897" y="1751853"/>
            <a:ext cx="5867155" cy="4420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E4194"/>
                </a:solidFill>
                <a:effectLst/>
                <a:latin typeface="Calibri "/>
                <a:ea typeface="Times New Roman" panose="02020603050405020304" pitchFamily="18" charset="0"/>
                <a:cs typeface="Symbol" panose="05050102010706020507" pitchFamily="18" charset="2"/>
              </a:rPr>
              <a:t>INTRODUCTION </a:t>
            </a:r>
          </a:p>
          <a:p>
            <a:pPr marR="0" lv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E4194"/>
                </a:solidFill>
                <a:effectLst/>
                <a:latin typeface="Calibri "/>
                <a:ea typeface="Times New Roman" panose="02020603050405020304" pitchFamily="18" charset="0"/>
                <a:cs typeface="Symbol" panose="05050102010706020507" pitchFamily="18" charset="2"/>
              </a:rPr>
              <a:t>SMGP READINESS REPORT OF GEORGIA</a:t>
            </a:r>
          </a:p>
          <a:p>
            <a:pPr marR="0" lv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E4194"/>
                </a:solidFill>
                <a:latin typeface="Calibri "/>
                <a:ea typeface="Times New Roman" panose="02020603050405020304" pitchFamily="18" charset="0"/>
                <a:cs typeface="Symbol" panose="05050102010706020507" pitchFamily="18" charset="2"/>
              </a:rPr>
              <a:t>AWARENESS EVENT</a:t>
            </a:r>
          </a:p>
          <a:p>
            <a:pPr marR="0" lv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E4194"/>
                </a:solidFill>
                <a:effectLst/>
                <a:latin typeface="Calibri "/>
                <a:ea typeface="Times New Roman" panose="02020603050405020304" pitchFamily="18" charset="0"/>
                <a:cs typeface="Symbol" panose="05050102010706020507" pitchFamily="18" charset="2"/>
              </a:rPr>
              <a:t>TRAINING</a:t>
            </a:r>
            <a:r>
              <a:rPr lang="en-US" sz="2400" b="1" dirty="0">
                <a:solidFill>
                  <a:srgbClr val="0E4194"/>
                </a:solidFill>
                <a:latin typeface="Calibri "/>
                <a:ea typeface="Times New Roman" panose="02020603050405020304" pitchFamily="18" charset="0"/>
                <a:cs typeface="Symbol" panose="05050102010706020507" pitchFamily="18" charset="2"/>
              </a:rPr>
              <a:t>S FOR COMPANIES &amp; EXPERTS</a:t>
            </a:r>
          </a:p>
          <a:p>
            <a:pPr marR="0" lv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E4194"/>
                </a:solidFill>
                <a:effectLst/>
                <a:latin typeface="Calibri "/>
                <a:ea typeface="Times New Roman" panose="02020603050405020304" pitchFamily="18" charset="0"/>
                <a:cs typeface="Symbol" panose="05050102010706020507" pitchFamily="18" charset="2"/>
              </a:rPr>
              <a:t>PILOTING OF PEF</a:t>
            </a:r>
          </a:p>
          <a:p>
            <a:pPr marR="0" lv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E4194"/>
                </a:solidFill>
                <a:effectLst/>
                <a:latin typeface="Calibri "/>
                <a:ea typeface="Times New Roman" panose="02020603050405020304" pitchFamily="18" charset="0"/>
                <a:cs typeface="Symbol" panose="05050102010706020507" pitchFamily="18" charset="2"/>
              </a:rPr>
              <a:t>NEXT STEPS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DC8308-F3CF-5336-1015-E080CFF5F739}"/>
              </a:ext>
            </a:extLst>
          </p:cNvPr>
          <p:cNvSpPr/>
          <p:nvPr/>
        </p:nvSpPr>
        <p:spPr>
          <a:xfrm>
            <a:off x="660397" y="2744931"/>
            <a:ext cx="457200" cy="457200"/>
          </a:xfrm>
          <a:prstGeom prst="ellipse">
            <a:avLst/>
          </a:prstGeom>
          <a:solidFill>
            <a:srgbClr val="94C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>
              <a:solidFill>
                <a:schemeClr val="tx1"/>
              </a:solidFill>
              <a:latin typeface="Calibri 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C87019-09B1-5655-D85F-FB3E8DF83EBC}"/>
              </a:ext>
            </a:extLst>
          </p:cNvPr>
          <p:cNvSpPr/>
          <p:nvPr/>
        </p:nvSpPr>
        <p:spPr>
          <a:xfrm>
            <a:off x="660397" y="3483465"/>
            <a:ext cx="457200" cy="457200"/>
          </a:xfrm>
          <a:prstGeom prst="ellipse">
            <a:avLst/>
          </a:prstGeom>
          <a:solidFill>
            <a:srgbClr val="94C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>
              <a:solidFill>
                <a:schemeClr val="tx1"/>
              </a:solidFill>
              <a:latin typeface="Calibri 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844E8C-1166-1575-F11C-CE00B858E4DB}"/>
              </a:ext>
            </a:extLst>
          </p:cNvPr>
          <p:cNvSpPr/>
          <p:nvPr/>
        </p:nvSpPr>
        <p:spPr>
          <a:xfrm>
            <a:off x="660397" y="4222000"/>
            <a:ext cx="457200" cy="457200"/>
          </a:xfrm>
          <a:prstGeom prst="ellipse">
            <a:avLst/>
          </a:prstGeom>
          <a:solidFill>
            <a:srgbClr val="94C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>
              <a:solidFill>
                <a:schemeClr val="tx1"/>
              </a:solidFill>
              <a:latin typeface="Calibri 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40859F7-CF14-D19F-5BD7-198249F30BD9}"/>
              </a:ext>
            </a:extLst>
          </p:cNvPr>
          <p:cNvSpPr/>
          <p:nvPr/>
        </p:nvSpPr>
        <p:spPr>
          <a:xfrm>
            <a:off x="660397" y="2006397"/>
            <a:ext cx="457200" cy="457200"/>
          </a:xfrm>
          <a:prstGeom prst="ellipse">
            <a:avLst/>
          </a:prstGeom>
          <a:solidFill>
            <a:srgbClr val="94C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>
              <a:solidFill>
                <a:schemeClr val="tx1"/>
              </a:solidFill>
              <a:latin typeface="Calibri 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0C9A4F-5F5C-47B7-6758-7B350BCD4014}"/>
              </a:ext>
            </a:extLst>
          </p:cNvPr>
          <p:cNvSpPr/>
          <p:nvPr/>
        </p:nvSpPr>
        <p:spPr>
          <a:xfrm>
            <a:off x="660397" y="4960534"/>
            <a:ext cx="457200" cy="457200"/>
          </a:xfrm>
          <a:prstGeom prst="ellipse">
            <a:avLst/>
          </a:prstGeom>
          <a:solidFill>
            <a:srgbClr val="94C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>
              <a:solidFill>
                <a:schemeClr val="tx1"/>
              </a:solidFill>
              <a:latin typeface="Calibri 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96068E-8D23-76E1-BA08-674D74689B72}"/>
              </a:ext>
            </a:extLst>
          </p:cNvPr>
          <p:cNvSpPr/>
          <p:nvPr/>
        </p:nvSpPr>
        <p:spPr>
          <a:xfrm>
            <a:off x="660397" y="5699068"/>
            <a:ext cx="457200" cy="457200"/>
          </a:xfrm>
          <a:prstGeom prst="ellipse">
            <a:avLst/>
          </a:prstGeom>
          <a:solidFill>
            <a:srgbClr val="94C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>
              <a:solidFill>
                <a:schemeClr val="tx1"/>
              </a:solidFill>
              <a:latin typeface="Calibri 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6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67ADCF97-2C92-C122-5DDE-1CF0B62231BB}"/>
              </a:ext>
            </a:extLst>
          </p:cNvPr>
          <p:cNvPicPr/>
          <p:nvPr/>
        </p:nvPicPr>
        <p:blipFill>
          <a:blip r:embed="rId2" cstate="print">
            <a:alphaModFix amt="85000"/>
          </a:blip>
          <a:stretch>
            <a:fillRect/>
          </a:stretch>
        </p:blipFill>
        <p:spPr>
          <a:xfrm>
            <a:off x="609600" y="2247900"/>
            <a:ext cx="7315200" cy="3474720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0B213BE-BCBA-A833-16F8-C07564F0D4E5}"/>
              </a:ext>
            </a:extLst>
          </p:cNvPr>
          <p:cNvSpPr txBox="1">
            <a:spLocks/>
          </p:cNvSpPr>
          <p:nvPr/>
        </p:nvSpPr>
        <p:spPr>
          <a:xfrm>
            <a:off x="609600" y="1371601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INTRODUCTION AND SCOPE</a:t>
            </a:r>
          </a:p>
        </p:txBody>
      </p:sp>
    </p:spTree>
    <p:extLst>
      <p:ext uri="{BB962C8B-B14F-4D97-AF65-F5344CB8AC3E}">
        <p14:creationId xmlns:p14="http://schemas.microsoft.com/office/powerpoint/2010/main" val="399499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51FCCBB-FA99-4F11-B4BB-BDBC2F8A18DF}"/>
              </a:ext>
            </a:extLst>
          </p:cNvPr>
          <p:cNvSpPr txBox="1">
            <a:spLocks/>
          </p:cNvSpPr>
          <p:nvPr/>
        </p:nvSpPr>
        <p:spPr>
          <a:xfrm>
            <a:off x="266700" y="1422987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INTRODUCTION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8FF9C-AF85-A54D-9F0F-6DEAE6C10BE1}"/>
              </a:ext>
            </a:extLst>
          </p:cNvPr>
          <p:cNvSpPr txBox="1"/>
          <p:nvPr/>
        </p:nvSpPr>
        <p:spPr>
          <a:xfrm>
            <a:off x="266699" y="3418453"/>
            <a:ext cx="579754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0E4194"/>
                </a:solidFill>
              </a:rPr>
              <a:t>THE MAIN AIM OF THE PROJECT IS:</a:t>
            </a:r>
            <a:endParaRPr lang="en-US" sz="1600" b="1" dirty="0">
              <a:solidFill>
                <a:srgbClr val="0E419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DC181F-2D5B-7396-6AFD-6977E9C2DE5E}"/>
              </a:ext>
            </a:extLst>
          </p:cNvPr>
          <p:cNvSpPr txBox="1"/>
          <p:nvPr/>
        </p:nvSpPr>
        <p:spPr>
          <a:xfrm>
            <a:off x="1079500" y="3905473"/>
            <a:ext cx="4834279" cy="5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SimSun" panose="02010600030101010101" pitchFamily="2" charset="-122"/>
                <a:cs typeface="Cambria" panose="02040503050406030204" pitchFamily="18" charset="0"/>
              </a:rPr>
              <a:t>F</a:t>
            </a:r>
            <a:r>
              <a:rPr lang="en-US" sz="1600" dirty="0">
                <a:effectLst/>
                <a:ea typeface="SimSun" panose="02010600030101010101" pitchFamily="2" charset="-122"/>
                <a:cs typeface="Cambria" panose="02040503050406030204" pitchFamily="18" charset="0"/>
              </a:rPr>
              <a:t>acilitate the introduction of the </a:t>
            </a:r>
            <a:r>
              <a:rPr lang="en-US" sz="1600" b="1" dirty="0">
                <a:solidFill>
                  <a:srgbClr val="0E4194"/>
                </a:solidFill>
              </a:rPr>
              <a:t>EU’s Single Market for Green Products (SMGP) </a:t>
            </a:r>
            <a:r>
              <a:rPr lang="en-US" sz="1600" dirty="0">
                <a:effectLst/>
                <a:ea typeface="SimSun" panose="02010600030101010101" pitchFamily="2" charset="-122"/>
                <a:cs typeface="Cambria" panose="02040503050406030204" pitchFamily="18" charset="0"/>
              </a:rPr>
              <a:t>initiative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AD2F2E-AD81-7081-3F89-328B2FD44D8A}"/>
              </a:ext>
            </a:extLst>
          </p:cNvPr>
          <p:cNvSpPr txBox="1"/>
          <p:nvPr/>
        </p:nvSpPr>
        <p:spPr>
          <a:xfrm>
            <a:off x="1079500" y="4636993"/>
            <a:ext cx="4834278" cy="5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SimSun" panose="02010600030101010101" pitchFamily="2" charset="-122"/>
                <a:cs typeface="Cambria" panose="02040503050406030204" pitchFamily="18" charset="0"/>
              </a:rPr>
              <a:t>F</a:t>
            </a:r>
            <a:r>
              <a:rPr lang="en-US" sz="1600" dirty="0">
                <a:effectLst/>
                <a:ea typeface="SimSun" panose="02010600030101010101" pitchFamily="2" charset="-122"/>
                <a:cs typeface="Cambria" panose="02040503050406030204" pitchFamily="18" charset="0"/>
              </a:rPr>
              <a:t>acilitate the </a:t>
            </a:r>
            <a:r>
              <a:rPr lang="en-US" sz="1600" b="1" dirty="0">
                <a:solidFill>
                  <a:srgbClr val="0E4194"/>
                </a:solidFill>
              </a:rPr>
              <a:t>Product Environmental Footprint (PEF) </a:t>
            </a:r>
            <a:r>
              <a:rPr lang="en-US" sz="1600" dirty="0">
                <a:effectLst/>
                <a:ea typeface="SimSun" panose="02010600030101010101" pitchFamily="2" charset="-122"/>
                <a:cs typeface="Cambria" panose="02040503050406030204" pitchFamily="18" charset="0"/>
              </a:rPr>
              <a:t>methodology in Georgia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4A2B97-50E1-E85B-E3A1-E6C89ABFFD39}"/>
              </a:ext>
            </a:extLst>
          </p:cNvPr>
          <p:cNvSpPr txBox="1"/>
          <p:nvPr/>
        </p:nvSpPr>
        <p:spPr>
          <a:xfrm>
            <a:off x="298450" y="2194364"/>
            <a:ext cx="5615331" cy="830997"/>
          </a:xfrm>
          <a:prstGeom prst="rect">
            <a:avLst/>
          </a:prstGeom>
          <a:solidFill>
            <a:srgbClr val="0E4194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</a:rPr>
              <a:t>UNIDO IS IMPLEMENTING (TOGETHER WITH SEVERAL INTERNATIONAL PARTNERS) A PROGRAMME ENTITLED: “EUROPEAN UNION FOR ENVIRONMENT (EU4ENVIRONMENT)”</a:t>
            </a:r>
          </a:p>
        </p:txBody>
      </p:sp>
      <p:pic>
        <p:nvPicPr>
          <p:cNvPr id="34" name="Graphic 33" descr="Open hand with plant with solid fill">
            <a:extLst>
              <a:ext uri="{FF2B5EF4-FFF2-40B4-BE49-F238E27FC236}">
                <a16:creationId xmlns:a16="http://schemas.microsoft.com/office/drawing/2014/main" id="{A865F5CD-C6FE-BD96-569A-43AF05498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194" y="3832100"/>
            <a:ext cx="731520" cy="731520"/>
          </a:xfrm>
          <a:prstGeom prst="rect">
            <a:avLst/>
          </a:prstGeom>
        </p:spPr>
      </p:pic>
      <p:pic>
        <p:nvPicPr>
          <p:cNvPr id="36" name="Graphic 35" descr="Leaf with solid fill">
            <a:extLst>
              <a:ext uri="{FF2B5EF4-FFF2-40B4-BE49-F238E27FC236}">
                <a16:creationId xmlns:a16="http://schemas.microsoft.com/office/drawing/2014/main" id="{0B6DC05F-EF05-1281-BA2A-BD75F02D8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700" y="4563620"/>
            <a:ext cx="731520" cy="73152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1A35A3E-B6D2-2EE3-9A07-271D4569908C}"/>
              </a:ext>
            </a:extLst>
          </p:cNvPr>
          <p:cNvGrpSpPr/>
          <p:nvPr/>
        </p:nvGrpSpPr>
        <p:grpSpPr>
          <a:xfrm>
            <a:off x="6049803" y="2194364"/>
            <a:ext cx="228418" cy="3343077"/>
            <a:chOff x="7474428" y="1600066"/>
            <a:chExt cx="222250" cy="4508500"/>
          </a:xfrm>
        </p:grpSpPr>
        <p:grpSp>
          <p:nvGrpSpPr>
            <p:cNvPr id="38" name="Google Shape;944;p51">
              <a:extLst>
                <a:ext uri="{FF2B5EF4-FFF2-40B4-BE49-F238E27FC236}">
                  <a16:creationId xmlns:a16="http://schemas.microsoft.com/office/drawing/2014/main" id="{ACD4A8F2-5F65-8700-BC63-CFBB9561CF21}"/>
                </a:ext>
              </a:extLst>
            </p:cNvPr>
            <p:cNvGrpSpPr/>
            <p:nvPr/>
          </p:nvGrpSpPr>
          <p:grpSpPr>
            <a:xfrm rot="16200000">
              <a:off x="7416800" y="3774941"/>
              <a:ext cx="337506" cy="222250"/>
              <a:chOff x="10124766" y="4483266"/>
              <a:chExt cx="368516" cy="236597"/>
            </a:xfrm>
          </p:grpSpPr>
          <p:sp>
            <p:nvSpPr>
              <p:cNvPr id="41" name="Google Shape;945;p51">
                <a:extLst>
                  <a:ext uri="{FF2B5EF4-FFF2-40B4-BE49-F238E27FC236}">
                    <a16:creationId xmlns:a16="http://schemas.microsoft.com/office/drawing/2014/main" id="{D23CDB08-0182-A5DD-36C3-A76A92B6B3FB}"/>
                  </a:ext>
                </a:extLst>
              </p:cNvPr>
              <p:cNvSpPr/>
              <p:nvPr/>
            </p:nvSpPr>
            <p:spPr>
              <a:xfrm rot="10800000">
                <a:off x="10124767" y="4483266"/>
                <a:ext cx="368514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11561" extrusionOk="0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9525" cap="rnd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946;p51">
                <a:extLst>
                  <a:ext uri="{FF2B5EF4-FFF2-40B4-BE49-F238E27FC236}">
                    <a16:creationId xmlns:a16="http://schemas.microsoft.com/office/drawing/2014/main" id="{CAEA0782-1D4B-59F4-4A8B-D5F83A77E46D}"/>
                  </a:ext>
                </a:extLst>
              </p:cNvPr>
              <p:cNvSpPr/>
              <p:nvPr/>
            </p:nvSpPr>
            <p:spPr>
              <a:xfrm rot="10800000">
                <a:off x="10124766" y="4584866"/>
                <a:ext cx="368514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11561" extrusionOk="0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9525" cap="rnd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9" name="Google Shape;1069;p55">
              <a:extLst>
                <a:ext uri="{FF2B5EF4-FFF2-40B4-BE49-F238E27FC236}">
                  <a16:creationId xmlns:a16="http://schemas.microsoft.com/office/drawing/2014/main" id="{91E551C6-D458-31D5-2C10-94FBE4B8F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688" y="1600066"/>
              <a:ext cx="0" cy="1966913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lgDash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0" name="Google Shape;1069;p55">
              <a:extLst>
                <a:ext uri="{FF2B5EF4-FFF2-40B4-BE49-F238E27FC236}">
                  <a16:creationId xmlns:a16="http://schemas.microsoft.com/office/drawing/2014/main" id="{9E574376-FB4A-6408-AA14-A8D1AE15D3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688" y="4141653"/>
              <a:ext cx="0" cy="1966913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lgDash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D6C7272-20F6-CBD5-CDC3-36E968ACBD45}"/>
              </a:ext>
            </a:extLst>
          </p:cNvPr>
          <p:cNvSpPr txBox="1"/>
          <p:nvPr/>
        </p:nvSpPr>
        <p:spPr>
          <a:xfrm>
            <a:off x="6279390" y="2194364"/>
            <a:ext cx="579754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THE PROGRAMME IS IMPLEMENTED BY: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E5AFBB-6861-839A-6462-BF65CC99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58" y="2692379"/>
            <a:ext cx="1301329" cy="9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page - OECD">
            <a:extLst>
              <a:ext uri="{FF2B5EF4-FFF2-40B4-BE49-F238E27FC236}">
                <a16:creationId xmlns:a16="http://schemas.microsoft.com/office/drawing/2014/main" id="{6BD2106F-D014-C617-EDB3-28761D516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23121" r="4286" b="26149"/>
          <a:stretch/>
        </p:blipFill>
        <p:spPr bwMode="auto">
          <a:xfrm>
            <a:off x="7769919" y="2692379"/>
            <a:ext cx="2185824" cy="60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AEA8E34-DD28-FB54-1BC6-1A0AD6F45C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6158" y="3823720"/>
            <a:ext cx="1301330" cy="95237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1F59314-D2C9-9F36-8664-19A91485F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919" y="3823720"/>
            <a:ext cx="2069820" cy="6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World Bank | United Nations">
            <a:extLst>
              <a:ext uri="{FF2B5EF4-FFF2-40B4-BE49-F238E27FC236}">
                <a16:creationId xmlns:a16="http://schemas.microsoft.com/office/drawing/2014/main" id="{61830152-78FF-CC6F-6198-2C9549B11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t="34264" r="5108" b="32559"/>
          <a:stretch/>
        </p:blipFill>
        <p:spPr bwMode="auto">
          <a:xfrm>
            <a:off x="6354914" y="4916529"/>
            <a:ext cx="3600828" cy="7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418C734-18F0-79EB-740A-C637430D69A1}"/>
              </a:ext>
            </a:extLst>
          </p:cNvPr>
          <p:cNvSpPr/>
          <p:nvPr/>
        </p:nvSpPr>
        <p:spPr>
          <a:xfrm>
            <a:off x="5341510" y="4150766"/>
            <a:ext cx="236771" cy="253650"/>
          </a:xfrm>
          <a:prstGeom prst="ellipse">
            <a:avLst/>
          </a:prstGeom>
          <a:solidFill>
            <a:srgbClr val="0E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0E4194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7FD72E-2B5F-2804-485C-CD251E218F9A}"/>
              </a:ext>
            </a:extLst>
          </p:cNvPr>
          <p:cNvSpPr/>
          <p:nvPr/>
        </p:nvSpPr>
        <p:spPr>
          <a:xfrm>
            <a:off x="7253000" y="5088487"/>
            <a:ext cx="236771" cy="253650"/>
          </a:xfrm>
          <a:prstGeom prst="ellipse">
            <a:avLst/>
          </a:prstGeom>
          <a:solidFill>
            <a:srgbClr val="0E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0E4194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32EF9C-0632-5E83-73FF-033E2A44E57B}"/>
              </a:ext>
            </a:extLst>
          </p:cNvPr>
          <p:cNvSpPr/>
          <p:nvPr/>
        </p:nvSpPr>
        <p:spPr>
          <a:xfrm>
            <a:off x="4628394" y="5088487"/>
            <a:ext cx="236771" cy="253650"/>
          </a:xfrm>
          <a:prstGeom prst="ellipse">
            <a:avLst/>
          </a:prstGeom>
          <a:solidFill>
            <a:srgbClr val="0E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0E4194"/>
              </a:solidFill>
            </a:endParaRPr>
          </a:p>
        </p:txBody>
      </p:sp>
      <p:sp>
        <p:nvSpPr>
          <p:cNvPr id="7" name="Teardrop 9">
            <a:extLst>
              <a:ext uri="{FF2B5EF4-FFF2-40B4-BE49-F238E27FC236}">
                <a16:creationId xmlns:a16="http://schemas.microsoft.com/office/drawing/2014/main" id="{508ADD3A-AFC3-121A-3703-D7AE87335357}"/>
              </a:ext>
            </a:extLst>
          </p:cNvPr>
          <p:cNvSpPr>
            <a:spLocks noChangeAspect="1"/>
          </p:cNvSpPr>
          <p:nvPr/>
        </p:nvSpPr>
        <p:spPr>
          <a:xfrm rot="18900000">
            <a:off x="3538448" y="4917703"/>
            <a:ext cx="654471" cy="598392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FB3A68-A7F4-2182-D79B-6553D20D0D1D}"/>
              </a:ext>
            </a:extLst>
          </p:cNvPr>
          <p:cNvGrpSpPr/>
          <p:nvPr/>
        </p:nvGrpSpPr>
        <p:grpSpPr>
          <a:xfrm>
            <a:off x="247022" y="3397266"/>
            <a:ext cx="4328612" cy="1684160"/>
            <a:chOff x="6914356" y="4025525"/>
            <a:chExt cx="2120539" cy="11108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46E71D-0B11-EC1A-1B37-2789C6BD164D}"/>
                </a:ext>
              </a:extLst>
            </p:cNvPr>
            <p:cNvSpPr txBox="1"/>
            <p:nvPr/>
          </p:nvSpPr>
          <p:spPr>
            <a:xfrm>
              <a:off x="6914356" y="4212694"/>
              <a:ext cx="2114252" cy="923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Analysis of pre-conditions </a:t>
              </a:r>
              <a:r>
                <a:rPr lang="en-US" altLang="ko-KR" sz="1600" dirty="0">
                  <a:cs typeface="Arial" pitchFamily="34" charset="0"/>
                </a:rPr>
                <a:t>for the EU SMGP/PEF introduction in Georgia</a:t>
              </a:r>
            </a:p>
            <a:p>
              <a:pPr marL="285750" indent="-285750" algn="just">
                <a:spcAft>
                  <a:spcPts val="600"/>
                </a:spcAft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Mapping SMGP stakeholders </a:t>
              </a:r>
              <a:r>
                <a:rPr lang="en-US" altLang="ko-KR" sz="1600" dirty="0">
                  <a:cs typeface="Arial" pitchFamily="34" charset="0"/>
                </a:rPr>
                <a:t>and their roles in supporting/guiding the SMGP/PEF introduction in Georgia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562665-D58C-3118-E209-517F478B5AD5}"/>
                </a:ext>
              </a:extLst>
            </p:cNvPr>
            <p:cNvSpPr txBox="1"/>
            <p:nvPr/>
          </p:nvSpPr>
          <p:spPr>
            <a:xfrm>
              <a:off x="6914356" y="4025525"/>
              <a:ext cx="2120539" cy="223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SMGP READINESS REPORT OF GEORGIA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DD82B2-891E-B92E-F973-A031EB746E57}"/>
              </a:ext>
            </a:extLst>
          </p:cNvPr>
          <p:cNvGrpSpPr/>
          <p:nvPr/>
        </p:nvGrpSpPr>
        <p:grpSpPr>
          <a:xfrm>
            <a:off x="827284" y="2190222"/>
            <a:ext cx="6048658" cy="687015"/>
            <a:chOff x="6914356" y="4008592"/>
            <a:chExt cx="2828912" cy="5025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A54745-9013-6DDA-4B60-0780ABCB3EED}"/>
                </a:ext>
              </a:extLst>
            </p:cNvPr>
            <p:cNvSpPr txBox="1"/>
            <p:nvPr/>
          </p:nvSpPr>
          <p:spPr>
            <a:xfrm>
              <a:off x="6914356" y="4263493"/>
              <a:ext cx="2828912" cy="24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Drafting and publication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>
                  <a:cs typeface="Arial" pitchFamily="34" charset="0"/>
                </a:rPr>
                <a:t>of promotional materials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3878F9-F6C3-A667-1D4D-9BB4B0E5F1AE}"/>
                </a:ext>
              </a:extLst>
            </p:cNvPr>
            <p:cNvSpPr txBox="1"/>
            <p:nvPr/>
          </p:nvSpPr>
          <p:spPr>
            <a:xfrm>
              <a:off x="6915956" y="4008592"/>
              <a:ext cx="2227661" cy="247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AWARENESS RAISING &amp; PROMOTING THE SMGP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30537C-F505-D16C-8FF9-376372B18B61}"/>
              </a:ext>
            </a:extLst>
          </p:cNvPr>
          <p:cNvGrpSpPr/>
          <p:nvPr/>
        </p:nvGrpSpPr>
        <p:grpSpPr>
          <a:xfrm>
            <a:off x="7268919" y="2190217"/>
            <a:ext cx="4748911" cy="1020162"/>
            <a:chOff x="6914355" y="4008592"/>
            <a:chExt cx="2463490" cy="7254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B1BC5D-38FB-2B8C-E487-5E2159326AD2}"/>
                </a:ext>
              </a:extLst>
            </p:cNvPr>
            <p:cNvSpPr txBox="1"/>
            <p:nvPr/>
          </p:nvSpPr>
          <p:spPr>
            <a:xfrm>
              <a:off x="6914355" y="4263493"/>
              <a:ext cx="2463490" cy="470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Conducting seminar </a:t>
              </a:r>
              <a:r>
                <a:rPr lang="en-US" altLang="ko-KR" sz="1600" dirty="0">
                  <a:cs typeface="Arial" pitchFamily="34" charset="0"/>
                </a:rPr>
                <a:t>focusing on industrial SMEs</a:t>
              </a:r>
              <a:endParaRPr lang="ko-KR" altLang="en-US" sz="1600" dirty="0">
                <a:cs typeface="Arial" pitchFamily="34" charset="0"/>
              </a:endParaRPr>
            </a:p>
            <a:p>
              <a:pPr marL="285750" indent="-285750" algn="just">
                <a:spcAft>
                  <a:spcPts val="600"/>
                </a:spcAft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effectLst/>
                  <a:ea typeface="Calibri" panose="020F0502020204030204" pitchFamily="34" charset="0"/>
                  <a:cs typeface="Cambria" panose="02040503050406030204" pitchFamily="18" charset="0"/>
                </a:rPr>
                <a:t>Training on </a:t>
              </a:r>
              <a:r>
                <a:rPr lang="en-US" sz="1600" dirty="0">
                  <a:ea typeface="Calibri" panose="020F0502020204030204" pitchFamily="34" charset="0"/>
                  <a:cs typeface="Cambria" panose="02040503050406030204" pitchFamily="18" charset="0"/>
                </a:rPr>
                <a:t>PEF</a:t>
              </a:r>
              <a:r>
                <a:rPr lang="en-US" sz="1600" dirty="0">
                  <a:effectLst/>
                  <a:ea typeface="Calibri" panose="020F0502020204030204" pitchFamily="34" charset="0"/>
                  <a:cs typeface="Cambria" panose="02040503050406030204" pitchFamily="18" charset="0"/>
                </a:rPr>
                <a:t> methodology </a:t>
              </a:r>
              <a:r>
                <a:rPr lang="en-US" sz="1600" b="1" dirty="0">
                  <a:solidFill>
                    <a:srgbClr val="0E4194"/>
                  </a:solidFill>
                  <a:effectLst/>
                  <a:ea typeface="Calibri" panose="020F0502020204030204" pitchFamily="34" charset="0"/>
                  <a:cs typeface="Cambria" panose="02040503050406030204" pitchFamily="18" charset="0"/>
                </a:rPr>
                <a:t>for selected experts</a:t>
              </a:r>
              <a:endParaRPr lang="ko-KR" altLang="en-US" sz="1600" b="1" dirty="0">
                <a:solidFill>
                  <a:srgbClr val="0E419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B80223-9747-905C-290A-14760892FA3B}"/>
                </a:ext>
              </a:extLst>
            </p:cNvPr>
            <p:cNvSpPr txBox="1"/>
            <p:nvPr/>
          </p:nvSpPr>
          <p:spPr>
            <a:xfrm>
              <a:off x="6915956" y="4008592"/>
              <a:ext cx="2120540" cy="24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TRAINING</a:t>
              </a:r>
              <a:r>
                <a:rPr lang="hy-AM" altLang="ko-KR" sz="1600" b="1" dirty="0">
                  <a:solidFill>
                    <a:srgbClr val="0E4194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ON PEF</a:t>
              </a:r>
              <a:endParaRPr lang="ko-KR" altLang="en-US" sz="1600" b="1" dirty="0">
                <a:solidFill>
                  <a:srgbClr val="0E4194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6B0F9D7B-7197-F97B-5103-9E3A9D9F409E}"/>
              </a:ext>
            </a:extLst>
          </p:cNvPr>
          <p:cNvSpPr/>
          <p:nvPr/>
        </p:nvSpPr>
        <p:spPr>
          <a:xfrm>
            <a:off x="3427048" y="4752549"/>
            <a:ext cx="905016" cy="925527"/>
          </a:xfrm>
          <a:prstGeom prst="ellipse">
            <a:avLst/>
          </a:prstGeom>
          <a:solidFill>
            <a:srgbClr val="F4F8E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FDE0B0-51AA-9525-9064-3D1202CE05C3}"/>
              </a:ext>
            </a:extLst>
          </p:cNvPr>
          <p:cNvSpPr/>
          <p:nvPr/>
        </p:nvSpPr>
        <p:spPr>
          <a:xfrm>
            <a:off x="5007387" y="3098100"/>
            <a:ext cx="905016" cy="925527"/>
          </a:xfrm>
          <a:prstGeom prst="ellipse">
            <a:avLst/>
          </a:prstGeom>
          <a:solidFill>
            <a:srgbClr val="E6F0D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AD27E2-F94C-A3AA-FD11-080FBA5FFAC2}"/>
              </a:ext>
            </a:extLst>
          </p:cNvPr>
          <p:cNvSpPr/>
          <p:nvPr/>
        </p:nvSpPr>
        <p:spPr>
          <a:xfrm>
            <a:off x="7727470" y="4752549"/>
            <a:ext cx="905016" cy="925527"/>
          </a:xfrm>
          <a:prstGeom prst="ellipse">
            <a:avLst/>
          </a:prstGeom>
          <a:solidFill>
            <a:srgbClr val="DAE8C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pic>
        <p:nvPicPr>
          <p:cNvPr id="26" name="Graphic 25" descr="Sustainability with solid fill">
            <a:extLst>
              <a:ext uri="{FF2B5EF4-FFF2-40B4-BE49-F238E27FC236}">
                <a16:creationId xmlns:a16="http://schemas.microsoft.com/office/drawing/2014/main" id="{8315BB3A-9117-49F2-9D40-4D0FFEFAB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1241" y="4426701"/>
            <a:ext cx="1579516" cy="1579516"/>
          </a:xfrm>
          <a:prstGeom prst="rect">
            <a:avLst/>
          </a:prstGeom>
        </p:spPr>
      </p:pic>
      <p:pic>
        <p:nvPicPr>
          <p:cNvPr id="30" name="Graphic 29" descr="Open hand with plant with solid fill">
            <a:extLst>
              <a:ext uri="{FF2B5EF4-FFF2-40B4-BE49-F238E27FC236}">
                <a16:creationId xmlns:a16="http://schemas.microsoft.com/office/drawing/2014/main" id="{AD988C10-3558-FA28-599A-A90B2685C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9938" y="4846319"/>
            <a:ext cx="640080" cy="640080"/>
          </a:xfrm>
          <a:prstGeom prst="rect">
            <a:avLst/>
          </a:prstGeom>
        </p:spPr>
      </p:pic>
      <p:pic>
        <p:nvPicPr>
          <p:cNvPr id="34" name="Graphic 33" descr="Network diagram with solid fill">
            <a:extLst>
              <a:ext uri="{FF2B5EF4-FFF2-40B4-BE49-F238E27FC236}">
                <a16:creationId xmlns:a16="http://schemas.microsoft.com/office/drawing/2014/main" id="{40BE0E40-57FD-0D1D-F62F-9EC6D0DF2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2238" y="4900621"/>
            <a:ext cx="640080" cy="64008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1E0CBBC-9359-839B-8098-06EC66FB35D6}"/>
              </a:ext>
            </a:extLst>
          </p:cNvPr>
          <p:cNvSpPr txBox="1">
            <a:spLocks/>
          </p:cNvSpPr>
          <p:nvPr/>
        </p:nvSpPr>
        <p:spPr>
          <a:xfrm>
            <a:off x="266700" y="1422987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SCOPE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D46AA8-9AC5-398D-2376-05DECFE6BA1E}"/>
              </a:ext>
            </a:extLst>
          </p:cNvPr>
          <p:cNvSpPr/>
          <p:nvPr/>
        </p:nvSpPr>
        <p:spPr>
          <a:xfrm>
            <a:off x="7032148" y="4150766"/>
            <a:ext cx="236771" cy="253650"/>
          </a:xfrm>
          <a:prstGeom prst="ellipse">
            <a:avLst/>
          </a:prstGeom>
          <a:solidFill>
            <a:srgbClr val="0E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0E4194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9DFF37-CCA0-6F60-9DAE-0157A5A2072E}"/>
              </a:ext>
            </a:extLst>
          </p:cNvPr>
          <p:cNvSpPr/>
          <p:nvPr/>
        </p:nvSpPr>
        <p:spPr>
          <a:xfrm>
            <a:off x="6698025" y="3098100"/>
            <a:ext cx="905016" cy="925527"/>
          </a:xfrm>
          <a:prstGeom prst="ellipse">
            <a:avLst/>
          </a:prstGeom>
          <a:solidFill>
            <a:srgbClr val="E6F0D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pic>
        <p:nvPicPr>
          <p:cNvPr id="21" name="Graphic 20" descr="Document outline">
            <a:extLst>
              <a:ext uri="{FF2B5EF4-FFF2-40B4-BE49-F238E27FC236}">
                <a16:creationId xmlns:a16="http://schemas.microsoft.com/office/drawing/2014/main" id="{AD401CFD-F005-0375-B442-41EE5AF4D3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82447" y="3240823"/>
            <a:ext cx="640080" cy="640080"/>
          </a:xfrm>
          <a:prstGeom prst="rect">
            <a:avLst/>
          </a:prstGeom>
        </p:spPr>
      </p:pic>
      <p:pic>
        <p:nvPicPr>
          <p:cNvPr id="24" name="Graphic 23" descr="Closed book with solid fill">
            <a:extLst>
              <a:ext uri="{FF2B5EF4-FFF2-40B4-BE49-F238E27FC236}">
                <a16:creationId xmlns:a16="http://schemas.microsoft.com/office/drawing/2014/main" id="{4FFB84DD-3C78-5C08-AD40-246AA8A870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20591" y="3240823"/>
            <a:ext cx="640080" cy="64008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A8FAF9C-58A7-02B8-6426-75D1525F4F27}"/>
              </a:ext>
            </a:extLst>
          </p:cNvPr>
          <p:cNvGrpSpPr/>
          <p:nvPr/>
        </p:nvGrpSpPr>
        <p:grpSpPr>
          <a:xfrm>
            <a:off x="8025284" y="3397267"/>
            <a:ext cx="3992546" cy="943218"/>
            <a:chOff x="6914355" y="4008592"/>
            <a:chExt cx="2463490" cy="6707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5FBF2C-130B-A95E-F79C-F1C1F0A9CA49}"/>
                </a:ext>
              </a:extLst>
            </p:cNvPr>
            <p:cNvSpPr txBox="1"/>
            <p:nvPr/>
          </p:nvSpPr>
          <p:spPr>
            <a:xfrm>
              <a:off x="6914355" y="4263493"/>
              <a:ext cx="2463490" cy="415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Clr>
                  <a:srgbClr val="94C122"/>
                </a:buClr>
                <a:buFont typeface="Arial" panose="020B0604020202020204" pitchFamily="34" charset="0"/>
                <a:buChar char="•"/>
              </a:pPr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Piloting PEF demonstration </a:t>
              </a:r>
              <a:r>
                <a:rPr lang="en-US" altLang="ko-KR" sz="1600" dirty="0">
                  <a:cs typeface="Arial" pitchFamily="34" charset="0"/>
                </a:rPr>
                <a:t>assessments in 5 selected export-oriented enterprises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5239289-85FE-2053-B2C4-CD886DD74F79}"/>
                </a:ext>
              </a:extLst>
            </p:cNvPr>
            <p:cNvSpPr txBox="1"/>
            <p:nvPr/>
          </p:nvSpPr>
          <p:spPr>
            <a:xfrm>
              <a:off x="6915956" y="4008592"/>
              <a:ext cx="2120540" cy="24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E4194"/>
                  </a:solidFill>
                  <a:cs typeface="Arial" pitchFamily="34" charset="0"/>
                </a:rPr>
                <a:t>PILOTING</a:t>
              </a:r>
              <a:endParaRPr lang="ko-KR" altLang="en-US" sz="1600" b="1" dirty="0">
                <a:solidFill>
                  <a:srgbClr val="0E419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49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51FCCBB-FA99-4F11-B4BB-BDBC2F8A18DF}"/>
              </a:ext>
            </a:extLst>
          </p:cNvPr>
          <p:cNvSpPr txBox="1">
            <a:spLocks/>
          </p:cNvSpPr>
          <p:nvPr/>
        </p:nvSpPr>
        <p:spPr>
          <a:xfrm>
            <a:off x="609600" y="1371601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SMGP READINESS REPORT OF GEORGIA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D3F4E1C0-7FD6-E4FD-18E3-D1DC3C1DD29A}"/>
              </a:ext>
            </a:extLst>
          </p:cNvPr>
          <p:cNvPicPr/>
          <p:nvPr/>
        </p:nvPicPr>
        <p:blipFill>
          <a:blip r:embed="rId2" cstate="print">
            <a:alphaModFix amt="85000"/>
          </a:blip>
          <a:stretch>
            <a:fillRect/>
          </a:stretch>
        </p:blipFill>
        <p:spPr>
          <a:xfrm>
            <a:off x="609600" y="2247900"/>
            <a:ext cx="73152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4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74;p16">
            <a:extLst>
              <a:ext uri="{FF2B5EF4-FFF2-40B4-BE49-F238E27FC236}">
                <a16:creationId xmlns:a16="http://schemas.microsoft.com/office/drawing/2014/main" id="{9D84D7BB-1B94-B649-F57E-7E11901CF36C}"/>
              </a:ext>
            </a:extLst>
          </p:cNvPr>
          <p:cNvSpPr/>
          <p:nvPr/>
        </p:nvSpPr>
        <p:spPr>
          <a:xfrm>
            <a:off x="4196191" y="2794780"/>
            <a:ext cx="1520909" cy="1167284"/>
          </a:xfrm>
          <a:custGeom>
            <a:avLst/>
            <a:gdLst/>
            <a:ahLst/>
            <a:cxnLst/>
            <a:rect l="l" t="t" r="r" b="b"/>
            <a:pathLst>
              <a:path w="18056" h="15625" extrusionOk="0">
                <a:moveTo>
                  <a:pt x="4499" y="1"/>
                </a:moveTo>
                <a:lnTo>
                  <a:pt x="1" y="7813"/>
                </a:lnTo>
                <a:lnTo>
                  <a:pt x="4499" y="15624"/>
                </a:lnTo>
                <a:lnTo>
                  <a:pt x="13527" y="15624"/>
                </a:lnTo>
                <a:lnTo>
                  <a:pt x="18056" y="7813"/>
                </a:lnTo>
                <a:lnTo>
                  <a:pt x="13527" y="1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8" name="Google Shape;175;p16">
            <a:extLst>
              <a:ext uri="{FF2B5EF4-FFF2-40B4-BE49-F238E27FC236}">
                <a16:creationId xmlns:a16="http://schemas.microsoft.com/office/drawing/2014/main" id="{1F2574AB-CFD6-6F47-0FCB-23F5179F904A}"/>
              </a:ext>
            </a:extLst>
          </p:cNvPr>
          <p:cNvGrpSpPr/>
          <p:nvPr/>
        </p:nvGrpSpPr>
        <p:grpSpPr>
          <a:xfrm>
            <a:off x="4696114" y="3192152"/>
            <a:ext cx="521126" cy="459684"/>
            <a:chOff x="-5635200" y="2037975"/>
            <a:chExt cx="293025" cy="291450"/>
          </a:xfrm>
          <a:solidFill>
            <a:srgbClr val="0E4194"/>
          </a:solidFill>
        </p:grpSpPr>
        <p:sp>
          <p:nvSpPr>
            <p:cNvPr id="44" name="Google Shape;176;p16">
              <a:extLst>
                <a:ext uri="{FF2B5EF4-FFF2-40B4-BE49-F238E27FC236}">
                  <a16:creationId xmlns:a16="http://schemas.microsoft.com/office/drawing/2014/main" id="{0E3B659F-E360-93DC-3A1F-F5FD13074DA6}"/>
                </a:ext>
              </a:extLst>
            </p:cNvPr>
            <p:cNvSpPr/>
            <p:nvPr/>
          </p:nvSpPr>
          <p:spPr>
            <a:xfrm>
              <a:off x="-5635200" y="20379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77;p16">
              <a:extLst>
                <a:ext uri="{FF2B5EF4-FFF2-40B4-BE49-F238E27FC236}">
                  <a16:creationId xmlns:a16="http://schemas.microsoft.com/office/drawing/2014/main" id="{803CB3C4-63DE-2422-867C-8E9A0D2A6EB9}"/>
                </a:ext>
              </a:extLst>
            </p:cNvPr>
            <p:cNvSpPr/>
            <p:nvPr/>
          </p:nvSpPr>
          <p:spPr>
            <a:xfrm>
              <a:off x="-5496575" y="2072625"/>
              <a:ext cx="102425" cy="102425"/>
            </a:xfrm>
            <a:custGeom>
              <a:avLst/>
              <a:gdLst/>
              <a:ahLst/>
              <a:cxnLst/>
              <a:rect l="l" t="t" r="r" b="b"/>
              <a:pathLst>
                <a:path w="4097" h="4097" extrusionOk="0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Google Shape;178;p16">
            <a:extLst>
              <a:ext uri="{FF2B5EF4-FFF2-40B4-BE49-F238E27FC236}">
                <a16:creationId xmlns:a16="http://schemas.microsoft.com/office/drawing/2014/main" id="{2B8BCBCB-D9EE-4C7A-D28A-B3BA33FBD668}"/>
              </a:ext>
            </a:extLst>
          </p:cNvPr>
          <p:cNvSpPr/>
          <p:nvPr/>
        </p:nvSpPr>
        <p:spPr>
          <a:xfrm>
            <a:off x="4196191" y="3961960"/>
            <a:ext cx="1520909" cy="1169450"/>
          </a:xfrm>
          <a:custGeom>
            <a:avLst/>
            <a:gdLst/>
            <a:ahLst/>
            <a:cxnLst/>
            <a:rect l="l" t="t" r="r" b="b"/>
            <a:pathLst>
              <a:path w="18056" h="15654" extrusionOk="0">
                <a:moveTo>
                  <a:pt x="4499" y="0"/>
                </a:moveTo>
                <a:lnTo>
                  <a:pt x="1" y="7842"/>
                </a:lnTo>
                <a:lnTo>
                  <a:pt x="4499" y="15654"/>
                </a:lnTo>
                <a:lnTo>
                  <a:pt x="13527" y="15654"/>
                </a:lnTo>
                <a:lnTo>
                  <a:pt x="18056" y="7842"/>
                </a:lnTo>
                <a:lnTo>
                  <a:pt x="13527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Google Shape;179;p16">
            <a:extLst>
              <a:ext uri="{FF2B5EF4-FFF2-40B4-BE49-F238E27FC236}">
                <a16:creationId xmlns:a16="http://schemas.microsoft.com/office/drawing/2014/main" id="{1BFFCBDE-E553-4CC6-23C7-BF56CFD56377}"/>
              </a:ext>
            </a:extLst>
          </p:cNvPr>
          <p:cNvSpPr/>
          <p:nvPr/>
        </p:nvSpPr>
        <p:spPr>
          <a:xfrm>
            <a:off x="5335545" y="4547791"/>
            <a:ext cx="1520909" cy="1167210"/>
          </a:xfrm>
          <a:custGeom>
            <a:avLst/>
            <a:gdLst/>
            <a:ahLst/>
            <a:cxnLst/>
            <a:rect l="l" t="t" r="r" b="b"/>
            <a:pathLst>
              <a:path w="18056" h="15624" extrusionOk="0">
                <a:moveTo>
                  <a:pt x="4530" y="0"/>
                </a:moveTo>
                <a:lnTo>
                  <a:pt x="1" y="7812"/>
                </a:lnTo>
                <a:lnTo>
                  <a:pt x="4530" y="15624"/>
                </a:lnTo>
                <a:lnTo>
                  <a:pt x="13557" y="15624"/>
                </a:lnTo>
                <a:lnTo>
                  <a:pt x="18056" y="7812"/>
                </a:lnTo>
                <a:lnTo>
                  <a:pt x="13557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31" name="Google Shape;180;p16">
            <a:extLst>
              <a:ext uri="{FF2B5EF4-FFF2-40B4-BE49-F238E27FC236}">
                <a16:creationId xmlns:a16="http://schemas.microsoft.com/office/drawing/2014/main" id="{292FC408-4199-F9C9-AC7B-7D6B78A28676}"/>
              </a:ext>
            </a:extLst>
          </p:cNvPr>
          <p:cNvGrpSpPr/>
          <p:nvPr/>
        </p:nvGrpSpPr>
        <p:grpSpPr>
          <a:xfrm>
            <a:off x="5835341" y="4899700"/>
            <a:ext cx="523926" cy="463431"/>
            <a:chOff x="-4570325" y="2405775"/>
            <a:chExt cx="294600" cy="293825"/>
          </a:xfrm>
          <a:solidFill>
            <a:srgbClr val="0E4194"/>
          </a:solidFill>
        </p:grpSpPr>
        <p:sp>
          <p:nvSpPr>
            <p:cNvPr id="42" name="Google Shape;181;p16">
              <a:extLst>
                <a:ext uri="{FF2B5EF4-FFF2-40B4-BE49-F238E27FC236}">
                  <a16:creationId xmlns:a16="http://schemas.microsoft.com/office/drawing/2014/main" id="{4D6D4A14-8361-F47D-58E5-54451FFD06EC}"/>
                </a:ext>
              </a:extLst>
            </p:cNvPr>
            <p:cNvSpPr/>
            <p:nvPr/>
          </p:nvSpPr>
          <p:spPr>
            <a:xfrm>
              <a:off x="-4570325" y="2405775"/>
              <a:ext cx="294600" cy="293825"/>
            </a:xfrm>
            <a:custGeom>
              <a:avLst/>
              <a:gdLst/>
              <a:ahLst/>
              <a:cxnLst/>
              <a:rect l="l" t="t" r="r" b="b"/>
              <a:pathLst>
                <a:path w="11784" h="11753" extrusionOk="0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182;p16">
              <a:extLst>
                <a:ext uri="{FF2B5EF4-FFF2-40B4-BE49-F238E27FC236}">
                  <a16:creationId xmlns:a16="http://schemas.microsoft.com/office/drawing/2014/main" id="{187BD021-8AEF-48BF-BFD3-A89F44D2502F}"/>
                </a:ext>
              </a:extLst>
            </p:cNvPr>
            <p:cNvSpPr/>
            <p:nvPr/>
          </p:nvSpPr>
          <p:spPr>
            <a:xfrm>
              <a:off x="-4478175" y="2439650"/>
              <a:ext cx="103975" cy="120525"/>
            </a:xfrm>
            <a:custGeom>
              <a:avLst/>
              <a:gdLst/>
              <a:ahLst/>
              <a:cxnLst/>
              <a:rect l="l" t="t" r="r" b="b"/>
              <a:pathLst>
                <a:path w="4159" h="4821" extrusionOk="0">
                  <a:moveTo>
                    <a:pt x="2048" y="725"/>
                  </a:moveTo>
                  <a:cubicBezTo>
                    <a:pt x="2458" y="725"/>
                    <a:pt x="2741" y="1040"/>
                    <a:pt x="2741" y="1387"/>
                  </a:cubicBezTo>
                  <a:cubicBezTo>
                    <a:pt x="2741" y="1765"/>
                    <a:pt x="2426" y="2049"/>
                    <a:pt x="2048" y="2049"/>
                  </a:cubicBezTo>
                  <a:cubicBezTo>
                    <a:pt x="1702" y="2049"/>
                    <a:pt x="1387" y="1733"/>
                    <a:pt x="1387" y="1387"/>
                  </a:cubicBezTo>
                  <a:cubicBezTo>
                    <a:pt x="1387" y="1040"/>
                    <a:pt x="1702" y="725"/>
                    <a:pt x="2048" y="725"/>
                  </a:cubicBezTo>
                  <a:close/>
                  <a:moveTo>
                    <a:pt x="2363" y="2773"/>
                  </a:moveTo>
                  <a:cubicBezTo>
                    <a:pt x="2930" y="2773"/>
                    <a:pt x="3403" y="3246"/>
                    <a:pt x="3403" y="3781"/>
                  </a:cubicBezTo>
                  <a:lnTo>
                    <a:pt x="3403" y="4128"/>
                  </a:lnTo>
                  <a:lnTo>
                    <a:pt x="630" y="4128"/>
                  </a:lnTo>
                  <a:lnTo>
                    <a:pt x="630" y="3781"/>
                  </a:lnTo>
                  <a:lnTo>
                    <a:pt x="693" y="3781"/>
                  </a:lnTo>
                  <a:cubicBezTo>
                    <a:pt x="693" y="3246"/>
                    <a:pt x="1166" y="2773"/>
                    <a:pt x="1702" y="2773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02"/>
                    <a:pt x="851" y="2017"/>
                    <a:pt x="1040" y="2238"/>
                  </a:cubicBezTo>
                  <a:cubicBezTo>
                    <a:pt x="441" y="2521"/>
                    <a:pt x="63" y="3120"/>
                    <a:pt x="63" y="3781"/>
                  </a:cubicBezTo>
                  <a:lnTo>
                    <a:pt x="63" y="4443"/>
                  </a:lnTo>
                  <a:cubicBezTo>
                    <a:pt x="0" y="4663"/>
                    <a:pt x="158" y="4821"/>
                    <a:pt x="378" y="4821"/>
                  </a:cubicBezTo>
                  <a:lnTo>
                    <a:pt x="3781" y="4821"/>
                  </a:lnTo>
                  <a:cubicBezTo>
                    <a:pt x="4001" y="4821"/>
                    <a:pt x="4159" y="4663"/>
                    <a:pt x="4159" y="4443"/>
                  </a:cubicBezTo>
                  <a:lnTo>
                    <a:pt x="4159" y="3781"/>
                  </a:lnTo>
                  <a:cubicBezTo>
                    <a:pt x="4159" y="3120"/>
                    <a:pt x="3749" y="2521"/>
                    <a:pt x="3151" y="2238"/>
                  </a:cubicBezTo>
                  <a:cubicBezTo>
                    <a:pt x="3371" y="2017"/>
                    <a:pt x="3466" y="1733"/>
                    <a:pt x="3466" y="1387"/>
                  </a:cubicBezTo>
                  <a:cubicBezTo>
                    <a:pt x="3466" y="631"/>
                    <a:pt x="283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Google Shape;183;p16">
            <a:extLst>
              <a:ext uri="{FF2B5EF4-FFF2-40B4-BE49-F238E27FC236}">
                <a16:creationId xmlns:a16="http://schemas.microsoft.com/office/drawing/2014/main" id="{85365B99-13ED-EAF8-225B-18D4EAE4DA9D}"/>
              </a:ext>
            </a:extLst>
          </p:cNvPr>
          <p:cNvSpPr/>
          <p:nvPr/>
        </p:nvSpPr>
        <p:spPr>
          <a:xfrm>
            <a:off x="6477511" y="2794780"/>
            <a:ext cx="1518298" cy="1167284"/>
          </a:xfrm>
          <a:custGeom>
            <a:avLst/>
            <a:gdLst/>
            <a:ahLst/>
            <a:cxnLst/>
            <a:rect l="l" t="t" r="r" b="b"/>
            <a:pathLst>
              <a:path w="18025" h="15625" extrusionOk="0">
                <a:moveTo>
                  <a:pt x="4499" y="1"/>
                </a:moveTo>
                <a:lnTo>
                  <a:pt x="0" y="7813"/>
                </a:lnTo>
                <a:lnTo>
                  <a:pt x="4499" y="15624"/>
                </a:lnTo>
                <a:lnTo>
                  <a:pt x="13526" y="15624"/>
                </a:lnTo>
                <a:lnTo>
                  <a:pt x="18025" y="7813"/>
                </a:lnTo>
                <a:lnTo>
                  <a:pt x="13526" y="1"/>
                </a:lnTo>
                <a:close/>
              </a:path>
            </a:pathLst>
          </a:custGeom>
          <a:solidFill>
            <a:srgbClr val="E6F0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Google Shape;185;p16">
            <a:extLst>
              <a:ext uri="{FF2B5EF4-FFF2-40B4-BE49-F238E27FC236}">
                <a16:creationId xmlns:a16="http://schemas.microsoft.com/office/drawing/2014/main" id="{3F08FD2A-AF2A-E9F0-B5FC-568AB2545F8C}"/>
              </a:ext>
            </a:extLst>
          </p:cNvPr>
          <p:cNvSpPr/>
          <p:nvPr/>
        </p:nvSpPr>
        <p:spPr>
          <a:xfrm>
            <a:off x="6477511" y="3961960"/>
            <a:ext cx="1518298" cy="1169450"/>
          </a:xfrm>
          <a:custGeom>
            <a:avLst/>
            <a:gdLst/>
            <a:ahLst/>
            <a:cxnLst/>
            <a:rect l="l" t="t" r="r" b="b"/>
            <a:pathLst>
              <a:path w="18025" h="15654" extrusionOk="0">
                <a:moveTo>
                  <a:pt x="4499" y="0"/>
                </a:moveTo>
                <a:lnTo>
                  <a:pt x="0" y="7842"/>
                </a:lnTo>
                <a:lnTo>
                  <a:pt x="4499" y="15654"/>
                </a:lnTo>
                <a:lnTo>
                  <a:pt x="13526" y="15654"/>
                </a:lnTo>
                <a:lnTo>
                  <a:pt x="18025" y="7842"/>
                </a:lnTo>
                <a:lnTo>
                  <a:pt x="13526" y="0"/>
                </a:lnTo>
                <a:close/>
              </a:path>
            </a:pathLst>
          </a:custGeom>
          <a:solidFill>
            <a:srgbClr val="DAE8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Google Shape;186;p16">
            <a:extLst>
              <a:ext uri="{FF2B5EF4-FFF2-40B4-BE49-F238E27FC236}">
                <a16:creationId xmlns:a16="http://schemas.microsoft.com/office/drawing/2014/main" id="{2FED72AD-0E23-D5C2-725F-C98E19DF35D8}"/>
              </a:ext>
            </a:extLst>
          </p:cNvPr>
          <p:cNvSpPr/>
          <p:nvPr/>
        </p:nvSpPr>
        <p:spPr>
          <a:xfrm>
            <a:off x="6971902" y="4330664"/>
            <a:ext cx="529529" cy="432043"/>
          </a:xfrm>
          <a:custGeom>
            <a:avLst/>
            <a:gdLst/>
            <a:ahLst/>
            <a:cxnLst/>
            <a:rect l="l" t="t" r="r" b="b"/>
            <a:pathLst>
              <a:path w="11910" h="10957" extrusionOk="0">
                <a:moveTo>
                  <a:pt x="7325" y="654"/>
                </a:moveTo>
                <a:cubicBezTo>
                  <a:pt x="7412" y="654"/>
                  <a:pt x="7498" y="686"/>
                  <a:pt x="7561" y="749"/>
                </a:cubicBezTo>
                <a:lnTo>
                  <a:pt x="10995" y="4088"/>
                </a:lnTo>
                <a:cubicBezTo>
                  <a:pt x="11122" y="4246"/>
                  <a:pt x="11122" y="4466"/>
                  <a:pt x="10995" y="4592"/>
                </a:cubicBezTo>
                <a:lnTo>
                  <a:pt x="10082" y="5506"/>
                </a:lnTo>
                <a:lnTo>
                  <a:pt x="7404" y="2859"/>
                </a:lnTo>
                <a:cubicBezTo>
                  <a:pt x="7215" y="2670"/>
                  <a:pt x="6955" y="2576"/>
                  <a:pt x="6691" y="2576"/>
                </a:cubicBezTo>
                <a:cubicBezTo>
                  <a:pt x="6427" y="2576"/>
                  <a:pt x="6159" y="2670"/>
                  <a:pt x="5955" y="2859"/>
                </a:cubicBezTo>
                <a:lnTo>
                  <a:pt x="4978" y="3805"/>
                </a:lnTo>
                <a:cubicBezTo>
                  <a:pt x="4915" y="3868"/>
                  <a:pt x="4828" y="3899"/>
                  <a:pt x="4742" y="3899"/>
                </a:cubicBezTo>
                <a:cubicBezTo>
                  <a:pt x="4655" y="3899"/>
                  <a:pt x="4568" y="3868"/>
                  <a:pt x="4505" y="3805"/>
                </a:cubicBezTo>
                <a:cubicBezTo>
                  <a:pt x="4379" y="3679"/>
                  <a:pt x="4379" y="3458"/>
                  <a:pt x="4505" y="3332"/>
                </a:cubicBezTo>
                <a:lnTo>
                  <a:pt x="5955" y="1883"/>
                </a:lnTo>
                <a:lnTo>
                  <a:pt x="7089" y="749"/>
                </a:lnTo>
                <a:cubicBezTo>
                  <a:pt x="7152" y="686"/>
                  <a:pt x="7239" y="654"/>
                  <a:pt x="7325" y="654"/>
                </a:cubicBezTo>
                <a:close/>
                <a:moveTo>
                  <a:pt x="2808" y="5183"/>
                </a:moveTo>
                <a:cubicBezTo>
                  <a:pt x="2899" y="5183"/>
                  <a:pt x="2993" y="5207"/>
                  <a:pt x="3056" y="5254"/>
                </a:cubicBezTo>
                <a:cubicBezTo>
                  <a:pt x="3151" y="5380"/>
                  <a:pt x="3151" y="5632"/>
                  <a:pt x="3056" y="5726"/>
                </a:cubicBezTo>
                <a:lnTo>
                  <a:pt x="2048" y="6735"/>
                </a:lnTo>
                <a:cubicBezTo>
                  <a:pt x="2001" y="6782"/>
                  <a:pt x="1914" y="6805"/>
                  <a:pt x="1824" y="6805"/>
                </a:cubicBezTo>
                <a:cubicBezTo>
                  <a:pt x="1733" y="6805"/>
                  <a:pt x="1639" y="6782"/>
                  <a:pt x="1576" y="6735"/>
                </a:cubicBezTo>
                <a:cubicBezTo>
                  <a:pt x="1449" y="6609"/>
                  <a:pt x="1449" y="6357"/>
                  <a:pt x="1576" y="6262"/>
                </a:cubicBezTo>
                <a:lnTo>
                  <a:pt x="2584" y="5254"/>
                </a:lnTo>
                <a:cubicBezTo>
                  <a:pt x="2631" y="5207"/>
                  <a:pt x="2718" y="5183"/>
                  <a:pt x="2808" y="5183"/>
                </a:cubicBezTo>
                <a:close/>
                <a:moveTo>
                  <a:pt x="3785" y="6167"/>
                </a:moveTo>
                <a:cubicBezTo>
                  <a:pt x="3875" y="6167"/>
                  <a:pt x="3970" y="6199"/>
                  <a:pt x="4033" y="6262"/>
                </a:cubicBezTo>
                <a:cubicBezTo>
                  <a:pt x="4159" y="6357"/>
                  <a:pt x="4159" y="6609"/>
                  <a:pt x="4033" y="6735"/>
                </a:cubicBezTo>
                <a:lnTo>
                  <a:pt x="3056" y="7711"/>
                </a:lnTo>
                <a:cubicBezTo>
                  <a:pt x="2993" y="7774"/>
                  <a:pt x="2899" y="7806"/>
                  <a:pt x="2808" y="7806"/>
                </a:cubicBezTo>
                <a:cubicBezTo>
                  <a:pt x="2718" y="7806"/>
                  <a:pt x="2631" y="7774"/>
                  <a:pt x="2584" y="7711"/>
                </a:cubicBezTo>
                <a:cubicBezTo>
                  <a:pt x="2395" y="7554"/>
                  <a:pt x="2395" y="7365"/>
                  <a:pt x="2584" y="7239"/>
                </a:cubicBezTo>
                <a:lnTo>
                  <a:pt x="3560" y="6262"/>
                </a:lnTo>
                <a:cubicBezTo>
                  <a:pt x="3608" y="6199"/>
                  <a:pt x="3694" y="6167"/>
                  <a:pt x="3785" y="6167"/>
                </a:cubicBezTo>
                <a:close/>
                <a:moveTo>
                  <a:pt x="4730" y="7113"/>
                </a:moveTo>
                <a:cubicBezTo>
                  <a:pt x="4821" y="7113"/>
                  <a:pt x="4915" y="7144"/>
                  <a:pt x="4978" y="7207"/>
                </a:cubicBezTo>
                <a:cubicBezTo>
                  <a:pt x="5073" y="7302"/>
                  <a:pt x="5073" y="7554"/>
                  <a:pt x="4978" y="7680"/>
                </a:cubicBezTo>
                <a:lnTo>
                  <a:pt x="4001" y="8656"/>
                </a:lnTo>
                <a:cubicBezTo>
                  <a:pt x="3938" y="8719"/>
                  <a:pt x="3844" y="8751"/>
                  <a:pt x="3749" y="8751"/>
                </a:cubicBezTo>
                <a:cubicBezTo>
                  <a:pt x="3655" y="8751"/>
                  <a:pt x="3560" y="8719"/>
                  <a:pt x="3497" y="8656"/>
                </a:cubicBezTo>
                <a:cubicBezTo>
                  <a:pt x="3403" y="8530"/>
                  <a:pt x="3403" y="8310"/>
                  <a:pt x="3497" y="8184"/>
                </a:cubicBezTo>
                <a:lnTo>
                  <a:pt x="4505" y="7207"/>
                </a:lnTo>
                <a:cubicBezTo>
                  <a:pt x="4553" y="7144"/>
                  <a:pt x="4639" y="7113"/>
                  <a:pt x="4730" y="7113"/>
                </a:cubicBezTo>
                <a:close/>
                <a:moveTo>
                  <a:pt x="4100" y="969"/>
                </a:moveTo>
                <a:cubicBezTo>
                  <a:pt x="4190" y="969"/>
                  <a:pt x="4285" y="1001"/>
                  <a:pt x="4348" y="1064"/>
                </a:cubicBezTo>
                <a:lnTo>
                  <a:pt x="5041" y="1725"/>
                </a:lnTo>
                <a:lnTo>
                  <a:pt x="3938" y="2828"/>
                </a:lnTo>
                <a:cubicBezTo>
                  <a:pt x="3560" y="3206"/>
                  <a:pt x="3560" y="3899"/>
                  <a:pt x="3938" y="4277"/>
                </a:cubicBezTo>
                <a:cubicBezTo>
                  <a:pt x="4143" y="4482"/>
                  <a:pt x="4411" y="4584"/>
                  <a:pt x="4675" y="4584"/>
                </a:cubicBezTo>
                <a:cubicBezTo>
                  <a:pt x="4939" y="4584"/>
                  <a:pt x="5199" y="4482"/>
                  <a:pt x="5388" y="4277"/>
                </a:cubicBezTo>
                <a:lnTo>
                  <a:pt x="6396" y="3332"/>
                </a:lnTo>
                <a:cubicBezTo>
                  <a:pt x="6443" y="3269"/>
                  <a:pt x="6530" y="3238"/>
                  <a:pt x="6620" y="3238"/>
                </a:cubicBezTo>
                <a:cubicBezTo>
                  <a:pt x="6711" y="3238"/>
                  <a:pt x="6805" y="3269"/>
                  <a:pt x="6868" y="3332"/>
                </a:cubicBezTo>
                <a:lnTo>
                  <a:pt x="10334" y="6735"/>
                </a:lnTo>
                <a:cubicBezTo>
                  <a:pt x="10491" y="6829"/>
                  <a:pt x="10491" y="7113"/>
                  <a:pt x="10365" y="7239"/>
                </a:cubicBezTo>
                <a:cubicBezTo>
                  <a:pt x="10302" y="7302"/>
                  <a:pt x="10216" y="7333"/>
                  <a:pt x="10129" y="7333"/>
                </a:cubicBezTo>
                <a:cubicBezTo>
                  <a:pt x="10042" y="7333"/>
                  <a:pt x="9956" y="7302"/>
                  <a:pt x="9893" y="7239"/>
                </a:cubicBezTo>
                <a:lnTo>
                  <a:pt x="8444" y="5789"/>
                </a:lnTo>
                <a:cubicBezTo>
                  <a:pt x="8381" y="5726"/>
                  <a:pt x="8286" y="5695"/>
                  <a:pt x="8195" y="5695"/>
                </a:cubicBezTo>
                <a:cubicBezTo>
                  <a:pt x="8105" y="5695"/>
                  <a:pt x="8018" y="5726"/>
                  <a:pt x="7971" y="5789"/>
                </a:cubicBezTo>
                <a:cubicBezTo>
                  <a:pt x="7845" y="5884"/>
                  <a:pt x="7845" y="6136"/>
                  <a:pt x="7971" y="6262"/>
                </a:cubicBezTo>
                <a:lnTo>
                  <a:pt x="9420" y="7711"/>
                </a:lnTo>
                <a:cubicBezTo>
                  <a:pt x="9546" y="7837"/>
                  <a:pt x="9546" y="8058"/>
                  <a:pt x="9420" y="8184"/>
                </a:cubicBezTo>
                <a:cubicBezTo>
                  <a:pt x="9357" y="8247"/>
                  <a:pt x="9271" y="8278"/>
                  <a:pt x="9184" y="8278"/>
                </a:cubicBezTo>
                <a:cubicBezTo>
                  <a:pt x="9097" y="8278"/>
                  <a:pt x="9011" y="8247"/>
                  <a:pt x="8948" y="8184"/>
                </a:cubicBezTo>
                <a:lnTo>
                  <a:pt x="7498" y="6735"/>
                </a:lnTo>
                <a:cubicBezTo>
                  <a:pt x="7435" y="6672"/>
                  <a:pt x="7341" y="6640"/>
                  <a:pt x="7250" y="6640"/>
                </a:cubicBezTo>
                <a:cubicBezTo>
                  <a:pt x="7160" y="6640"/>
                  <a:pt x="7073" y="6672"/>
                  <a:pt x="7026" y="6735"/>
                </a:cubicBezTo>
                <a:cubicBezTo>
                  <a:pt x="6900" y="6829"/>
                  <a:pt x="6900" y="7081"/>
                  <a:pt x="7026" y="7176"/>
                </a:cubicBezTo>
                <a:lnTo>
                  <a:pt x="8475" y="8656"/>
                </a:lnTo>
                <a:cubicBezTo>
                  <a:pt x="8601" y="8751"/>
                  <a:pt x="8601" y="9003"/>
                  <a:pt x="8475" y="9129"/>
                </a:cubicBezTo>
                <a:cubicBezTo>
                  <a:pt x="8412" y="9176"/>
                  <a:pt x="8325" y="9200"/>
                  <a:pt x="8239" y="9200"/>
                </a:cubicBezTo>
                <a:cubicBezTo>
                  <a:pt x="8152" y="9200"/>
                  <a:pt x="8066" y="9176"/>
                  <a:pt x="8003" y="9129"/>
                </a:cubicBezTo>
                <a:lnTo>
                  <a:pt x="6459" y="7648"/>
                </a:lnTo>
                <a:cubicBezTo>
                  <a:pt x="6270" y="7459"/>
                  <a:pt x="6018" y="7396"/>
                  <a:pt x="5797" y="7396"/>
                </a:cubicBezTo>
                <a:cubicBezTo>
                  <a:pt x="5797" y="7144"/>
                  <a:pt x="5671" y="6924"/>
                  <a:pt x="5482" y="6735"/>
                </a:cubicBezTo>
                <a:cubicBezTo>
                  <a:pt x="5293" y="6514"/>
                  <a:pt x="5041" y="6451"/>
                  <a:pt x="4821" y="6388"/>
                </a:cubicBezTo>
                <a:cubicBezTo>
                  <a:pt x="4821" y="6167"/>
                  <a:pt x="4694" y="5947"/>
                  <a:pt x="4505" y="5726"/>
                </a:cubicBezTo>
                <a:cubicBezTo>
                  <a:pt x="4285" y="5537"/>
                  <a:pt x="4064" y="5474"/>
                  <a:pt x="3812" y="5411"/>
                </a:cubicBezTo>
                <a:cubicBezTo>
                  <a:pt x="3812" y="5191"/>
                  <a:pt x="3718" y="4939"/>
                  <a:pt x="3497" y="4750"/>
                </a:cubicBezTo>
                <a:cubicBezTo>
                  <a:pt x="3308" y="4561"/>
                  <a:pt x="3048" y="4466"/>
                  <a:pt x="2785" y="4466"/>
                </a:cubicBezTo>
                <a:cubicBezTo>
                  <a:pt x="2521" y="4466"/>
                  <a:pt x="2253" y="4561"/>
                  <a:pt x="2048" y="4750"/>
                </a:cubicBezTo>
                <a:lnTo>
                  <a:pt x="1544" y="5254"/>
                </a:lnTo>
                <a:lnTo>
                  <a:pt x="819" y="4561"/>
                </a:lnTo>
                <a:cubicBezTo>
                  <a:pt x="725" y="4435"/>
                  <a:pt x="725" y="4183"/>
                  <a:pt x="819" y="4088"/>
                </a:cubicBezTo>
                <a:lnTo>
                  <a:pt x="3875" y="1064"/>
                </a:lnTo>
                <a:cubicBezTo>
                  <a:pt x="3923" y="1001"/>
                  <a:pt x="4009" y="969"/>
                  <a:pt x="4100" y="969"/>
                </a:cubicBezTo>
                <a:close/>
                <a:moveTo>
                  <a:pt x="5718" y="8089"/>
                </a:moveTo>
                <a:cubicBezTo>
                  <a:pt x="5805" y="8089"/>
                  <a:pt x="5892" y="8121"/>
                  <a:pt x="5955" y="8184"/>
                </a:cubicBezTo>
                <a:cubicBezTo>
                  <a:pt x="6081" y="8310"/>
                  <a:pt x="6081" y="8530"/>
                  <a:pt x="5955" y="8656"/>
                </a:cubicBezTo>
                <a:lnTo>
                  <a:pt x="4978" y="9633"/>
                </a:lnTo>
                <a:cubicBezTo>
                  <a:pt x="4915" y="9696"/>
                  <a:pt x="4821" y="9728"/>
                  <a:pt x="4730" y="9728"/>
                </a:cubicBezTo>
                <a:cubicBezTo>
                  <a:pt x="4639" y="9728"/>
                  <a:pt x="4553" y="9696"/>
                  <a:pt x="4505" y="9633"/>
                </a:cubicBezTo>
                <a:cubicBezTo>
                  <a:pt x="4379" y="9507"/>
                  <a:pt x="4379" y="9286"/>
                  <a:pt x="4505" y="9160"/>
                </a:cubicBezTo>
                <a:lnTo>
                  <a:pt x="5482" y="8184"/>
                </a:lnTo>
                <a:cubicBezTo>
                  <a:pt x="5545" y="8121"/>
                  <a:pt x="5632" y="8089"/>
                  <a:pt x="5718" y="8089"/>
                </a:cubicBezTo>
                <a:close/>
                <a:moveTo>
                  <a:pt x="6616" y="8877"/>
                </a:moveTo>
                <a:lnTo>
                  <a:pt x="7467" y="9665"/>
                </a:lnTo>
                <a:cubicBezTo>
                  <a:pt x="7593" y="9759"/>
                  <a:pt x="7593" y="9980"/>
                  <a:pt x="7435" y="10106"/>
                </a:cubicBezTo>
                <a:cubicBezTo>
                  <a:pt x="7388" y="10169"/>
                  <a:pt x="7286" y="10200"/>
                  <a:pt x="7179" y="10200"/>
                </a:cubicBezTo>
                <a:cubicBezTo>
                  <a:pt x="7073" y="10200"/>
                  <a:pt x="6963" y="10169"/>
                  <a:pt x="6900" y="10106"/>
                </a:cubicBezTo>
                <a:lnTo>
                  <a:pt x="6207" y="9412"/>
                </a:lnTo>
                <a:lnTo>
                  <a:pt x="6427" y="9160"/>
                </a:lnTo>
                <a:cubicBezTo>
                  <a:pt x="6522" y="9097"/>
                  <a:pt x="6585" y="8971"/>
                  <a:pt x="6616" y="8877"/>
                </a:cubicBezTo>
                <a:close/>
                <a:moveTo>
                  <a:pt x="7309" y="0"/>
                </a:moveTo>
                <a:cubicBezTo>
                  <a:pt x="7042" y="0"/>
                  <a:pt x="6774" y="103"/>
                  <a:pt x="6585" y="308"/>
                </a:cubicBezTo>
                <a:lnTo>
                  <a:pt x="5608" y="1284"/>
                </a:lnTo>
                <a:lnTo>
                  <a:pt x="4852" y="560"/>
                </a:lnTo>
                <a:cubicBezTo>
                  <a:pt x="4656" y="394"/>
                  <a:pt x="4409" y="307"/>
                  <a:pt x="4163" y="307"/>
                </a:cubicBezTo>
                <a:cubicBezTo>
                  <a:pt x="3897" y="307"/>
                  <a:pt x="3631" y="409"/>
                  <a:pt x="3434" y="623"/>
                </a:cubicBezTo>
                <a:lnTo>
                  <a:pt x="410" y="3647"/>
                </a:lnTo>
                <a:cubicBezTo>
                  <a:pt x="0" y="4025"/>
                  <a:pt x="0" y="4718"/>
                  <a:pt x="410" y="5096"/>
                </a:cubicBezTo>
                <a:lnTo>
                  <a:pt x="1103" y="5821"/>
                </a:lnTo>
                <a:cubicBezTo>
                  <a:pt x="725" y="6199"/>
                  <a:pt x="725" y="6829"/>
                  <a:pt x="1103" y="7239"/>
                </a:cubicBezTo>
                <a:cubicBezTo>
                  <a:pt x="1292" y="7428"/>
                  <a:pt x="1544" y="7491"/>
                  <a:pt x="1765" y="7554"/>
                </a:cubicBezTo>
                <a:cubicBezTo>
                  <a:pt x="1765" y="7774"/>
                  <a:pt x="1891" y="8026"/>
                  <a:pt x="2080" y="8215"/>
                </a:cubicBezTo>
                <a:cubicBezTo>
                  <a:pt x="2300" y="8404"/>
                  <a:pt x="2521" y="8499"/>
                  <a:pt x="2773" y="8530"/>
                </a:cubicBezTo>
                <a:cubicBezTo>
                  <a:pt x="2773" y="8751"/>
                  <a:pt x="2867" y="9003"/>
                  <a:pt x="3088" y="9192"/>
                </a:cubicBezTo>
                <a:cubicBezTo>
                  <a:pt x="3277" y="9381"/>
                  <a:pt x="3497" y="9475"/>
                  <a:pt x="3749" y="9507"/>
                </a:cubicBezTo>
                <a:cubicBezTo>
                  <a:pt x="3749" y="9759"/>
                  <a:pt x="3875" y="9980"/>
                  <a:pt x="4064" y="10169"/>
                </a:cubicBezTo>
                <a:cubicBezTo>
                  <a:pt x="4253" y="10373"/>
                  <a:pt x="4521" y="10476"/>
                  <a:pt x="4789" y="10476"/>
                </a:cubicBezTo>
                <a:cubicBezTo>
                  <a:pt x="5057" y="10476"/>
                  <a:pt x="5325" y="10373"/>
                  <a:pt x="5514" y="10169"/>
                </a:cubicBezTo>
                <a:lnTo>
                  <a:pt x="5766" y="9948"/>
                </a:lnTo>
                <a:lnTo>
                  <a:pt x="6459" y="10673"/>
                </a:lnTo>
                <a:cubicBezTo>
                  <a:pt x="6664" y="10862"/>
                  <a:pt x="6939" y="10956"/>
                  <a:pt x="7219" y="10956"/>
                </a:cubicBezTo>
                <a:cubicBezTo>
                  <a:pt x="7498" y="10956"/>
                  <a:pt x="7782" y="10862"/>
                  <a:pt x="8003" y="10673"/>
                </a:cubicBezTo>
                <a:cubicBezTo>
                  <a:pt x="8192" y="10452"/>
                  <a:pt x="8286" y="10232"/>
                  <a:pt x="8318" y="9980"/>
                </a:cubicBezTo>
                <a:cubicBezTo>
                  <a:pt x="8538" y="9980"/>
                  <a:pt x="8790" y="9885"/>
                  <a:pt x="8979" y="9665"/>
                </a:cubicBezTo>
                <a:cubicBezTo>
                  <a:pt x="9168" y="9475"/>
                  <a:pt x="9263" y="9255"/>
                  <a:pt x="9294" y="9003"/>
                </a:cubicBezTo>
                <a:cubicBezTo>
                  <a:pt x="9546" y="9003"/>
                  <a:pt x="9767" y="8877"/>
                  <a:pt x="9956" y="8688"/>
                </a:cubicBezTo>
                <a:cubicBezTo>
                  <a:pt x="10176" y="8499"/>
                  <a:pt x="10239" y="8247"/>
                  <a:pt x="10271" y="8026"/>
                </a:cubicBezTo>
                <a:cubicBezTo>
                  <a:pt x="10523" y="8026"/>
                  <a:pt x="10743" y="7900"/>
                  <a:pt x="10964" y="7711"/>
                </a:cubicBezTo>
                <a:cubicBezTo>
                  <a:pt x="11342" y="7302"/>
                  <a:pt x="11342" y="6640"/>
                  <a:pt x="10964" y="6262"/>
                </a:cubicBezTo>
                <a:lnTo>
                  <a:pt x="10680" y="5978"/>
                </a:lnTo>
                <a:lnTo>
                  <a:pt x="11594" y="5065"/>
                </a:lnTo>
                <a:cubicBezTo>
                  <a:pt x="11909" y="4687"/>
                  <a:pt x="11909" y="4057"/>
                  <a:pt x="11468" y="3647"/>
                </a:cubicBezTo>
                <a:lnTo>
                  <a:pt x="8034" y="308"/>
                </a:lnTo>
                <a:cubicBezTo>
                  <a:pt x="7845" y="103"/>
                  <a:pt x="7577" y="0"/>
                  <a:pt x="7309" y="0"/>
                </a:cubicBezTo>
                <a:close/>
              </a:path>
            </a:pathLst>
          </a:custGeom>
          <a:solidFill>
            <a:srgbClr val="0E41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E4194"/>
              </a:solidFill>
              <a:effectLst/>
              <a:uLnTx/>
              <a:uFillTx/>
            </a:endParaRPr>
          </a:p>
        </p:txBody>
      </p:sp>
      <p:sp>
        <p:nvSpPr>
          <p:cNvPr id="35" name="Google Shape;187;p16">
            <a:extLst>
              <a:ext uri="{FF2B5EF4-FFF2-40B4-BE49-F238E27FC236}">
                <a16:creationId xmlns:a16="http://schemas.microsoft.com/office/drawing/2014/main" id="{F4FC7F2E-E584-DEA4-ACAD-2478148D1837}"/>
              </a:ext>
            </a:extLst>
          </p:cNvPr>
          <p:cNvSpPr/>
          <p:nvPr/>
        </p:nvSpPr>
        <p:spPr>
          <a:xfrm>
            <a:off x="5335545" y="2211265"/>
            <a:ext cx="1520909" cy="1167210"/>
          </a:xfrm>
          <a:custGeom>
            <a:avLst/>
            <a:gdLst/>
            <a:ahLst/>
            <a:cxnLst/>
            <a:rect l="l" t="t" r="r" b="b"/>
            <a:pathLst>
              <a:path w="18056" h="15624" extrusionOk="0">
                <a:moveTo>
                  <a:pt x="4530" y="0"/>
                </a:moveTo>
                <a:lnTo>
                  <a:pt x="1" y="7812"/>
                </a:lnTo>
                <a:lnTo>
                  <a:pt x="4530" y="15624"/>
                </a:lnTo>
                <a:lnTo>
                  <a:pt x="13557" y="15624"/>
                </a:lnTo>
                <a:lnTo>
                  <a:pt x="18056" y="7812"/>
                </a:lnTo>
                <a:lnTo>
                  <a:pt x="13557" y="0"/>
                </a:lnTo>
                <a:close/>
              </a:path>
            </a:pathLst>
          </a:custGeom>
          <a:solidFill>
            <a:srgbClr val="F4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36" name="Google Shape;188;p16">
            <a:extLst>
              <a:ext uri="{FF2B5EF4-FFF2-40B4-BE49-F238E27FC236}">
                <a16:creationId xmlns:a16="http://schemas.microsoft.com/office/drawing/2014/main" id="{23AFBBE1-6CAF-1055-ECA2-179B7BBE430C}"/>
              </a:ext>
            </a:extLst>
          </p:cNvPr>
          <p:cNvGrpSpPr/>
          <p:nvPr/>
        </p:nvGrpSpPr>
        <p:grpSpPr>
          <a:xfrm>
            <a:off x="5813540" y="2543896"/>
            <a:ext cx="567534" cy="501946"/>
            <a:chOff x="-30805300" y="1938725"/>
            <a:chExt cx="291450" cy="290650"/>
          </a:xfrm>
          <a:solidFill>
            <a:srgbClr val="0E4194"/>
          </a:solidFill>
        </p:grpSpPr>
        <p:sp>
          <p:nvSpPr>
            <p:cNvPr id="40" name="Google Shape;189;p16">
              <a:extLst>
                <a:ext uri="{FF2B5EF4-FFF2-40B4-BE49-F238E27FC236}">
                  <a16:creationId xmlns:a16="http://schemas.microsoft.com/office/drawing/2014/main" id="{CD01D96C-5D41-B176-19AF-35879B5ABA4E}"/>
                </a:ext>
              </a:extLst>
            </p:cNvPr>
            <p:cNvSpPr/>
            <p:nvPr/>
          </p:nvSpPr>
          <p:spPr>
            <a:xfrm>
              <a:off x="-30805300" y="1938725"/>
              <a:ext cx="291450" cy="290650"/>
            </a:xfrm>
            <a:custGeom>
              <a:avLst/>
              <a:gdLst/>
              <a:ahLst/>
              <a:cxnLst/>
              <a:rect l="l" t="t" r="r" b="b"/>
              <a:pathLst>
                <a:path w="11658" h="11626" extrusionOk="0">
                  <a:moveTo>
                    <a:pt x="6806" y="694"/>
                  </a:moveTo>
                  <a:lnTo>
                    <a:pt x="6806" y="1450"/>
                  </a:lnTo>
                  <a:lnTo>
                    <a:pt x="6112" y="1450"/>
                  </a:lnTo>
                  <a:lnTo>
                    <a:pt x="6112" y="694"/>
                  </a:lnTo>
                  <a:close/>
                  <a:moveTo>
                    <a:pt x="10586" y="4821"/>
                  </a:moveTo>
                  <a:cubicBezTo>
                    <a:pt x="10807" y="4821"/>
                    <a:pt x="10964" y="5010"/>
                    <a:pt x="10964" y="5199"/>
                  </a:cubicBezTo>
                  <a:cubicBezTo>
                    <a:pt x="10964" y="5388"/>
                    <a:pt x="10807" y="5545"/>
                    <a:pt x="10586" y="5545"/>
                  </a:cubicBezTo>
                  <a:lnTo>
                    <a:pt x="8570" y="5545"/>
                  </a:lnTo>
                  <a:cubicBezTo>
                    <a:pt x="8349" y="5545"/>
                    <a:pt x="8192" y="5388"/>
                    <a:pt x="8192" y="5199"/>
                  </a:cubicBezTo>
                  <a:cubicBezTo>
                    <a:pt x="8192" y="5010"/>
                    <a:pt x="8349" y="4821"/>
                    <a:pt x="8570" y="4821"/>
                  </a:cubicBezTo>
                  <a:close/>
                  <a:moveTo>
                    <a:pt x="6459" y="3529"/>
                  </a:moveTo>
                  <a:cubicBezTo>
                    <a:pt x="7089" y="3529"/>
                    <a:pt x="7656" y="3844"/>
                    <a:pt x="7971" y="4411"/>
                  </a:cubicBezTo>
                  <a:cubicBezTo>
                    <a:pt x="7688" y="4600"/>
                    <a:pt x="7499" y="4915"/>
                    <a:pt x="7499" y="5262"/>
                  </a:cubicBezTo>
                  <a:cubicBezTo>
                    <a:pt x="7499" y="5388"/>
                    <a:pt x="7530" y="5545"/>
                    <a:pt x="7562" y="5672"/>
                  </a:cubicBezTo>
                  <a:cubicBezTo>
                    <a:pt x="7121" y="5703"/>
                    <a:pt x="6806" y="6113"/>
                    <a:pt x="6806" y="6585"/>
                  </a:cubicBezTo>
                  <a:cubicBezTo>
                    <a:pt x="6806" y="6680"/>
                    <a:pt x="6806" y="6774"/>
                    <a:pt x="6869" y="6900"/>
                  </a:cubicBezTo>
                  <a:cubicBezTo>
                    <a:pt x="6743" y="6932"/>
                    <a:pt x="6617" y="6932"/>
                    <a:pt x="6459" y="6932"/>
                  </a:cubicBezTo>
                  <a:cubicBezTo>
                    <a:pt x="5514" y="6932"/>
                    <a:pt x="4758" y="6176"/>
                    <a:pt x="4758" y="5230"/>
                  </a:cubicBezTo>
                  <a:cubicBezTo>
                    <a:pt x="4758" y="4285"/>
                    <a:pt x="5514" y="3529"/>
                    <a:pt x="6459" y="3529"/>
                  </a:cubicBezTo>
                  <a:close/>
                  <a:moveTo>
                    <a:pt x="9893" y="6207"/>
                  </a:moveTo>
                  <a:cubicBezTo>
                    <a:pt x="10082" y="6207"/>
                    <a:pt x="10240" y="6365"/>
                    <a:pt x="10240" y="6585"/>
                  </a:cubicBezTo>
                  <a:cubicBezTo>
                    <a:pt x="10240" y="6774"/>
                    <a:pt x="10082" y="6932"/>
                    <a:pt x="9893" y="6932"/>
                  </a:cubicBezTo>
                  <a:lnTo>
                    <a:pt x="7845" y="6932"/>
                  </a:lnTo>
                  <a:cubicBezTo>
                    <a:pt x="7656" y="6932"/>
                    <a:pt x="7499" y="6774"/>
                    <a:pt x="7499" y="6585"/>
                  </a:cubicBezTo>
                  <a:cubicBezTo>
                    <a:pt x="7499" y="6365"/>
                    <a:pt x="7656" y="6207"/>
                    <a:pt x="7845" y="6207"/>
                  </a:cubicBezTo>
                  <a:close/>
                  <a:moveTo>
                    <a:pt x="9231" y="7562"/>
                  </a:moveTo>
                  <a:cubicBezTo>
                    <a:pt x="9420" y="7562"/>
                    <a:pt x="9578" y="7719"/>
                    <a:pt x="9578" y="7908"/>
                  </a:cubicBezTo>
                  <a:cubicBezTo>
                    <a:pt x="9578" y="8097"/>
                    <a:pt x="9420" y="8255"/>
                    <a:pt x="9231" y="8255"/>
                  </a:cubicBezTo>
                  <a:lnTo>
                    <a:pt x="7845" y="8255"/>
                  </a:lnTo>
                  <a:cubicBezTo>
                    <a:pt x="7656" y="8255"/>
                    <a:pt x="7499" y="8097"/>
                    <a:pt x="7499" y="7908"/>
                  </a:cubicBezTo>
                  <a:cubicBezTo>
                    <a:pt x="7499" y="7719"/>
                    <a:pt x="7656" y="7562"/>
                    <a:pt x="7845" y="7562"/>
                  </a:cubicBezTo>
                  <a:close/>
                  <a:moveTo>
                    <a:pt x="6595" y="2171"/>
                  </a:moveTo>
                  <a:cubicBezTo>
                    <a:pt x="7889" y="2171"/>
                    <a:pt x="8963" y="3033"/>
                    <a:pt x="9389" y="4159"/>
                  </a:cubicBezTo>
                  <a:lnTo>
                    <a:pt x="8633" y="4159"/>
                  </a:lnTo>
                  <a:cubicBezTo>
                    <a:pt x="8223" y="3340"/>
                    <a:pt x="7404" y="2805"/>
                    <a:pt x="6459" y="2805"/>
                  </a:cubicBezTo>
                  <a:cubicBezTo>
                    <a:pt x="5136" y="2805"/>
                    <a:pt x="4065" y="3844"/>
                    <a:pt x="4065" y="5199"/>
                  </a:cubicBezTo>
                  <a:cubicBezTo>
                    <a:pt x="4065" y="6522"/>
                    <a:pt x="5136" y="7593"/>
                    <a:pt x="6459" y="7593"/>
                  </a:cubicBezTo>
                  <a:cubicBezTo>
                    <a:pt x="6617" y="7593"/>
                    <a:pt x="6743" y="7593"/>
                    <a:pt x="6900" y="7562"/>
                  </a:cubicBezTo>
                  <a:lnTo>
                    <a:pt x="6900" y="7562"/>
                  </a:lnTo>
                  <a:cubicBezTo>
                    <a:pt x="6869" y="7688"/>
                    <a:pt x="6806" y="7782"/>
                    <a:pt x="6806" y="7940"/>
                  </a:cubicBezTo>
                  <a:cubicBezTo>
                    <a:pt x="6806" y="8066"/>
                    <a:pt x="6806" y="8192"/>
                    <a:pt x="6869" y="8255"/>
                  </a:cubicBezTo>
                  <a:cubicBezTo>
                    <a:pt x="6743" y="8255"/>
                    <a:pt x="6585" y="8318"/>
                    <a:pt x="6459" y="8318"/>
                  </a:cubicBezTo>
                  <a:cubicBezTo>
                    <a:pt x="4758" y="8318"/>
                    <a:pt x="3403" y="6932"/>
                    <a:pt x="3403" y="5230"/>
                  </a:cubicBezTo>
                  <a:cubicBezTo>
                    <a:pt x="3403" y="3529"/>
                    <a:pt x="4758" y="2174"/>
                    <a:pt x="6459" y="2174"/>
                  </a:cubicBezTo>
                  <a:cubicBezTo>
                    <a:pt x="6505" y="2172"/>
                    <a:pt x="6550" y="2171"/>
                    <a:pt x="6595" y="2171"/>
                  </a:cubicBezTo>
                  <a:close/>
                  <a:moveTo>
                    <a:pt x="8538" y="8917"/>
                  </a:moveTo>
                  <a:cubicBezTo>
                    <a:pt x="8759" y="8917"/>
                    <a:pt x="8916" y="9074"/>
                    <a:pt x="8916" y="9295"/>
                  </a:cubicBezTo>
                  <a:cubicBezTo>
                    <a:pt x="8853" y="9484"/>
                    <a:pt x="8696" y="9641"/>
                    <a:pt x="8538" y="9641"/>
                  </a:cubicBezTo>
                  <a:lnTo>
                    <a:pt x="7877" y="9641"/>
                  </a:lnTo>
                  <a:cubicBezTo>
                    <a:pt x="7688" y="9641"/>
                    <a:pt x="7530" y="9484"/>
                    <a:pt x="7530" y="9295"/>
                  </a:cubicBezTo>
                  <a:cubicBezTo>
                    <a:pt x="7530" y="9074"/>
                    <a:pt x="7688" y="8917"/>
                    <a:pt x="7877" y="8917"/>
                  </a:cubicBezTo>
                  <a:close/>
                  <a:moveTo>
                    <a:pt x="3592" y="1765"/>
                  </a:moveTo>
                  <a:cubicBezTo>
                    <a:pt x="3655" y="2111"/>
                    <a:pt x="3655" y="2427"/>
                    <a:pt x="3592" y="2805"/>
                  </a:cubicBezTo>
                  <a:cubicBezTo>
                    <a:pt x="3025" y="3466"/>
                    <a:pt x="2710" y="4285"/>
                    <a:pt x="2710" y="5199"/>
                  </a:cubicBezTo>
                  <a:cubicBezTo>
                    <a:pt x="2710" y="7278"/>
                    <a:pt x="4411" y="8917"/>
                    <a:pt x="6459" y="8917"/>
                  </a:cubicBezTo>
                  <a:cubicBezTo>
                    <a:pt x="6585" y="8917"/>
                    <a:pt x="6743" y="8917"/>
                    <a:pt x="6869" y="8885"/>
                  </a:cubicBezTo>
                  <a:lnTo>
                    <a:pt x="6869" y="8885"/>
                  </a:lnTo>
                  <a:cubicBezTo>
                    <a:pt x="6806" y="9011"/>
                    <a:pt x="6774" y="9137"/>
                    <a:pt x="6774" y="9232"/>
                  </a:cubicBezTo>
                  <a:cubicBezTo>
                    <a:pt x="6774" y="9358"/>
                    <a:pt x="6806" y="9484"/>
                    <a:pt x="6806" y="9610"/>
                  </a:cubicBezTo>
                  <a:lnTo>
                    <a:pt x="4915" y="9610"/>
                  </a:lnTo>
                  <a:cubicBezTo>
                    <a:pt x="4537" y="9641"/>
                    <a:pt x="4096" y="9830"/>
                    <a:pt x="3781" y="10145"/>
                  </a:cubicBezTo>
                  <a:lnTo>
                    <a:pt x="3088" y="10870"/>
                  </a:lnTo>
                  <a:lnTo>
                    <a:pt x="788" y="8633"/>
                  </a:lnTo>
                  <a:lnTo>
                    <a:pt x="1544" y="7908"/>
                  </a:lnTo>
                  <a:cubicBezTo>
                    <a:pt x="1859" y="7593"/>
                    <a:pt x="2048" y="7152"/>
                    <a:pt x="2048" y="6680"/>
                  </a:cubicBezTo>
                  <a:lnTo>
                    <a:pt x="2048" y="3655"/>
                  </a:lnTo>
                  <a:cubicBezTo>
                    <a:pt x="2048" y="3592"/>
                    <a:pt x="2080" y="3498"/>
                    <a:pt x="2143" y="3435"/>
                  </a:cubicBezTo>
                  <a:lnTo>
                    <a:pt x="3592" y="1765"/>
                  </a:lnTo>
                  <a:close/>
                  <a:moveTo>
                    <a:pt x="5167" y="1"/>
                  </a:moveTo>
                  <a:cubicBezTo>
                    <a:pt x="4978" y="1"/>
                    <a:pt x="4821" y="158"/>
                    <a:pt x="4821" y="347"/>
                  </a:cubicBezTo>
                  <a:cubicBezTo>
                    <a:pt x="4821" y="536"/>
                    <a:pt x="4978" y="694"/>
                    <a:pt x="5167" y="694"/>
                  </a:cubicBezTo>
                  <a:lnTo>
                    <a:pt x="5514" y="694"/>
                  </a:lnTo>
                  <a:lnTo>
                    <a:pt x="5514" y="1576"/>
                  </a:lnTo>
                  <a:cubicBezTo>
                    <a:pt x="5136" y="1702"/>
                    <a:pt x="4726" y="1891"/>
                    <a:pt x="4380" y="2111"/>
                  </a:cubicBezTo>
                  <a:cubicBezTo>
                    <a:pt x="4380" y="1796"/>
                    <a:pt x="4317" y="1481"/>
                    <a:pt x="4222" y="1229"/>
                  </a:cubicBezTo>
                  <a:lnTo>
                    <a:pt x="4159" y="977"/>
                  </a:lnTo>
                  <a:cubicBezTo>
                    <a:pt x="4096" y="851"/>
                    <a:pt x="4033" y="788"/>
                    <a:pt x="3907" y="757"/>
                  </a:cubicBezTo>
                  <a:cubicBezTo>
                    <a:pt x="3872" y="739"/>
                    <a:pt x="3839" y="731"/>
                    <a:pt x="3808" y="731"/>
                  </a:cubicBezTo>
                  <a:cubicBezTo>
                    <a:pt x="3728" y="731"/>
                    <a:pt x="3660" y="783"/>
                    <a:pt x="3592" y="851"/>
                  </a:cubicBezTo>
                  <a:lnTo>
                    <a:pt x="1702" y="2962"/>
                  </a:lnTo>
                  <a:cubicBezTo>
                    <a:pt x="1544" y="3151"/>
                    <a:pt x="1418" y="3372"/>
                    <a:pt x="1418" y="3624"/>
                  </a:cubicBezTo>
                  <a:lnTo>
                    <a:pt x="1418" y="6648"/>
                  </a:lnTo>
                  <a:cubicBezTo>
                    <a:pt x="1418" y="6932"/>
                    <a:pt x="1292" y="7152"/>
                    <a:pt x="1103" y="7373"/>
                  </a:cubicBezTo>
                  <a:lnTo>
                    <a:pt x="127" y="8349"/>
                  </a:lnTo>
                  <a:cubicBezTo>
                    <a:pt x="64" y="8412"/>
                    <a:pt x="1" y="8507"/>
                    <a:pt x="1" y="8570"/>
                  </a:cubicBezTo>
                  <a:cubicBezTo>
                    <a:pt x="1" y="8664"/>
                    <a:pt x="32" y="8790"/>
                    <a:pt x="127" y="8822"/>
                  </a:cubicBezTo>
                  <a:lnTo>
                    <a:pt x="2867" y="11531"/>
                  </a:lnTo>
                  <a:cubicBezTo>
                    <a:pt x="2930" y="11594"/>
                    <a:pt x="3025" y="11626"/>
                    <a:pt x="3116" y="11626"/>
                  </a:cubicBezTo>
                  <a:cubicBezTo>
                    <a:pt x="3206" y="11626"/>
                    <a:pt x="3293" y="11594"/>
                    <a:pt x="3340" y="11531"/>
                  </a:cubicBezTo>
                  <a:lnTo>
                    <a:pt x="4348" y="10555"/>
                  </a:lnTo>
                  <a:cubicBezTo>
                    <a:pt x="4537" y="10366"/>
                    <a:pt x="4758" y="10240"/>
                    <a:pt x="5041" y="10240"/>
                  </a:cubicBezTo>
                  <a:lnTo>
                    <a:pt x="8601" y="10240"/>
                  </a:lnTo>
                  <a:cubicBezTo>
                    <a:pt x="9137" y="10240"/>
                    <a:pt x="9610" y="9767"/>
                    <a:pt x="9610" y="9200"/>
                  </a:cubicBezTo>
                  <a:cubicBezTo>
                    <a:pt x="9610" y="9106"/>
                    <a:pt x="9578" y="8948"/>
                    <a:pt x="9547" y="8822"/>
                  </a:cubicBezTo>
                  <a:cubicBezTo>
                    <a:pt x="9956" y="8696"/>
                    <a:pt x="10303" y="8318"/>
                    <a:pt x="10303" y="7845"/>
                  </a:cubicBezTo>
                  <a:cubicBezTo>
                    <a:pt x="10303" y="7719"/>
                    <a:pt x="10240" y="7562"/>
                    <a:pt x="10208" y="7436"/>
                  </a:cubicBezTo>
                  <a:cubicBezTo>
                    <a:pt x="10649" y="7310"/>
                    <a:pt x="10964" y="6932"/>
                    <a:pt x="10964" y="6459"/>
                  </a:cubicBezTo>
                  <a:cubicBezTo>
                    <a:pt x="10964" y="6333"/>
                    <a:pt x="10933" y="6176"/>
                    <a:pt x="10870" y="6050"/>
                  </a:cubicBezTo>
                  <a:cubicBezTo>
                    <a:pt x="11027" y="6018"/>
                    <a:pt x="11185" y="5955"/>
                    <a:pt x="11342" y="5798"/>
                  </a:cubicBezTo>
                  <a:cubicBezTo>
                    <a:pt x="11563" y="5577"/>
                    <a:pt x="11657" y="5325"/>
                    <a:pt x="11657" y="5041"/>
                  </a:cubicBezTo>
                  <a:cubicBezTo>
                    <a:pt x="11657" y="4758"/>
                    <a:pt x="11563" y="4474"/>
                    <a:pt x="11342" y="4285"/>
                  </a:cubicBezTo>
                  <a:cubicBezTo>
                    <a:pt x="11122" y="4285"/>
                    <a:pt x="10870" y="4159"/>
                    <a:pt x="10586" y="4159"/>
                  </a:cubicBezTo>
                  <a:lnTo>
                    <a:pt x="10145" y="4159"/>
                  </a:lnTo>
                  <a:cubicBezTo>
                    <a:pt x="9767" y="2899"/>
                    <a:pt x="8790" y="1922"/>
                    <a:pt x="7530" y="1576"/>
                  </a:cubicBezTo>
                  <a:lnTo>
                    <a:pt x="7530" y="694"/>
                  </a:lnTo>
                  <a:lnTo>
                    <a:pt x="7877" y="694"/>
                  </a:lnTo>
                  <a:cubicBezTo>
                    <a:pt x="8097" y="694"/>
                    <a:pt x="8255" y="536"/>
                    <a:pt x="8255" y="347"/>
                  </a:cubicBezTo>
                  <a:cubicBezTo>
                    <a:pt x="8255" y="158"/>
                    <a:pt x="8097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90;p16">
              <a:extLst>
                <a:ext uri="{FF2B5EF4-FFF2-40B4-BE49-F238E27FC236}">
                  <a16:creationId xmlns:a16="http://schemas.microsoft.com/office/drawing/2014/main" id="{BF1B3064-D81B-6431-78D8-D5A67E9F20A1}"/>
                </a:ext>
              </a:extLst>
            </p:cNvPr>
            <p:cNvSpPr/>
            <p:nvPr/>
          </p:nvSpPr>
          <p:spPr>
            <a:xfrm>
              <a:off x="-30670625" y="2042700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25"/>
                  </a:lnTo>
                  <a:lnTo>
                    <a:pt x="379" y="725"/>
                  </a:lnTo>
                  <a:cubicBezTo>
                    <a:pt x="158" y="725"/>
                    <a:pt x="1" y="882"/>
                    <a:pt x="1" y="1071"/>
                  </a:cubicBezTo>
                  <a:cubicBezTo>
                    <a:pt x="1" y="1260"/>
                    <a:pt x="158" y="1418"/>
                    <a:pt x="379" y="1418"/>
                  </a:cubicBezTo>
                  <a:lnTo>
                    <a:pt x="1041" y="1418"/>
                  </a:lnTo>
                  <a:cubicBezTo>
                    <a:pt x="1230" y="1418"/>
                    <a:pt x="1387" y="1260"/>
                    <a:pt x="1387" y="1071"/>
                  </a:cubicBezTo>
                  <a:lnTo>
                    <a:pt x="1387" y="410"/>
                  </a:ln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oogle Shape;191;p16">
            <a:extLst>
              <a:ext uri="{FF2B5EF4-FFF2-40B4-BE49-F238E27FC236}">
                <a16:creationId xmlns:a16="http://schemas.microsoft.com/office/drawing/2014/main" id="{0601A415-5654-5C48-42F0-943D2C251047}"/>
              </a:ext>
            </a:extLst>
          </p:cNvPr>
          <p:cNvGrpSpPr/>
          <p:nvPr/>
        </p:nvGrpSpPr>
        <p:grpSpPr>
          <a:xfrm>
            <a:off x="4688271" y="4310243"/>
            <a:ext cx="531806" cy="472894"/>
            <a:chOff x="-2060175" y="2768875"/>
            <a:chExt cx="291450" cy="292225"/>
          </a:xfrm>
          <a:solidFill>
            <a:srgbClr val="0E4194"/>
          </a:solidFill>
        </p:grpSpPr>
        <p:sp>
          <p:nvSpPr>
            <p:cNvPr id="38" name="Google Shape;192;p16">
              <a:extLst>
                <a:ext uri="{FF2B5EF4-FFF2-40B4-BE49-F238E27FC236}">
                  <a16:creationId xmlns:a16="http://schemas.microsoft.com/office/drawing/2014/main" id="{F714488D-A4F3-38D1-0966-5A0F78B11F00}"/>
                </a:ext>
              </a:extLst>
            </p:cNvPr>
            <p:cNvSpPr/>
            <p:nvPr/>
          </p:nvSpPr>
          <p:spPr>
            <a:xfrm>
              <a:off x="-2060175" y="2768875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649" y="662"/>
                  </a:moveTo>
                  <a:cubicBezTo>
                    <a:pt x="10838" y="662"/>
                    <a:pt x="10996" y="820"/>
                    <a:pt x="10996" y="1009"/>
                  </a:cubicBezTo>
                  <a:cubicBezTo>
                    <a:pt x="10996" y="1198"/>
                    <a:pt x="10838" y="1355"/>
                    <a:pt x="10649" y="1355"/>
                  </a:cubicBezTo>
                  <a:lnTo>
                    <a:pt x="1040" y="1355"/>
                  </a:lnTo>
                  <a:cubicBezTo>
                    <a:pt x="851" y="1355"/>
                    <a:pt x="694" y="1198"/>
                    <a:pt x="694" y="1009"/>
                  </a:cubicBez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10303" y="2049"/>
                  </a:moveTo>
                  <a:lnTo>
                    <a:pt x="10303" y="7908"/>
                  </a:lnTo>
                  <a:cubicBezTo>
                    <a:pt x="10334" y="8097"/>
                    <a:pt x="10177" y="8255"/>
                    <a:pt x="9988" y="8255"/>
                  </a:cubicBezTo>
                  <a:lnTo>
                    <a:pt x="1702" y="8255"/>
                  </a:lnTo>
                  <a:cubicBezTo>
                    <a:pt x="1513" y="8255"/>
                    <a:pt x="1355" y="8097"/>
                    <a:pt x="1355" y="7908"/>
                  </a:cubicBezTo>
                  <a:lnTo>
                    <a:pt x="1355" y="2049"/>
                  </a:lnTo>
                  <a:close/>
                  <a:moveTo>
                    <a:pt x="5797" y="10271"/>
                  </a:moveTo>
                  <a:cubicBezTo>
                    <a:pt x="5986" y="10271"/>
                    <a:pt x="6144" y="10429"/>
                    <a:pt x="6144" y="10618"/>
                  </a:cubicBezTo>
                  <a:cubicBezTo>
                    <a:pt x="6144" y="10807"/>
                    <a:pt x="5986" y="10964"/>
                    <a:pt x="5797" y="10964"/>
                  </a:cubicBezTo>
                  <a:cubicBezTo>
                    <a:pt x="5608" y="10964"/>
                    <a:pt x="5451" y="10807"/>
                    <a:pt x="5451" y="10618"/>
                  </a:cubicBezTo>
                  <a:cubicBezTo>
                    <a:pt x="5451" y="10429"/>
                    <a:pt x="5608" y="10271"/>
                    <a:pt x="5797" y="10271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09"/>
                  </a:cubicBezTo>
                  <a:cubicBezTo>
                    <a:pt x="1" y="1450"/>
                    <a:pt x="284" y="1828"/>
                    <a:pt x="694" y="1986"/>
                  </a:cubicBezTo>
                  <a:lnTo>
                    <a:pt x="694" y="7908"/>
                  </a:lnTo>
                  <a:cubicBezTo>
                    <a:pt x="694" y="8444"/>
                    <a:pt x="1166" y="8917"/>
                    <a:pt x="1702" y="8917"/>
                  </a:cubicBezTo>
                  <a:lnTo>
                    <a:pt x="5482" y="8917"/>
                  </a:lnTo>
                  <a:lnTo>
                    <a:pt x="5482" y="9673"/>
                  </a:lnTo>
                  <a:cubicBezTo>
                    <a:pt x="5104" y="9830"/>
                    <a:pt x="4821" y="10177"/>
                    <a:pt x="4821" y="10649"/>
                  </a:cubicBezTo>
                  <a:cubicBezTo>
                    <a:pt x="4821" y="11216"/>
                    <a:pt x="5293" y="11689"/>
                    <a:pt x="5829" y="11689"/>
                  </a:cubicBezTo>
                  <a:cubicBezTo>
                    <a:pt x="6396" y="11689"/>
                    <a:pt x="6869" y="11216"/>
                    <a:pt x="6869" y="10649"/>
                  </a:cubicBezTo>
                  <a:cubicBezTo>
                    <a:pt x="6869" y="10240"/>
                    <a:pt x="6585" y="9830"/>
                    <a:pt x="6207" y="9673"/>
                  </a:cubicBezTo>
                  <a:lnTo>
                    <a:pt x="6207" y="8917"/>
                  </a:lnTo>
                  <a:lnTo>
                    <a:pt x="10019" y="8917"/>
                  </a:lnTo>
                  <a:cubicBezTo>
                    <a:pt x="10555" y="8917"/>
                    <a:pt x="11027" y="8444"/>
                    <a:pt x="11027" y="7908"/>
                  </a:cubicBezTo>
                  <a:lnTo>
                    <a:pt x="11027" y="1986"/>
                  </a:lnTo>
                  <a:cubicBezTo>
                    <a:pt x="11405" y="1828"/>
                    <a:pt x="11657" y="1450"/>
                    <a:pt x="11657" y="1009"/>
                  </a:cubicBezTo>
                  <a:cubicBezTo>
                    <a:pt x="11657" y="473"/>
                    <a:pt x="11185" y="1"/>
                    <a:pt x="106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93;p16">
              <a:extLst>
                <a:ext uri="{FF2B5EF4-FFF2-40B4-BE49-F238E27FC236}">
                  <a16:creationId xmlns:a16="http://schemas.microsoft.com/office/drawing/2014/main" id="{F3C32EDB-E9B3-A230-A3C7-C2A597A85620}"/>
                </a:ext>
              </a:extLst>
            </p:cNvPr>
            <p:cNvSpPr/>
            <p:nvPr/>
          </p:nvSpPr>
          <p:spPr>
            <a:xfrm>
              <a:off x="-2008975" y="2855525"/>
              <a:ext cx="189050" cy="84500"/>
            </a:xfrm>
            <a:custGeom>
              <a:avLst/>
              <a:gdLst/>
              <a:ahLst/>
              <a:cxnLst/>
              <a:rect l="l" t="t" r="r" b="b"/>
              <a:pathLst>
                <a:path w="7562" h="3380" extrusionOk="0">
                  <a:moveTo>
                    <a:pt x="6553" y="0"/>
                  </a:moveTo>
                  <a:cubicBezTo>
                    <a:pt x="6144" y="0"/>
                    <a:pt x="6081" y="504"/>
                    <a:pt x="6427" y="662"/>
                  </a:cubicBezTo>
                  <a:lnTo>
                    <a:pt x="4474" y="2584"/>
                  </a:lnTo>
                  <a:lnTo>
                    <a:pt x="2647" y="788"/>
                  </a:lnTo>
                  <a:cubicBezTo>
                    <a:pt x="2584" y="725"/>
                    <a:pt x="2497" y="693"/>
                    <a:pt x="2410" y="693"/>
                  </a:cubicBezTo>
                  <a:cubicBezTo>
                    <a:pt x="2324" y="693"/>
                    <a:pt x="2237" y="725"/>
                    <a:pt x="2174" y="788"/>
                  </a:cubicBezTo>
                  <a:lnTo>
                    <a:pt x="126" y="2836"/>
                  </a:lnTo>
                  <a:cubicBezTo>
                    <a:pt x="0" y="2930"/>
                    <a:pt x="0" y="3182"/>
                    <a:pt x="126" y="3308"/>
                  </a:cubicBezTo>
                  <a:cubicBezTo>
                    <a:pt x="189" y="3356"/>
                    <a:pt x="276" y="3379"/>
                    <a:pt x="363" y="3379"/>
                  </a:cubicBezTo>
                  <a:cubicBezTo>
                    <a:pt x="449" y="3379"/>
                    <a:pt x="536" y="3356"/>
                    <a:pt x="599" y="3308"/>
                  </a:cubicBezTo>
                  <a:lnTo>
                    <a:pt x="2426" y="1481"/>
                  </a:lnTo>
                  <a:lnTo>
                    <a:pt x="4222" y="3308"/>
                  </a:lnTo>
                  <a:cubicBezTo>
                    <a:pt x="4285" y="3356"/>
                    <a:pt x="4372" y="3379"/>
                    <a:pt x="4458" y="3379"/>
                  </a:cubicBezTo>
                  <a:cubicBezTo>
                    <a:pt x="4545" y="3379"/>
                    <a:pt x="4632" y="3356"/>
                    <a:pt x="4695" y="3308"/>
                  </a:cubicBezTo>
                  <a:lnTo>
                    <a:pt x="6900" y="1134"/>
                  </a:lnTo>
                  <a:cubicBezTo>
                    <a:pt x="6931" y="1260"/>
                    <a:pt x="7057" y="1355"/>
                    <a:pt x="7215" y="1355"/>
                  </a:cubicBezTo>
                  <a:cubicBezTo>
                    <a:pt x="7404" y="1355"/>
                    <a:pt x="7562" y="1197"/>
                    <a:pt x="7562" y="1008"/>
                  </a:cubicBezTo>
                  <a:lnTo>
                    <a:pt x="7562" y="347"/>
                  </a:lnTo>
                  <a:cubicBezTo>
                    <a:pt x="7562" y="158"/>
                    <a:pt x="7467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6" name="Graphic 25" descr="Scales of justice">
            <a:extLst>
              <a:ext uri="{FF2B5EF4-FFF2-40B4-BE49-F238E27FC236}">
                <a16:creationId xmlns:a16="http://schemas.microsoft.com/office/drawing/2014/main" id="{D2637684-E5F0-47D9-4942-EDCB7282B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0092" y="2989742"/>
            <a:ext cx="833135" cy="74701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11DD75E-9AC0-1042-C4C1-8544EC505E70}"/>
              </a:ext>
            </a:extLst>
          </p:cNvPr>
          <p:cNvSpPr txBox="1"/>
          <p:nvPr/>
        </p:nvSpPr>
        <p:spPr>
          <a:xfrm>
            <a:off x="230657" y="2190410"/>
            <a:ext cx="4585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The report presents an </a:t>
            </a:r>
            <a:r>
              <a:rPr lang="en-US" sz="1600" b="1" dirty="0">
                <a:solidFill>
                  <a:srgbClr val="0E4194"/>
                </a:solidFill>
              </a:rPr>
              <a:t>overview of the Single Market for Green Products (SMGP) </a:t>
            </a:r>
            <a:r>
              <a:rPr lang="en-US" sz="1600" dirty="0"/>
              <a:t>and its readiness for introduction in Georgia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11F63B-F9A1-22E6-DEA2-989F6CBE25AD}"/>
              </a:ext>
            </a:extLst>
          </p:cNvPr>
          <p:cNvSpPr txBox="1"/>
          <p:nvPr/>
        </p:nvSpPr>
        <p:spPr>
          <a:xfrm>
            <a:off x="230657" y="3449641"/>
            <a:ext cx="42425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The developed markets </a:t>
            </a:r>
            <a:r>
              <a:rPr lang="en-US" sz="1600" b="1" dirty="0">
                <a:solidFill>
                  <a:srgbClr val="0E4194"/>
                </a:solidFill>
              </a:rPr>
              <a:t>are making significant efforts </a:t>
            </a:r>
            <a:r>
              <a:rPr lang="en-US" sz="1600" dirty="0"/>
              <a:t>in this direction such as regulatory schemes, monitoring mechanisms, and accountability measures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A8EB306-33DD-7B1C-6497-646C3073E443}"/>
              </a:ext>
            </a:extLst>
          </p:cNvPr>
          <p:cNvSpPr txBox="1"/>
          <p:nvPr/>
        </p:nvSpPr>
        <p:spPr>
          <a:xfrm>
            <a:off x="230657" y="5057353"/>
            <a:ext cx="5085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As of 2023, </a:t>
            </a:r>
            <a:r>
              <a:rPr lang="en-US" sz="1600" b="1" dirty="0">
                <a:solidFill>
                  <a:srgbClr val="0E4194"/>
                </a:solidFill>
              </a:rPr>
              <a:t>there are no active national eco-labeling schemes in Georgia</a:t>
            </a:r>
            <a:r>
              <a:rPr lang="en-US" sz="1600" dirty="0"/>
              <a:t>; instead, companies focus on the ISO 14001 environmental management standard and organic certification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4D0260-3849-5405-8E53-82DF4F0026BB}"/>
              </a:ext>
            </a:extLst>
          </p:cNvPr>
          <p:cNvSpPr txBox="1"/>
          <p:nvPr/>
        </p:nvSpPr>
        <p:spPr>
          <a:xfrm>
            <a:off x="7653228" y="2190410"/>
            <a:ext cx="4359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Sectoral strategic directions of development: </a:t>
            </a:r>
            <a:r>
              <a:rPr lang="en-US" sz="1600" b="1" dirty="0">
                <a:solidFill>
                  <a:srgbClr val="0E4194"/>
                </a:solidFill>
              </a:rPr>
              <a:t>2021-2025 SME Strategy of Georgia</a:t>
            </a:r>
            <a:r>
              <a:rPr lang="en-US" sz="1600" dirty="0"/>
              <a:t> and the </a:t>
            </a:r>
            <a:r>
              <a:rPr lang="en-US" sz="1600" b="1" dirty="0">
                <a:solidFill>
                  <a:srgbClr val="0E4194"/>
                </a:solidFill>
              </a:rPr>
              <a:t>2020-2030 Ecotourism Strategy</a:t>
            </a:r>
            <a:endParaRPr lang="en-US" sz="16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58EBC4B-FBB3-8F26-7366-FA1AB38F80EE}"/>
              </a:ext>
            </a:extLst>
          </p:cNvPr>
          <p:cNvSpPr txBox="1"/>
          <p:nvPr/>
        </p:nvSpPr>
        <p:spPr>
          <a:xfrm>
            <a:off x="7976409" y="3449641"/>
            <a:ext cx="40364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Georgia is bringing its </a:t>
            </a:r>
            <a:r>
              <a:rPr lang="en-GB" sz="1600" b="1" dirty="0">
                <a:solidFill>
                  <a:srgbClr val="0E4194"/>
                </a:solidFill>
              </a:rPr>
              <a:t>legislation closer to EU standards</a:t>
            </a:r>
            <a:r>
              <a:rPr lang="en-GB" sz="1600" dirty="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, creating resolutions connected to </a:t>
            </a:r>
            <a:r>
              <a:rPr lang="en-GB" sz="1600" b="1" dirty="0">
                <a:solidFill>
                  <a:srgbClr val="0E4194"/>
                </a:solidFill>
              </a:rPr>
              <a:t>bio-production and integrating environmental aspects </a:t>
            </a:r>
            <a:r>
              <a:rPr lang="en-GB" sz="1600" dirty="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into trade-related matters</a:t>
            </a:r>
            <a:endParaRPr lang="en-US" sz="16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0EB2BD4-BF91-D2E8-2E30-4CCAF7EC9C61}"/>
              </a:ext>
            </a:extLst>
          </p:cNvPr>
          <p:cNvSpPr txBox="1"/>
          <p:nvPr/>
        </p:nvSpPr>
        <p:spPr>
          <a:xfrm>
            <a:off x="7568431" y="5057353"/>
            <a:ext cx="4444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The field of </a:t>
            </a:r>
            <a:r>
              <a:rPr lang="en-US" sz="1600" b="1" dirty="0">
                <a:solidFill>
                  <a:srgbClr val="0E4194"/>
                </a:solidFill>
              </a:rPr>
              <a:t>eco-labeling in Georgia </a:t>
            </a:r>
            <a:r>
              <a:rPr lang="en-US" sz="1600" dirty="0"/>
              <a:t>has begun to develop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028042-281C-D6D3-2179-53DBB9680F6E}"/>
              </a:ext>
            </a:extLst>
          </p:cNvPr>
          <p:cNvSpPr txBox="1">
            <a:spLocks/>
          </p:cNvSpPr>
          <p:nvPr/>
        </p:nvSpPr>
        <p:spPr>
          <a:xfrm>
            <a:off x="266700" y="1422987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SMGP READINESS REPORT</a:t>
            </a:r>
          </a:p>
        </p:txBody>
      </p:sp>
    </p:spTree>
    <p:extLst>
      <p:ext uri="{BB962C8B-B14F-4D97-AF65-F5344CB8AC3E}">
        <p14:creationId xmlns:p14="http://schemas.microsoft.com/office/powerpoint/2010/main" val="376972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51FCCBB-FA99-4F11-B4BB-BDBC2F8A18DF}"/>
              </a:ext>
            </a:extLst>
          </p:cNvPr>
          <p:cNvSpPr txBox="1">
            <a:spLocks/>
          </p:cNvSpPr>
          <p:nvPr/>
        </p:nvSpPr>
        <p:spPr>
          <a:xfrm>
            <a:off x="609600" y="1371601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AWARENESS RAISING &amp; PROMOTING THE SMGP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3C5E184C-226D-D826-A643-3337EB8D440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257394"/>
            <a:ext cx="73152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7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2D177AE-32A7-18B0-622E-4373C3C594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D177AE-32A7-18B0-622E-4373C3C59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FD7304-0AC2-66B6-29DD-9F44EA4EA7DA}"/>
              </a:ext>
            </a:extLst>
          </p:cNvPr>
          <p:cNvSpPr txBox="1">
            <a:spLocks/>
          </p:cNvSpPr>
          <p:nvPr/>
        </p:nvSpPr>
        <p:spPr>
          <a:xfrm>
            <a:off x="266700" y="1422987"/>
            <a:ext cx="10972800" cy="552449"/>
          </a:xfrm>
          <a:prstGeom prst="rect">
            <a:avLst/>
          </a:prstGeom>
        </p:spPr>
        <p:txBody>
          <a:bodyPr/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0E4194"/>
                </a:solidFill>
              </a:rPr>
              <a:t>AWARENESS RAISING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24927-F43F-44D4-FC8B-C7C315A5F430}"/>
              </a:ext>
            </a:extLst>
          </p:cNvPr>
          <p:cNvSpPr txBox="1"/>
          <p:nvPr/>
        </p:nvSpPr>
        <p:spPr>
          <a:xfrm>
            <a:off x="266700" y="2171700"/>
            <a:ext cx="579754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MAIN WORKS CONDUCTED DURING THE STAGE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4A1665-3CF5-66B7-4279-09CC856251E9}"/>
              </a:ext>
            </a:extLst>
          </p:cNvPr>
          <p:cNvSpPr txBox="1"/>
          <p:nvPr/>
        </p:nvSpPr>
        <p:spPr>
          <a:xfrm>
            <a:off x="1079500" y="2573629"/>
            <a:ext cx="4834279" cy="5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SimSun" panose="02010600030101010101" pitchFamily="2" charset="-122"/>
                <a:cs typeface="Cambria" panose="02040503050406030204" pitchFamily="18" charset="0"/>
              </a:rPr>
              <a:t>Adapted the general PEF and </a:t>
            </a:r>
            <a:r>
              <a:rPr lang="en-US" sz="1600" b="1" dirty="0">
                <a:solidFill>
                  <a:srgbClr val="0E4194"/>
                </a:solidFill>
                <a:ea typeface="SimSun" panose="02010600030101010101" pitchFamily="2" charset="-122"/>
                <a:cs typeface="Cambria" panose="02040503050406030204" pitchFamily="18" charset="0"/>
              </a:rPr>
              <a:t>stakeholder-specific leaflets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CB53C-9D9F-278D-237F-FB0160E81EE5}"/>
              </a:ext>
            </a:extLst>
          </p:cNvPr>
          <p:cNvSpPr txBox="1"/>
          <p:nvPr/>
        </p:nvSpPr>
        <p:spPr>
          <a:xfrm>
            <a:off x="1079500" y="3398779"/>
            <a:ext cx="4834278" cy="5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Published news articles and Promoted materials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E4194"/>
                </a:solidFill>
                <a:effectLst/>
              </a:rPr>
              <a:t>across 7 major media channels</a:t>
            </a:r>
            <a:endParaRPr lang="en-US" sz="1600" b="1" dirty="0">
              <a:solidFill>
                <a:srgbClr val="0E4194"/>
              </a:solidFill>
              <a:effectLst/>
              <a:ea typeface="SimSun" panose="02010600030101010101" pitchFamily="2" charset="-122"/>
              <a:cs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129C3-EAFE-6AC1-5CA9-2D1052765856}"/>
              </a:ext>
            </a:extLst>
          </p:cNvPr>
          <p:cNvSpPr txBox="1"/>
          <p:nvPr/>
        </p:nvSpPr>
        <p:spPr>
          <a:xfrm>
            <a:off x="1079499" y="4223929"/>
            <a:ext cx="4834279" cy="5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Sent press releases to multiple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E4194"/>
                </a:solidFill>
                <a:effectLst/>
              </a:rPr>
              <a:t>websites and Facebook pages</a:t>
            </a:r>
            <a:endParaRPr lang="en-US" sz="1600" b="1" dirty="0">
              <a:solidFill>
                <a:srgbClr val="0E4194"/>
              </a:solidFill>
              <a:effectLst/>
              <a:ea typeface="SimSun" panose="02010600030101010101" pitchFamily="2" charset="-122"/>
              <a:cs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43422-D2B6-AAA2-5CD4-6D3C5F583448}"/>
              </a:ext>
            </a:extLst>
          </p:cNvPr>
          <p:cNvSpPr txBox="1"/>
          <p:nvPr/>
        </p:nvSpPr>
        <p:spPr>
          <a:xfrm>
            <a:off x="1079499" y="5049079"/>
            <a:ext cx="4834278" cy="5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  <a:ea typeface="SimSun" panose="02010600030101010101" pitchFamily="2" charset="-122"/>
                <a:cs typeface="Cambria" panose="02040503050406030204" pitchFamily="18" charset="0"/>
              </a:rPr>
              <a:t>Active participation of 53 key stakeholders </a:t>
            </a:r>
            <a:r>
              <a:rPr lang="en-US" sz="1600" dirty="0">
                <a:ea typeface="SimSun" panose="02010600030101010101" pitchFamily="2" charset="-122"/>
                <a:cs typeface="Cambria" panose="02040503050406030204" pitchFamily="18" charset="0"/>
              </a:rPr>
              <a:t>in the organized event </a:t>
            </a:r>
            <a:endParaRPr lang="en-US" sz="1600" dirty="0">
              <a:effectLst/>
              <a:ea typeface="SimSun" panose="02010600030101010101" pitchFamily="2" charset="-122"/>
              <a:cs typeface="Cambria" panose="02040503050406030204" pitchFamily="18" charset="0"/>
            </a:endParaRPr>
          </a:p>
        </p:txBody>
      </p:sp>
      <p:pic>
        <p:nvPicPr>
          <p:cNvPr id="20" name="Graphic 19" descr="Group with solid fill">
            <a:extLst>
              <a:ext uri="{FF2B5EF4-FFF2-40B4-BE49-F238E27FC236}">
                <a16:creationId xmlns:a16="http://schemas.microsoft.com/office/drawing/2014/main" id="{D825EF3A-3F81-96A9-636C-07C221163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9420" y="5021426"/>
            <a:ext cx="640080" cy="640080"/>
          </a:xfrm>
          <a:prstGeom prst="rect">
            <a:avLst/>
          </a:prstGeom>
        </p:spPr>
      </p:pic>
      <p:pic>
        <p:nvPicPr>
          <p:cNvPr id="23" name="Graphic 22" descr="Internet with solid fill">
            <a:extLst>
              <a:ext uri="{FF2B5EF4-FFF2-40B4-BE49-F238E27FC236}">
                <a16:creationId xmlns:a16="http://schemas.microsoft.com/office/drawing/2014/main" id="{C73D8662-F606-F4E8-CD77-1A88DFF932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9420" y="4205493"/>
            <a:ext cx="640080" cy="640080"/>
          </a:xfrm>
          <a:prstGeom prst="rect">
            <a:avLst/>
          </a:prstGeom>
        </p:spPr>
      </p:pic>
      <p:pic>
        <p:nvPicPr>
          <p:cNvPr id="25" name="Graphic 24" descr="Open book with solid fill">
            <a:extLst>
              <a:ext uri="{FF2B5EF4-FFF2-40B4-BE49-F238E27FC236}">
                <a16:creationId xmlns:a16="http://schemas.microsoft.com/office/drawing/2014/main" id="{34DCA9D3-4C41-1E66-0EE3-B69BBC8C9A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420" y="2573629"/>
            <a:ext cx="640080" cy="640080"/>
          </a:xfrm>
          <a:prstGeom prst="rect">
            <a:avLst/>
          </a:prstGeom>
        </p:spPr>
      </p:pic>
      <p:pic>
        <p:nvPicPr>
          <p:cNvPr id="27" name="Graphic 26" descr="Newspaper with solid fill">
            <a:extLst>
              <a:ext uri="{FF2B5EF4-FFF2-40B4-BE49-F238E27FC236}">
                <a16:creationId xmlns:a16="http://schemas.microsoft.com/office/drawing/2014/main" id="{7763D01C-69FA-3C70-F78A-2E4C7B7E58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9420" y="3389561"/>
            <a:ext cx="640080" cy="64008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F1327C7-FEBB-CC81-EAD7-26D07C5D805D}"/>
              </a:ext>
            </a:extLst>
          </p:cNvPr>
          <p:cNvGrpSpPr/>
          <p:nvPr/>
        </p:nvGrpSpPr>
        <p:grpSpPr>
          <a:xfrm>
            <a:off x="6049803" y="2194364"/>
            <a:ext cx="228418" cy="3343077"/>
            <a:chOff x="7474428" y="1600066"/>
            <a:chExt cx="222250" cy="4508500"/>
          </a:xfrm>
        </p:grpSpPr>
        <p:grpSp>
          <p:nvGrpSpPr>
            <p:cNvPr id="29" name="Google Shape;944;p51">
              <a:extLst>
                <a:ext uri="{FF2B5EF4-FFF2-40B4-BE49-F238E27FC236}">
                  <a16:creationId xmlns:a16="http://schemas.microsoft.com/office/drawing/2014/main" id="{C6C6E969-70B4-CBFF-D9B3-9E88D63264CF}"/>
                </a:ext>
              </a:extLst>
            </p:cNvPr>
            <p:cNvGrpSpPr/>
            <p:nvPr/>
          </p:nvGrpSpPr>
          <p:grpSpPr>
            <a:xfrm rot="16200000">
              <a:off x="7416800" y="3774941"/>
              <a:ext cx="337506" cy="222250"/>
              <a:chOff x="10124766" y="4483266"/>
              <a:chExt cx="368516" cy="236597"/>
            </a:xfrm>
          </p:grpSpPr>
          <p:sp>
            <p:nvSpPr>
              <p:cNvPr id="32" name="Google Shape;945;p51">
                <a:extLst>
                  <a:ext uri="{FF2B5EF4-FFF2-40B4-BE49-F238E27FC236}">
                    <a16:creationId xmlns:a16="http://schemas.microsoft.com/office/drawing/2014/main" id="{DD1F01AB-A7FE-BD91-4F01-554D4ECFED42}"/>
                  </a:ext>
                </a:extLst>
              </p:cNvPr>
              <p:cNvSpPr/>
              <p:nvPr/>
            </p:nvSpPr>
            <p:spPr>
              <a:xfrm rot="10800000">
                <a:off x="10124767" y="4483266"/>
                <a:ext cx="368514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11561" extrusionOk="0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9525" cap="rnd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946;p51">
                <a:extLst>
                  <a:ext uri="{FF2B5EF4-FFF2-40B4-BE49-F238E27FC236}">
                    <a16:creationId xmlns:a16="http://schemas.microsoft.com/office/drawing/2014/main" id="{5588AC22-C39A-64F6-5425-FBFAF9ACB601}"/>
                  </a:ext>
                </a:extLst>
              </p:cNvPr>
              <p:cNvSpPr/>
              <p:nvPr/>
            </p:nvSpPr>
            <p:spPr>
              <a:xfrm rot="10800000">
                <a:off x="10124766" y="4584866"/>
                <a:ext cx="368514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11561" extrusionOk="0">
                    <a:moveTo>
                      <a:pt x="0" y="311561"/>
                    </a:moveTo>
                    <a:lnTo>
                      <a:pt x="266700" y="0"/>
                    </a:lnTo>
                    <a:lnTo>
                      <a:pt x="533400" y="311561"/>
                    </a:lnTo>
                  </a:path>
                </a:pathLst>
              </a:custGeom>
              <a:noFill/>
              <a:ln w="9525" cap="rnd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0" name="Google Shape;1069;p55">
              <a:extLst>
                <a:ext uri="{FF2B5EF4-FFF2-40B4-BE49-F238E27FC236}">
                  <a16:creationId xmlns:a16="http://schemas.microsoft.com/office/drawing/2014/main" id="{AECF29D0-B4E6-D674-A885-0D7ED07D03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688" y="1600066"/>
              <a:ext cx="0" cy="1966913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lgDash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" name="Google Shape;1069;p55">
              <a:extLst>
                <a:ext uri="{FF2B5EF4-FFF2-40B4-BE49-F238E27FC236}">
                  <a16:creationId xmlns:a16="http://schemas.microsoft.com/office/drawing/2014/main" id="{5FE6A916-1453-C0AF-B3E1-F87E6670F7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6688" y="4141653"/>
              <a:ext cx="0" cy="1966913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lgDash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0C5154-9629-746A-2ED5-B1FA41AA57E2}"/>
              </a:ext>
            </a:extLst>
          </p:cNvPr>
          <p:cNvSpPr txBox="1"/>
          <p:nvPr/>
        </p:nvSpPr>
        <p:spPr>
          <a:xfrm>
            <a:off x="6378780" y="2194364"/>
            <a:ext cx="5797549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NEWS ARTICLES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97615EA-9FE0-F343-55A6-694332518B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8780" y="2581117"/>
            <a:ext cx="2554492" cy="14454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3FB356F-2A22-5AF1-2741-E3C23E19A5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77705" y="2581117"/>
            <a:ext cx="2594654" cy="140243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064B767-3CC8-DADA-017F-D165888A5D90}"/>
              </a:ext>
            </a:extLst>
          </p:cNvPr>
          <p:cNvSpPr txBox="1"/>
          <p:nvPr/>
        </p:nvSpPr>
        <p:spPr>
          <a:xfrm>
            <a:off x="6378780" y="4058400"/>
            <a:ext cx="2798920" cy="338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E4194"/>
                </a:solidFill>
              </a:rPr>
              <a:t>MEDIA CHANNELS &amp; WEBSITES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C132ED-F030-64F7-CAFF-D01F9F17C4A0}"/>
              </a:ext>
            </a:extLst>
          </p:cNvPr>
          <p:cNvSpPr txBox="1"/>
          <p:nvPr/>
        </p:nvSpPr>
        <p:spPr>
          <a:xfrm>
            <a:off x="6378780" y="4340433"/>
            <a:ext cx="26360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94C12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Bm.ge</a:t>
            </a:r>
          </a:p>
          <a:p>
            <a:pPr marL="285750" indent="-285750">
              <a:spcAft>
                <a:spcPts val="300"/>
              </a:spcAft>
              <a:buClr>
                <a:srgbClr val="94C12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on.ge</a:t>
            </a:r>
          </a:p>
          <a:p>
            <a:pPr marL="285750" indent="-285750">
              <a:spcAft>
                <a:spcPts val="300"/>
              </a:spcAft>
              <a:buClr>
                <a:srgbClr val="94C12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Entrepreneur Georgia</a:t>
            </a:r>
          </a:p>
          <a:p>
            <a:pPr marL="285750" indent="-285750">
              <a:spcAft>
                <a:spcPts val="300"/>
              </a:spcAft>
              <a:buClr>
                <a:srgbClr val="94C12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Business Insiders Georgia </a:t>
            </a:r>
          </a:p>
          <a:p>
            <a:pPr marL="285750" indent="-285750">
              <a:spcAft>
                <a:spcPts val="300"/>
              </a:spcAft>
              <a:buClr>
                <a:srgbClr val="94C12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and more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499A0-3359-8F75-C979-9E0A19842FC0}"/>
              </a:ext>
            </a:extLst>
          </p:cNvPr>
          <p:cNvSpPr txBox="1"/>
          <p:nvPr/>
        </p:nvSpPr>
        <p:spPr>
          <a:xfrm>
            <a:off x="9014791" y="4354231"/>
            <a:ext cx="2636011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94C12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marketer.ge</a:t>
            </a:r>
            <a:endParaRPr lang="hy-AM" sz="1600" dirty="0"/>
          </a:p>
          <a:p>
            <a:pPr marL="285750" indent="-285750">
              <a:spcAft>
                <a:spcPts val="300"/>
              </a:spcAft>
              <a:buClr>
                <a:srgbClr val="94C12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forbes.ge</a:t>
            </a:r>
            <a:endParaRPr lang="hy-AM" sz="1600" dirty="0"/>
          </a:p>
          <a:p>
            <a:pPr marL="285750" indent="-285750">
              <a:spcAft>
                <a:spcPts val="300"/>
              </a:spcAft>
              <a:buClr>
                <a:srgbClr val="94C12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Rustavi2.ge</a:t>
            </a:r>
          </a:p>
        </p:txBody>
      </p:sp>
    </p:spTree>
    <p:extLst>
      <p:ext uri="{BB962C8B-B14F-4D97-AF65-F5344CB8AC3E}">
        <p14:creationId xmlns:p14="http://schemas.microsoft.com/office/powerpoint/2010/main" val="1021656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1739</TotalTime>
  <Words>726</Words>
  <Application>Microsoft Office PowerPoint</Application>
  <PresentationFormat>Widescreen</PresentationFormat>
  <Paragraphs>118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</vt:lpstr>
      <vt:lpstr>Calibri Light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HALPERN Guy, ENV/GGGR</dc:creator>
  <cp:lastModifiedBy>Luka Tarasashvili</cp:lastModifiedBy>
  <cp:revision>143</cp:revision>
  <dcterms:created xsi:type="dcterms:W3CDTF">2020-11-10T13:40:25Z</dcterms:created>
  <dcterms:modified xsi:type="dcterms:W3CDTF">2023-11-06T13:32:18Z</dcterms:modified>
</cp:coreProperties>
</file>