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4" r:id="rId3"/>
    <p:sldId id="295" r:id="rId4"/>
    <p:sldId id="296" r:id="rId5"/>
    <p:sldId id="297" r:id="rId6"/>
    <p:sldId id="298" r:id="rId7"/>
    <p:sldId id="29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F17"/>
    <a:srgbClr val="0C3274"/>
    <a:srgbClr val="B008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ana Garibashvili" userId="8999dc91bff50ef0" providerId="LiveId" clId="{C6E4DE6E-EA71-4CF7-B92D-8501286B5EA1}"/>
    <pc:docChg chg="undo custSel modSld">
      <pc:chgData name="Liana Garibashvili" userId="8999dc91bff50ef0" providerId="LiveId" clId="{C6E4DE6E-EA71-4CF7-B92D-8501286B5EA1}" dt="2023-11-30T04:44:45.970" v="6" actId="14734"/>
      <pc:docMkLst>
        <pc:docMk/>
      </pc:docMkLst>
      <pc:sldChg chg="modSp mod">
        <pc:chgData name="Liana Garibashvili" userId="8999dc91bff50ef0" providerId="LiveId" clId="{C6E4DE6E-EA71-4CF7-B92D-8501286B5EA1}" dt="2023-11-30T04:35:02.376" v="0" actId="1076"/>
        <pc:sldMkLst>
          <pc:docMk/>
          <pc:sldMk cId="3652373829" sldId="293"/>
        </pc:sldMkLst>
        <pc:spChg chg="mod">
          <ac:chgData name="Liana Garibashvili" userId="8999dc91bff50ef0" providerId="LiveId" clId="{C6E4DE6E-EA71-4CF7-B92D-8501286B5EA1}" dt="2023-11-30T04:35:02.376" v="0" actId="1076"/>
          <ac:spMkLst>
            <pc:docMk/>
            <pc:sldMk cId="3652373829" sldId="293"/>
            <ac:spMk id="5" creationId="{00000000-0000-0000-0000-000000000000}"/>
          </ac:spMkLst>
        </pc:spChg>
      </pc:sldChg>
      <pc:sldChg chg="modSp mod">
        <pc:chgData name="Liana Garibashvili" userId="8999dc91bff50ef0" providerId="LiveId" clId="{C6E4DE6E-EA71-4CF7-B92D-8501286B5EA1}" dt="2023-11-30T04:42:34.054" v="3" actId="1076"/>
        <pc:sldMkLst>
          <pc:docMk/>
          <pc:sldMk cId="1110648066" sldId="294"/>
        </pc:sldMkLst>
        <pc:spChg chg="mod">
          <ac:chgData name="Liana Garibashvili" userId="8999dc91bff50ef0" providerId="LiveId" clId="{C6E4DE6E-EA71-4CF7-B92D-8501286B5EA1}" dt="2023-11-30T04:42:34.054" v="3" actId="1076"/>
          <ac:spMkLst>
            <pc:docMk/>
            <pc:sldMk cId="1110648066" sldId="294"/>
            <ac:spMk id="2" creationId="{6E763757-C47C-4043-9FED-FE32FBC4221F}"/>
          </ac:spMkLst>
        </pc:spChg>
        <pc:spChg chg="mod">
          <ac:chgData name="Liana Garibashvili" userId="8999dc91bff50ef0" providerId="LiveId" clId="{C6E4DE6E-EA71-4CF7-B92D-8501286B5EA1}" dt="2023-11-30T04:42:01.783" v="1" actId="1076"/>
          <ac:spMkLst>
            <pc:docMk/>
            <pc:sldMk cId="1110648066" sldId="294"/>
            <ac:spMk id="96" creationId="{12C4595E-AF63-4426-92F2-67919BEDCBDA}"/>
          </ac:spMkLst>
        </pc:spChg>
        <pc:spChg chg="mod">
          <ac:chgData name="Liana Garibashvili" userId="8999dc91bff50ef0" providerId="LiveId" clId="{C6E4DE6E-EA71-4CF7-B92D-8501286B5EA1}" dt="2023-11-30T04:42:21.727" v="2" actId="1076"/>
          <ac:spMkLst>
            <pc:docMk/>
            <pc:sldMk cId="1110648066" sldId="294"/>
            <ac:spMk id="114" creationId="{B0D75CA1-3E75-4984-AFDA-6A57A420641F}"/>
          </ac:spMkLst>
        </pc:spChg>
      </pc:sldChg>
      <pc:sldChg chg="modSp mod">
        <pc:chgData name="Liana Garibashvili" userId="8999dc91bff50ef0" providerId="LiveId" clId="{C6E4DE6E-EA71-4CF7-B92D-8501286B5EA1}" dt="2023-11-30T04:44:45.970" v="6" actId="14734"/>
        <pc:sldMkLst>
          <pc:docMk/>
          <pc:sldMk cId="2050111202" sldId="295"/>
        </pc:sldMkLst>
        <pc:graphicFrameChg chg="modGraphic">
          <ac:chgData name="Liana Garibashvili" userId="8999dc91bff50ef0" providerId="LiveId" clId="{C6E4DE6E-EA71-4CF7-B92D-8501286B5EA1}" dt="2023-11-30T04:44:45.970" v="6" actId="14734"/>
          <ac:graphicFrameMkLst>
            <pc:docMk/>
            <pc:sldMk cId="2050111202" sldId="295"/>
            <ac:graphicFrameMk id="127" creationId="{E60C07C9-FC61-404F-854A-F535AA2120EE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68DBE1-FB29-4C82-9DC2-E19DB413C333}" type="doc">
      <dgm:prSet loTypeId="urn:microsoft.com/office/officeart/2011/layout/HexagonRadial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56417F-992A-4D1D-866B-D51B76E5926D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400" b="1" dirty="0">
              <a:latin typeface="FiraGO Book" panose="020B0503050000020004" pitchFamily="34" charset="0"/>
              <a:cs typeface="FiraGO Book" panose="020B0503050000020004" pitchFamily="34" charset="0"/>
            </a:rPr>
            <a:t>SHS </a:t>
          </a:r>
          <a:r>
            <a:rPr lang="ka-GE" sz="1400" b="1" dirty="0">
              <a:latin typeface="FiraGO Book" panose="020B0503050000020004" pitchFamily="34" charset="0"/>
              <a:cs typeface="FiraGO Book" panose="020B0503050000020004" pitchFamily="34" charset="0"/>
            </a:rPr>
            <a:t>სტანდარტი</a:t>
          </a:r>
        </a:p>
        <a:p>
          <a:endParaRPr lang="ka-GE" sz="1400" b="1" dirty="0">
            <a:latin typeface="FiraGO Book" panose="020B0503050000020004" pitchFamily="34" charset="0"/>
            <a:cs typeface="FiraGO Book" panose="020B0503050000020004" pitchFamily="34" charset="0"/>
          </a:endParaRPr>
        </a:p>
        <a:p>
          <a:r>
            <a:rPr lang="ka-GE" sz="1400" b="1" dirty="0">
              <a:latin typeface="FiraGO Book" panose="020B0503050000020004" pitchFamily="34" charset="0"/>
              <a:cs typeface="FiraGO Book" panose="020B0503050000020004" pitchFamily="34" charset="0"/>
            </a:rPr>
            <a:t>გაზრდილი მდგრადობა</a:t>
          </a:r>
          <a:endParaRPr lang="en-US" sz="1400" b="1" dirty="0">
            <a:latin typeface="FiraGO Book" panose="020B0503050000020004" pitchFamily="34" charset="0"/>
            <a:cs typeface="FiraGO Book" panose="020B0503050000020004" pitchFamily="34" charset="0"/>
          </a:endParaRPr>
        </a:p>
      </dgm:t>
    </dgm:pt>
    <dgm:pt modelId="{E5C0E80D-1B1E-4C1F-8C9A-232B03FD21A7}" type="parTrans" cxnId="{97BEA1B1-9487-47D7-A4FB-8CF4A0698AF9}">
      <dgm:prSet/>
      <dgm:spPr/>
      <dgm:t>
        <a:bodyPr/>
        <a:lstStyle/>
        <a:p>
          <a:endParaRPr lang="en-US" sz="1200">
            <a:latin typeface="FiraGO Book" panose="020B0503050000020004" pitchFamily="34" charset="0"/>
            <a:cs typeface="FiraGO Book" panose="020B0503050000020004" pitchFamily="34" charset="0"/>
          </a:endParaRPr>
        </a:p>
      </dgm:t>
    </dgm:pt>
    <dgm:pt modelId="{B3A08EB9-3062-41FE-A9BB-3F89819A7D0C}" type="sibTrans" cxnId="{97BEA1B1-9487-47D7-A4FB-8CF4A0698AF9}">
      <dgm:prSet/>
      <dgm:spPr/>
      <dgm:t>
        <a:bodyPr/>
        <a:lstStyle/>
        <a:p>
          <a:endParaRPr lang="en-US" sz="1200">
            <a:latin typeface="FiraGO Book" panose="020B0503050000020004" pitchFamily="34" charset="0"/>
            <a:cs typeface="FiraGO Book" panose="020B0503050000020004" pitchFamily="34" charset="0"/>
          </a:endParaRPr>
        </a:p>
      </dgm:t>
    </dgm:pt>
    <dgm:pt modelId="{AD326C34-1B5F-40BA-892E-D188AE5B04DA}">
      <dgm:prSet phldrT="[Text]" custT="1"/>
      <dgm:spPr>
        <a:solidFill>
          <a:schemeClr val="bg1"/>
        </a:solidFill>
      </dgm:spPr>
      <dgm:t>
        <a:bodyPr/>
        <a:lstStyle/>
        <a:p>
          <a:r>
            <a:rPr lang="ka-GE" sz="1200" b="1" dirty="0">
              <a:solidFill>
                <a:schemeClr val="tx1"/>
              </a:solidFill>
              <a:latin typeface="FiraGO Book" panose="020B0503050000020004" pitchFamily="34" charset="0"/>
              <a:cs typeface="FiraGO Book" panose="020B0503050000020004" pitchFamily="34" charset="0"/>
            </a:rPr>
            <a:t>მენეჯმენტის ჩართულობა</a:t>
          </a:r>
          <a:endParaRPr lang="en-US" sz="1200" b="1" dirty="0">
            <a:solidFill>
              <a:schemeClr val="tx1"/>
            </a:solidFill>
            <a:latin typeface="FiraGO Book" panose="020B0503050000020004" pitchFamily="34" charset="0"/>
            <a:cs typeface="FiraGO Book" panose="020B0503050000020004" pitchFamily="34" charset="0"/>
          </a:endParaRPr>
        </a:p>
      </dgm:t>
    </dgm:pt>
    <dgm:pt modelId="{144D1AA2-3A84-4809-8556-842CF25F42E9}" type="parTrans" cxnId="{D3662591-D734-4EE8-9A68-266EB920FDDE}">
      <dgm:prSet/>
      <dgm:spPr/>
      <dgm:t>
        <a:bodyPr/>
        <a:lstStyle/>
        <a:p>
          <a:endParaRPr lang="en-US" sz="1200">
            <a:latin typeface="FiraGO Book" panose="020B0503050000020004" pitchFamily="34" charset="0"/>
            <a:cs typeface="FiraGO Book" panose="020B0503050000020004" pitchFamily="34" charset="0"/>
          </a:endParaRPr>
        </a:p>
      </dgm:t>
    </dgm:pt>
    <dgm:pt modelId="{D9B83F6E-9021-4139-8FFA-FCF5E9794477}" type="sibTrans" cxnId="{D3662591-D734-4EE8-9A68-266EB920FDDE}">
      <dgm:prSet/>
      <dgm:spPr/>
      <dgm:t>
        <a:bodyPr/>
        <a:lstStyle/>
        <a:p>
          <a:endParaRPr lang="en-US" sz="1200">
            <a:latin typeface="FiraGO Book" panose="020B0503050000020004" pitchFamily="34" charset="0"/>
            <a:cs typeface="FiraGO Book" panose="020B0503050000020004" pitchFamily="34" charset="0"/>
          </a:endParaRPr>
        </a:p>
      </dgm:t>
    </dgm:pt>
    <dgm:pt modelId="{9BE2AFB9-DDE1-4D8A-94ED-B82715CB97F5}">
      <dgm:prSet phldrT="[Text]" custT="1"/>
      <dgm:spPr>
        <a:solidFill>
          <a:schemeClr val="bg1"/>
        </a:solidFill>
      </dgm:spPr>
      <dgm:t>
        <a:bodyPr/>
        <a:lstStyle/>
        <a:p>
          <a:r>
            <a:rPr lang="ka-GE" sz="1200" b="1" dirty="0">
              <a:solidFill>
                <a:schemeClr val="tx1"/>
              </a:solidFill>
              <a:latin typeface="FiraGO Book" panose="020B0503050000020004" pitchFamily="34" charset="0"/>
              <a:cs typeface="FiraGO Book" panose="020B0503050000020004" pitchFamily="34" charset="0"/>
            </a:rPr>
            <a:t>გარემოზე გავლენის შემცირება</a:t>
          </a:r>
          <a:endParaRPr lang="en-US" sz="1200" b="1" dirty="0">
            <a:solidFill>
              <a:schemeClr val="tx1"/>
            </a:solidFill>
            <a:latin typeface="FiraGO Book" panose="020B0503050000020004" pitchFamily="34" charset="0"/>
            <a:cs typeface="FiraGO Book" panose="020B0503050000020004" pitchFamily="34" charset="0"/>
          </a:endParaRPr>
        </a:p>
      </dgm:t>
    </dgm:pt>
    <dgm:pt modelId="{0F889F1C-FF50-43EE-B30B-495F30E6BFE6}" type="parTrans" cxnId="{E937ADFA-594C-4DA6-BF19-351971FC705F}">
      <dgm:prSet/>
      <dgm:spPr/>
      <dgm:t>
        <a:bodyPr/>
        <a:lstStyle/>
        <a:p>
          <a:endParaRPr lang="en-US" sz="1200">
            <a:latin typeface="FiraGO Book" panose="020B0503050000020004" pitchFamily="34" charset="0"/>
            <a:cs typeface="FiraGO Book" panose="020B0503050000020004" pitchFamily="34" charset="0"/>
          </a:endParaRPr>
        </a:p>
      </dgm:t>
    </dgm:pt>
    <dgm:pt modelId="{C681B07F-2EA1-4BDB-810E-82F2BC429F54}" type="sibTrans" cxnId="{E937ADFA-594C-4DA6-BF19-351971FC705F}">
      <dgm:prSet/>
      <dgm:spPr/>
      <dgm:t>
        <a:bodyPr/>
        <a:lstStyle/>
        <a:p>
          <a:endParaRPr lang="en-US" sz="1200">
            <a:latin typeface="FiraGO Book" panose="020B0503050000020004" pitchFamily="34" charset="0"/>
            <a:cs typeface="FiraGO Book" panose="020B0503050000020004" pitchFamily="34" charset="0"/>
          </a:endParaRPr>
        </a:p>
      </dgm:t>
    </dgm:pt>
    <dgm:pt modelId="{D9DC18B7-03CE-4FAA-A5DB-972967E60E84}">
      <dgm:prSet phldrT="[Text]" custT="1"/>
      <dgm:spPr>
        <a:solidFill>
          <a:schemeClr val="bg1"/>
        </a:solidFill>
      </dgm:spPr>
      <dgm:t>
        <a:bodyPr/>
        <a:lstStyle/>
        <a:p>
          <a:r>
            <a:rPr lang="ka-GE" sz="1200" b="1" dirty="0">
              <a:solidFill>
                <a:schemeClr val="tx1"/>
              </a:solidFill>
              <a:latin typeface="FiraGO Book" panose="020B0503050000020004" pitchFamily="34" charset="0"/>
              <a:cs typeface="FiraGO Book" panose="020B0503050000020004" pitchFamily="34" charset="0"/>
            </a:rPr>
            <a:t>უსაფრთხო ქიმიკატები</a:t>
          </a:r>
          <a:endParaRPr lang="en-US" sz="1200" b="1" dirty="0">
            <a:solidFill>
              <a:schemeClr val="tx1"/>
            </a:solidFill>
            <a:latin typeface="FiraGO Book" panose="020B0503050000020004" pitchFamily="34" charset="0"/>
            <a:cs typeface="FiraGO Book" panose="020B0503050000020004" pitchFamily="34" charset="0"/>
          </a:endParaRPr>
        </a:p>
      </dgm:t>
    </dgm:pt>
    <dgm:pt modelId="{7C4A54F2-4ECA-4A17-80FD-9059D07BD5A7}" type="parTrans" cxnId="{5815D783-0D5D-4E85-B49D-A1CC6CC5CF24}">
      <dgm:prSet/>
      <dgm:spPr/>
      <dgm:t>
        <a:bodyPr/>
        <a:lstStyle/>
        <a:p>
          <a:endParaRPr lang="en-US" sz="1200">
            <a:latin typeface="FiraGO Book" panose="020B0503050000020004" pitchFamily="34" charset="0"/>
            <a:cs typeface="FiraGO Book" panose="020B0503050000020004" pitchFamily="34" charset="0"/>
          </a:endParaRPr>
        </a:p>
      </dgm:t>
    </dgm:pt>
    <dgm:pt modelId="{C4B7D4CB-98F7-42E0-ABC0-CFA56FE7CE14}" type="sibTrans" cxnId="{5815D783-0D5D-4E85-B49D-A1CC6CC5CF24}">
      <dgm:prSet/>
      <dgm:spPr/>
      <dgm:t>
        <a:bodyPr/>
        <a:lstStyle/>
        <a:p>
          <a:endParaRPr lang="en-US" sz="1200">
            <a:latin typeface="FiraGO Book" panose="020B0503050000020004" pitchFamily="34" charset="0"/>
            <a:cs typeface="FiraGO Book" panose="020B0503050000020004" pitchFamily="34" charset="0"/>
          </a:endParaRPr>
        </a:p>
      </dgm:t>
    </dgm:pt>
    <dgm:pt modelId="{83509D87-01B1-40B2-99E2-D458006E0D92}">
      <dgm:prSet phldrT="[Text]" custT="1"/>
      <dgm:spPr>
        <a:solidFill>
          <a:schemeClr val="bg1"/>
        </a:solidFill>
      </dgm:spPr>
      <dgm:t>
        <a:bodyPr/>
        <a:lstStyle/>
        <a:p>
          <a:r>
            <a:rPr lang="ka-GE" sz="1200" b="1" dirty="0">
              <a:solidFill>
                <a:schemeClr val="tx1"/>
              </a:solidFill>
              <a:latin typeface="FiraGO Book" panose="020B0503050000020004" pitchFamily="34" charset="0"/>
              <a:cs typeface="FiraGO Book" panose="020B0503050000020004" pitchFamily="34" charset="0"/>
            </a:rPr>
            <a:t>„ჭკვიანი“ შესყიდვები</a:t>
          </a:r>
          <a:endParaRPr lang="en-US" sz="1200" b="1" dirty="0">
            <a:solidFill>
              <a:schemeClr val="tx1"/>
            </a:solidFill>
            <a:latin typeface="FiraGO Book" panose="020B0503050000020004" pitchFamily="34" charset="0"/>
            <a:cs typeface="FiraGO Book" panose="020B0503050000020004" pitchFamily="34" charset="0"/>
          </a:endParaRPr>
        </a:p>
      </dgm:t>
    </dgm:pt>
    <dgm:pt modelId="{74FD79DA-04F7-4007-AB93-17D47C1B2606}" type="parTrans" cxnId="{271AC5F8-1538-4D5A-B964-57B626171E47}">
      <dgm:prSet/>
      <dgm:spPr/>
      <dgm:t>
        <a:bodyPr/>
        <a:lstStyle/>
        <a:p>
          <a:endParaRPr lang="en-US" sz="1200">
            <a:latin typeface="FiraGO Book" panose="020B0503050000020004" pitchFamily="34" charset="0"/>
            <a:cs typeface="FiraGO Book" panose="020B0503050000020004" pitchFamily="34" charset="0"/>
          </a:endParaRPr>
        </a:p>
      </dgm:t>
    </dgm:pt>
    <dgm:pt modelId="{017C983D-B490-4E90-A2D4-5BABFFDDDD90}" type="sibTrans" cxnId="{271AC5F8-1538-4D5A-B964-57B626171E47}">
      <dgm:prSet/>
      <dgm:spPr/>
      <dgm:t>
        <a:bodyPr/>
        <a:lstStyle/>
        <a:p>
          <a:endParaRPr lang="en-US" sz="1200">
            <a:latin typeface="FiraGO Book" panose="020B0503050000020004" pitchFamily="34" charset="0"/>
            <a:cs typeface="FiraGO Book" panose="020B0503050000020004" pitchFamily="34" charset="0"/>
          </a:endParaRPr>
        </a:p>
      </dgm:t>
    </dgm:pt>
    <dgm:pt modelId="{DA57CD2A-70CD-45FA-9B49-B3003616311A}">
      <dgm:prSet phldrT="[Text]" custT="1"/>
      <dgm:spPr>
        <a:solidFill>
          <a:schemeClr val="bg1"/>
        </a:solidFill>
      </dgm:spPr>
      <dgm:t>
        <a:bodyPr/>
        <a:lstStyle/>
        <a:p>
          <a:r>
            <a:rPr lang="ka-GE" sz="1200" b="1" dirty="0">
              <a:solidFill>
                <a:schemeClr val="tx1"/>
              </a:solidFill>
              <a:latin typeface="FiraGO Book" panose="020B0503050000020004" pitchFamily="34" charset="0"/>
              <a:cs typeface="FiraGO Book" panose="020B0503050000020004" pitchFamily="34" charset="0"/>
            </a:rPr>
            <a:t>ჯანმრთელი საკვები</a:t>
          </a:r>
          <a:endParaRPr lang="en-US" sz="1200" b="1" dirty="0">
            <a:solidFill>
              <a:schemeClr val="tx1"/>
            </a:solidFill>
            <a:latin typeface="FiraGO Book" panose="020B0503050000020004" pitchFamily="34" charset="0"/>
            <a:cs typeface="FiraGO Book" panose="020B0503050000020004" pitchFamily="34" charset="0"/>
          </a:endParaRPr>
        </a:p>
      </dgm:t>
    </dgm:pt>
    <dgm:pt modelId="{A1B41DC4-C96E-4F02-9F31-F6706E095481}" type="parTrans" cxnId="{F139924B-1CE3-44F9-8965-9A48DDF4B851}">
      <dgm:prSet/>
      <dgm:spPr/>
      <dgm:t>
        <a:bodyPr/>
        <a:lstStyle/>
        <a:p>
          <a:endParaRPr lang="en-US" sz="1200">
            <a:latin typeface="FiraGO Book" panose="020B0503050000020004" pitchFamily="34" charset="0"/>
            <a:cs typeface="FiraGO Book" panose="020B0503050000020004" pitchFamily="34" charset="0"/>
          </a:endParaRPr>
        </a:p>
      </dgm:t>
    </dgm:pt>
    <dgm:pt modelId="{E8321D46-18C3-4C12-8194-2221B7320197}" type="sibTrans" cxnId="{F139924B-1CE3-44F9-8965-9A48DDF4B851}">
      <dgm:prSet/>
      <dgm:spPr/>
      <dgm:t>
        <a:bodyPr/>
        <a:lstStyle/>
        <a:p>
          <a:endParaRPr lang="en-US" sz="1200">
            <a:latin typeface="FiraGO Book" panose="020B0503050000020004" pitchFamily="34" charset="0"/>
            <a:cs typeface="FiraGO Book" panose="020B0503050000020004" pitchFamily="34" charset="0"/>
          </a:endParaRPr>
        </a:p>
      </dgm:t>
    </dgm:pt>
    <dgm:pt modelId="{000AC21A-CDB1-48C2-9FF2-BAD2464AEBF8}">
      <dgm:prSet phldrT="[Text]" custT="1"/>
      <dgm:spPr>
        <a:solidFill>
          <a:schemeClr val="bg1"/>
        </a:solidFill>
      </dgm:spPr>
      <dgm:t>
        <a:bodyPr/>
        <a:lstStyle/>
        <a:p>
          <a:r>
            <a:rPr lang="ka-GE" sz="1200" b="1" dirty="0">
              <a:solidFill>
                <a:schemeClr val="tx1"/>
              </a:solidFill>
              <a:latin typeface="FiraGO Book" panose="020B0503050000020004" pitchFamily="34" charset="0"/>
              <a:cs typeface="FiraGO Book" panose="020B0503050000020004" pitchFamily="34" charset="0"/>
            </a:rPr>
            <a:t>სოციალური პასუხისმგებლობა</a:t>
          </a:r>
          <a:endParaRPr lang="en-US" sz="1200" b="1" dirty="0">
            <a:solidFill>
              <a:schemeClr val="tx1"/>
            </a:solidFill>
            <a:latin typeface="FiraGO Book" panose="020B0503050000020004" pitchFamily="34" charset="0"/>
            <a:cs typeface="FiraGO Book" panose="020B0503050000020004" pitchFamily="34" charset="0"/>
          </a:endParaRPr>
        </a:p>
      </dgm:t>
    </dgm:pt>
    <dgm:pt modelId="{1AC45C59-C8FC-4B63-B8FA-E919FAF84CA6}" type="parTrans" cxnId="{EAF04DF9-CF9C-429C-A5DA-EB5C65029FD9}">
      <dgm:prSet/>
      <dgm:spPr/>
      <dgm:t>
        <a:bodyPr/>
        <a:lstStyle/>
        <a:p>
          <a:endParaRPr lang="en-US" sz="1200">
            <a:latin typeface="FiraGO Book" panose="020B0503050000020004" pitchFamily="34" charset="0"/>
            <a:cs typeface="FiraGO Book" panose="020B0503050000020004" pitchFamily="34" charset="0"/>
          </a:endParaRPr>
        </a:p>
      </dgm:t>
    </dgm:pt>
    <dgm:pt modelId="{DC5359AE-E785-46C0-A8B4-69C3B9915CA7}" type="sibTrans" cxnId="{EAF04DF9-CF9C-429C-A5DA-EB5C65029FD9}">
      <dgm:prSet/>
      <dgm:spPr/>
      <dgm:t>
        <a:bodyPr/>
        <a:lstStyle/>
        <a:p>
          <a:endParaRPr lang="en-US" sz="1200">
            <a:latin typeface="FiraGO Book" panose="020B0503050000020004" pitchFamily="34" charset="0"/>
            <a:cs typeface="FiraGO Book" panose="020B0503050000020004" pitchFamily="34" charset="0"/>
          </a:endParaRPr>
        </a:p>
      </dgm:t>
    </dgm:pt>
    <dgm:pt modelId="{A8AF500D-C917-4E9A-86D4-35A50B01080F}" type="pres">
      <dgm:prSet presAssocID="{1968DBE1-FB29-4C82-9DC2-E19DB413C33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3B33002-248B-43E7-A023-B432458BF8FE}" type="pres">
      <dgm:prSet presAssocID="{6056417F-992A-4D1D-866B-D51B76E5926D}" presName="Parent" presStyleLbl="node0" presStyleIdx="0" presStyleCnt="1">
        <dgm:presLayoutVars>
          <dgm:chMax val="6"/>
          <dgm:chPref val="6"/>
        </dgm:presLayoutVars>
      </dgm:prSet>
      <dgm:spPr/>
    </dgm:pt>
    <dgm:pt modelId="{E6AD266F-ABAF-41FF-83E2-C54D75823ED7}" type="pres">
      <dgm:prSet presAssocID="{AD326C34-1B5F-40BA-892E-D188AE5B04DA}" presName="Accent1" presStyleCnt="0"/>
      <dgm:spPr/>
    </dgm:pt>
    <dgm:pt modelId="{B53B4E8B-2D9C-4BB4-9874-8A3A1C3A5F53}" type="pres">
      <dgm:prSet presAssocID="{AD326C34-1B5F-40BA-892E-D188AE5B04DA}" presName="Accent" presStyleLbl="bgShp" presStyleIdx="0" presStyleCnt="6"/>
      <dgm:spPr/>
    </dgm:pt>
    <dgm:pt modelId="{1E20D115-9E98-4536-AA86-A1B268C056C1}" type="pres">
      <dgm:prSet presAssocID="{AD326C34-1B5F-40BA-892E-D188AE5B04DA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D6D574ED-22B8-40F1-B3C1-6CB80AB478A7}" type="pres">
      <dgm:prSet presAssocID="{9BE2AFB9-DDE1-4D8A-94ED-B82715CB97F5}" presName="Accent2" presStyleCnt="0"/>
      <dgm:spPr/>
    </dgm:pt>
    <dgm:pt modelId="{CEEAB1F1-47A9-4616-B282-F3AAF1FB520D}" type="pres">
      <dgm:prSet presAssocID="{9BE2AFB9-DDE1-4D8A-94ED-B82715CB97F5}" presName="Accent" presStyleLbl="bgShp" presStyleIdx="1" presStyleCnt="6"/>
      <dgm:spPr/>
    </dgm:pt>
    <dgm:pt modelId="{756778B9-C651-4518-8A81-A57402FCE4BB}" type="pres">
      <dgm:prSet presAssocID="{9BE2AFB9-DDE1-4D8A-94ED-B82715CB97F5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81979ACE-4B87-4057-96A3-8E3A5C7159AE}" type="pres">
      <dgm:prSet presAssocID="{D9DC18B7-03CE-4FAA-A5DB-972967E60E84}" presName="Accent3" presStyleCnt="0"/>
      <dgm:spPr/>
    </dgm:pt>
    <dgm:pt modelId="{E39F2BBE-6234-4334-B30F-EF0DCF474900}" type="pres">
      <dgm:prSet presAssocID="{D9DC18B7-03CE-4FAA-A5DB-972967E60E84}" presName="Accent" presStyleLbl="bgShp" presStyleIdx="2" presStyleCnt="6"/>
      <dgm:spPr/>
    </dgm:pt>
    <dgm:pt modelId="{BBE63CEA-0DCB-44DE-9A7B-C61C74C6F045}" type="pres">
      <dgm:prSet presAssocID="{D9DC18B7-03CE-4FAA-A5DB-972967E60E84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12C3765B-E616-4335-AFFC-976D685C7C63}" type="pres">
      <dgm:prSet presAssocID="{83509D87-01B1-40B2-99E2-D458006E0D92}" presName="Accent4" presStyleCnt="0"/>
      <dgm:spPr/>
    </dgm:pt>
    <dgm:pt modelId="{6F28711C-0D41-479A-87DC-76386F9B5571}" type="pres">
      <dgm:prSet presAssocID="{83509D87-01B1-40B2-99E2-D458006E0D92}" presName="Accent" presStyleLbl="bgShp" presStyleIdx="3" presStyleCnt="6"/>
      <dgm:spPr/>
    </dgm:pt>
    <dgm:pt modelId="{4F85A348-5FD8-445B-8FE6-4E993254CAC5}" type="pres">
      <dgm:prSet presAssocID="{83509D87-01B1-40B2-99E2-D458006E0D92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6D0408CE-A1E2-4321-8878-2FB79C7116D5}" type="pres">
      <dgm:prSet presAssocID="{DA57CD2A-70CD-45FA-9B49-B3003616311A}" presName="Accent5" presStyleCnt="0"/>
      <dgm:spPr/>
    </dgm:pt>
    <dgm:pt modelId="{79487BE2-264F-4D61-AC69-314570E64609}" type="pres">
      <dgm:prSet presAssocID="{DA57CD2A-70CD-45FA-9B49-B3003616311A}" presName="Accent" presStyleLbl="bgShp" presStyleIdx="4" presStyleCnt="6"/>
      <dgm:spPr/>
    </dgm:pt>
    <dgm:pt modelId="{45C5D154-79E0-4F2E-8579-654D077537B7}" type="pres">
      <dgm:prSet presAssocID="{DA57CD2A-70CD-45FA-9B49-B3003616311A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DE3BF507-7FC2-4E9C-8EE4-CFB19FC17002}" type="pres">
      <dgm:prSet presAssocID="{000AC21A-CDB1-48C2-9FF2-BAD2464AEBF8}" presName="Accent6" presStyleCnt="0"/>
      <dgm:spPr/>
    </dgm:pt>
    <dgm:pt modelId="{8E3B9460-C609-4616-85E4-25CA5DBEF683}" type="pres">
      <dgm:prSet presAssocID="{000AC21A-CDB1-48C2-9FF2-BAD2464AEBF8}" presName="Accent" presStyleLbl="bgShp" presStyleIdx="5" presStyleCnt="6"/>
      <dgm:spPr/>
    </dgm:pt>
    <dgm:pt modelId="{23DB234D-804D-4A2D-A84F-BAB187690077}" type="pres">
      <dgm:prSet presAssocID="{000AC21A-CDB1-48C2-9FF2-BAD2464AEBF8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7BDF8D02-68B8-4482-AA2A-594D57C106CD}" type="presOf" srcId="{6056417F-992A-4D1D-866B-D51B76E5926D}" destId="{D3B33002-248B-43E7-A023-B432458BF8FE}" srcOrd="0" destOrd="0" presId="urn:microsoft.com/office/officeart/2011/layout/HexagonRadial"/>
    <dgm:cxn modelId="{20D2083F-A487-4D80-BE1F-F74CAC83B6D0}" type="presOf" srcId="{1968DBE1-FB29-4C82-9DC2-E19DB413C333}" destId="{A8AF500D-C917-4E9A-86D4-35A50B01080F}" srcOrd="0" destOrd="0" presId="urn:microsoft.com/office/officeart/2011/layout/HexagonRadial"/>
    <dgm:cxn modelId="{F139924B-1CE3-44F9-8965-9A48DDF4B851}" srcId="{6056417F-992A-4D1D-866B-D51B76E5926D}" destId="{DA57CD2A-70CD-45FA-9B49-B3003616311A}" srcOrd="4" destOrd="0" parTransId="{A1B41DC4-C96E-4F02-9F31-F6706E095481}" sibTransId="{E8321D46-18C3-4C12-8194-2221B7320197}"/>
    <dgm:cxn modelId="{5815D783-0D5D-4E85-B49D-A1CC6CC5CF24}" srcId="{6056417F-992A-4D1D-866B-D51B76E5926D}" destId="{D9DC18B7-03CE-4FAA-A5DB-972967E60E84}" srcOrd="2" destOrd="0" parTransId="{7C4A54F2-4ECA-4A17-80FD-9059D07BD5A7}" sibTransId="{C4B7D4CB-98F7-42E0-ABC0-CFA56FE7CE14}"/>
    <dgm:cxn modelId="{D3662591-D734-4EE8-9A68-266EB920FDDE}" srcId="{6056417F-992A-4D1D-866B-D51B76E5926D}" destId="{AD326C34-1B5F-40BA-892E-D188AE5B04DA}" srcOrd="0" destOrd="0" parTransId="{144D1AA2-3A84-4809-8556-842CF25F42E9}" sibTransId="{D9B83F6E-9021-4139-8FFA-FCF5E9794477}"/>
    <dgm:cxn modelId="{3FBCBE9F-1C59-4231-97D6-15CE27A85ADD}" type="presOf" srcId="{AD326C34-1B5F-40BA-892E-D188AE5B04DA}" destId="{1E20D115-9E98-4536-AA86-A1B268C056C1}" srcOrd="0" destOrd="0" presId="urn:microsoft.com/office/officeart/2011/layout/HexagonRadial"/>
    <dgm:cxn modelId="{71A610A6-E233-41AD-A469-9A6A662E7299}" type="presOf" srcId="{000AC21A-CDB1-48C2-9FF2-BAD2464AEBF8}" destId="{23DB234D-804D-4A2D-A84F-BAB187690077}" srcOrd="0" destOrd="0" presId="urn:microsoft.com/office/officeart/2011/layout/HexagonRadial"/>
    <dgm:cxn modelId="{C9D383AA-DE79-4483-BDA1-2435FE5F60FD}" type="presOf" srcId="{9BE2AFB9-DDE1-4D8A-94ED-B82715CB97F5}" destId="{756778B9-C651-4518-8A81-A57402FCE4BB}" srcOrd="0" destOrd="0" presId="urn:microsoft.com/office/officeart/2011/layout/HexagonRadial"/>
    <dgm:cxn modelId="{97BEA1B1-9487-47D7-A4FB-8CF4A0698AF9}" srcId="{1968DBE1-FB29-4C82-9DC2-E19DB413C333}" destId="{6056417F-992A-4D1D-866B-D51B76E5926D}" srcOrd="0" destOrd="0" parTransId="{E5C0E80D-1B1E-4C1F-8C9A-232B03FD21A7}" sibTransId="{B3A08EB9-3062-41FE-A9BB-3F89819A7D0C}"/>
    <dgm:cxn modelId="{9DB6BFD8-63D4-4D38-B1D0-FED89D056CDC}" type="presOf" srcId="{D9DC18B7-03CE-4FAA-A5DB-972967E60E84}" destId="{BBE63CEA-0DCB-44DE-9A7B-C61C74C6F045}" srcOrd="0" destOrd="0" presId="urn:microsoft.com/office/officeart/2011/layout/HexagonRadial"/>
    <dgm:cxn modelId="{1C9E86E7-B955-47EF-9757-4C537DF69CA0}" type="presOf" srcId="{83509D87-01B1-40B2-99E2-D458006E0D92}" destId="{4F85A348-5FD8-445B-8FE6-4E993254CAC5}" srcOrd="0" destOrd="0" presId="urn:microsoft.com/office/officeart/2011/layout/HexagonRadial"/>
    <dgm:cxn modelId="{271AC5F8-1538-4D5A-B964-57B626171E47}" srcId="{6056417F-992A-4D1D-866B-D51B76E5926D}" destId="{83509D87-01B1-40B2-99E2-D458006E0D92}" srcOrd="3" destOrd="0" parTransId="{74FD79DA-04F7-4007-AB93-17D47C1B2606}" sibTransId="{017C983D-B490-4E90-A2D4-5BABFFDDDD90}"/>
    <dgm:cxn modelId="{EAF04DF9-CF9C-429C-A5DA-EB5C65029FD9}" srcId="{6056417F-992A-4D1D-866B-D51B76E5926D}" destId="{000AC21A-CDB1-48C2-9FF2-BAD2464AEBF8}" srcOrd="5" destOrd="0" parTransId="{1AC45C59-C8FC-4B63-B8FA-E919FAF84CA6}" sibTransId="{DC5359AE-E785-46C0-A8B4-69C3B9915CA7}"/>
    <dgm:cxn modelId="{E937ADFA-594C-4DA6-BF19-351971FC705F}" srcId="{6056417F-992A-4D1D-866B-D51B76E5926D}" destId="{9BE2AFB9-DDE1-4D8A-94ED-B82715CB97F5}" srcOrd="1" destOrd="0" parTransId="{0F889F1C-FF50-43EE-B30B-495F30E6BFE6}" sibTransId="{C681B07F-2EA1-4BDB-810E-82F2BC429F54}"/>
    <dgm:cxn modelId="{BC0C3AFD-93D6-4A2E-9C72-E26C86521BB4}" type="presOf" srcId="{DA57CD2A-70CD-45FA-9B49-B3003616311A}" destId="{45C5D154-79E0-4F2E-8579-654D077537B7}" srcOrd="0" destOrd="0" presId="urn:microsoft.com/office/officeart/2011/layout/HexagonRadial"/>
    <dgm:cxn modelId="{A07EB210-1494-418C-99F6-D3EF1CF9E030}" type="presParOf" srcId="{A8AF500D-C917-4E9A-86D4-35A50B01080F}" destId="{D3B33002-248B-43E7-A023-B432458BF8FE}" srcOrd="0" destOrd="0" presId="urn:microsoft.com/office/officeart/2011/layout/HexagonRadial"/>
    <dgm:cxn modelId="{817A73E2-2C77-4EBB-9F75-C948BA75446A}" type="presParOf" srcId="{A8AF500D-C917-4E9A-86D4-35A50B01080F}" destId="{E6AD266F-ABAF-41FF-83E2-C54D75823ED7}" srcOrd="1" destOrd="0" presId="urn:microsoft.com/office/officeart/2011/layout/HexagonRadial"/>
    <dgm:cxn modelId="{4F30BA04-8B18-4DBF-8E98-B5282D93D5D8}" type="presParOf" srcId="{E6AD266F-ABAF-41FF-83E2-C54D75823ED7}" destId="{B53B4E8B-2D9C-4BB4-9874-8A3A1C3A5F53}" srcOrd="0" destOrd="0" presId="urn:microsoft.com/office/officeart/2011/layout/HexagonRadial"/>
    <dgm:cxn modelId="{11796CE1-E83A-4236-9918-29AC0F76681F}" type="presParOf" srcId="{A8AF500D-C917-4E9A-86D4-35A50B01080F}" destId="{1E20D115-9E98-4536-AA86-A1B268C056C1}" srcOrd="2" destOrd="0" presId="urn:microsoft.com/office/officeart/2011/layout/HexagonRadial"/>
    <dgm:cxn modelId="{B3A23C91-2A66-45D0-8E65-B4C91FB29A3D}" type="presParOf" srcId="{A8AF500D-C917-4E9A-86D4-35A50B01080F}" destId="{D6D574ED-22B8-40F1-B3C1-6CB80AB478A7}" srcOrd="3" destOrd="0" presId="urn:microsoft.com/office/officeart/2011/layout/HexagonRadial"/>
    <dgm:cxn modelId="{089A0552-A9D8-4F6B-8077-0E6F366BEE2E}" type="presParOf" srcId="{D6D574ED-22B8-40F1-B3C1-6CB80AB478A7}" destId="{CEEAB1F1-47A9-4616-B282-F3AAF1FB520D}" srcOrd="0" destOrd="0" presId="urn:microsoft.com/office/officeart/2011/layout/HexagonRadial"/>
    <dgm:cxn modelId="{D91CF7E8-E903-42BC-A899-95E17EF788D5}" type="presParOf" srcId="{A8AF500D-C917-4E9A-86D4-35A50B01080F}" destId="{756778B9-C651-4518-8A81-A57402FCE4BB}" srcOrd="4" destOrd="0" presId="urn:microsoft.com/office/officeart/2011/layout/HexagonRadial"/>
    <dgm:cxn modelId="{60FB1B70-7C64-4391-AF04-D9AEEA823463}" type="presParOf" srcId="{A8AF500D-C917-4E9A-86D4-35A50B01080F}" destId="{81979ACE-4B87-4057-96A3-8E3A5C7159AE}" srcOrd="5" destOrd="0" presId="urn:microsoft.com/office/officeart/2011/layout/HexagonRadial"/>
    <dgm:cxn modelId="{D4E6A91C-FC3F-4A12-B770-796BF8F48AD7}" type="presParOf" srcId="{81979ACE-4B87-4057-96A3-8E3A5C7159AE}" destId="{E39F2BBE-6234-4334-B30F-EF0DCF474900}" srcOrd="0" destOrd="0" presId="urn:microsoft.com/office/officeart/2011/layout/HexagonRadial"/>
    <dgm:cxn modelId="{5CE371F6-FF6A-4C6D-8833-ACEECCC87809}" type="presParOf" srcId="{A8AF500D-C917-4E9A-86D4-35A50B01080F}" destId="{BBE63CEA-0DCB-44DE-9A7B-C61C74C6F045}" srcOrd="6" destOrd="0" presId="urn:microsoft.com/office/officeart/2011/layout/HexagonRadial"/>
    <dgm:cxn modelId="{61AC708C-A102-4544-80E4-807663017C97}" type="presParOf" srcId="{A8AF500D-C917-4E9A-86D4-35A50B01080F}" destId="{12C3765B-E616-4335-AFFC-976D685C7C63}" srcOrd="7" destOrd="0" presId="urn:microsoft.com/office/officeart/2011/layout/HexagonRadial"/>
    <dgm:cxn modelId="{F00E5F64-E567-4C2F-A1C9-56109B86574F}" type="presParOf" srcId="{12C3765B-E616-4335-AFFC-976D685C7C63}" destId="{6F28711C-0D41-479A-87DC-76386F9B5571}" srcOrd="0" destOrd="0" presId="urn:microsoft.com/office/officeart/2011/layout/HexagonRadial"/>
    <dgm:cxn modelId="{5C200C69-7E44-4D2A-BBB8-E63CAD936FAB}" type="presParOf" srcId="{A8AF500D-C917-4E9A-86D4-35A50B01080F}" destId="{4F85A348-5FD8-445B-8FE6-4E993254CAC5}" srcOrd="8" destOrd="0" presId="urn:microsoft.com/office/officeart/2011/layout/HexagonRadial"/>
    <dgm:cxn modelId="{0FCCC9CD-6708-4BE8-B88A-7F65304343EF}" type="presParOf" srcId="{A8AF500D-C917-4E9A-86D4-35A50B01080F}" destId="{6D0408CE-A1E2-4321-8878-2FB79C7116D5}" srcOrd="9" destOrd="0" presId="urn:microsoft.com/office/officeart/2011/layout/HexagonRadial"/>
    <dgm:cxn modelId="{52608B0B-9995-449E-AA01-A10336834F11}" type="presParOf" srcId="{6D0408CE-A1E2-4321-8878-2FB79C7116D5}" destId="{79487BE2-264F-4D61-AC69-314570E64609}" srcOrd="0" destOrd="0" presId="urn:microsoft.com/office/officeart/2011/layout/HexagonRadial"/>
    <dgm:cxn modelId="{1C28E6F9-4EEF-4407-BA91-CA2D8ACA4DFD}" type="presParOf" srcId="{A8AF500D-C917-4E9A-86D4-35A50B01080F}" destId="{45C5D154-79E0-4F2E-8579-654D077537B7}" srcOrd="10" destOrd="0" presId="urn:microsoft.com/office/officeart/2011/layout/HexagonRadial"/>
    <dgm:cxn modelId="{DDDAB8C0-382B-4E2F-B922-6E03499BC1EA}" type="presParOf" srcId="{A8AF500D-C917-4E9A-86D4-35A50B01080F}" destId="{DE3BF507-7FC2-4E9C-8EE4-CFB19FC17002}" srcOrd="11" destOrd="0" presId="urn:microsoft.com/office/officeart/2011/layout/HexagonRadial"/>
    <dgm:cxn modelId="{BADCC7E7-9065-43CA-AD64-1880394C0CEA}" type="presParOf" srcId="{DE3BF507-7FC2-4E9C-8EE4-CFB19FC17002}" destId="{8E3B9460-C609-4616-85E4-25CA5DBEF683}" srcOrd="0" destOrd="0" presId="urn:microsoft.com/office/officeart/2011/layout/HexagonRadial"/>
    <dgm:cxn modelId="{AC45AEEB-F1A0-4C16-B16C-7302B4344EF2}" type="presParOf" srcId="{A8AF500D-C917-4E9A-86D4-35A50B01080F}" destId="{23DB234D-804D-4A2D-A84F-BAB187690077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B33002-248B-43E7-A023-B432458BF8FE}">
      <dsp:nvSpPr>
        <dsp:cNvPr id="0" name=""/>
        <dsp:cNvSpPr/>
      </dsp:nvSpPr>
      <dsp:spPr>
        <a:xfrm>
          <a:off x="2542617" y="1542487"/>
          <a:ext cx="1960568" cy="1695971"/>
        </a:xfrm>
        <a:prstGeom prst="hexagon">
          <a:avLst>
            <a:gd name="adj" fmla="val 28570"/>
            <a:gd name="vf" fmla="val 115470"/>
          </a:avLst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FiraGO Book" panose="020B0503050000020004" pitchFamily="34" charset="0"/>
              <a:cs typeface="FiraGO Book" panose="020B0503050000020004" pitchFamily="34" charset="0"/>
            </a:rPr>
            <a:t>SHS </a:t>
          </a:r>
          <a:r>
            <a:rPr lang="ka-GE" sz="1400" b="1" kern="1200" dirty="0">
              <a:latin typeface="FiraGO Book" panose="020B0503050000020004" pitchFamily="34" charset="0"/>
              <a:cs typeface="FiraGO Book" panose="020B0503050000020004" pitchFamily="34" charset="0"/>
            </a:rPr>
            <a:t>სტანდარტი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a-GE" sz="1400" b="1" kern="1200" dirty="0">
            <a:latin typeface="FiraGO Book" panose="020B0503050000020004" pitchFamily="34" charset="0"/>
            <a:cs typeface="FiraGO Book" panose="020B05030500000200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400" b="1" kern="1200" dirty="0">
              <a:latin typeface="FiraGO Book" panose="020B0503050000020004" pitchFamily="34" charset="0"/>
              <a:cs typeface="FiraGO Book" panose="020B0503050000020004" pitchFamily="34" charset="0"/>
            </a:rPr>
            <a:t>გაზრდილი მდგრადობა</a:t>
          </a:r>
          <a:endParaRPr lang="en-US" sz="1400" b="1" kern="1200" dirty="0">
            <a:latin typeface="FiraGO Book" panose="020B0503050000020004" pitchFamily="34" charset="0"/>
            <a:cs typeface="FiraGO Book" panose="020B0503050000020004" pitchFamily="34" charset="0"/>
          </a:endParaRPr>
        </a:p>
      </dsp:txBody>
      <dsp:txXfrm>
        <a:off x="2867511" y="1823533"/>
        <a:ext cx="1310780" cy="1133879"/>
      </dsp:txXfrm>
    </dsp:sp>
    <dsp:sp modelId="{CEEAB1F1-47A9-4616-B282-F3AAF1FB520D}">
      <dsp:nvSpPr>
        <dsp:cNvPr id="0" name=""/>
        <dsp:cNvSpPr/>
      </dsp:nvSpPr>
      <dsp:spPr>
        <a:xfrm>
          <a:off x="3770309" y="731079"/>
          <a:ext cx="739716" cy="63736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20D115-9E98-4536-AA86-A1B268C056C1}">
      <dsp:nvSpPr>
        <dsp:cNvPr id="0" name=""/>
        <dsp:cNvSpPr/>
      </dsp:nvSpPr>
      <dsp:spPr>
        <a:xfrm>
          <a:off x="2723213" y="0"/>
          <a:ext cx="1606672" cy="1389960"/>
        </a:xfrm>
        <a:prstGeom prst="hexagon">
          <a:avLst>
            <a:gd name="adj" fmla="val 28570"/>
            <a:gd name="vf" fmla="val 115470"/>
          </a:avLst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200" b="1" kern="1200" dirty="0">
              <a:solidFill>
                <a:schemeClr val="tx1"/>
              </a:solidFill>
              <a:latin typeface="FiraGO Book" panose="020B0503050000020004" pitchFamily="34" charset="0"/>
              <a:cs typeface="FiraGO Book" panose="020B0503050000020004" pitchFamily="34" charset="0"/>
            </a:rPr>
            <a:t>მენეჯმენტის ჩართულობა</a:t>
          </a:r>
          <a:endParaRPr lang="en-US" sz="1200" b="1" kern="1200" dirty="0">
            <a:solidFill>
              <a:schemeClr val="tx1"/>
            </a:solidFill>
            <a:latin typeface="FiraGO Book" panose="020B0503050000020004" pitchFamily="34" charset="0"/>
            <a:cs typeface="FiraGO Book" panose="020B0503050000020004" pitchFamily="34" charset="0"/>
          </a:endParaRPr>
        </a:p>
      </dsp:txBody>
      <dsp:txXfrm>
        <a:off x="2989473" y="230346"/>
        <a:ext cx="1074152" cy="929268"/>
      </dsp:txXfrm>
    </dsp:sp>
    <dsp:sp modelId="{E39F2BBE-6234-4334-B30F-EF0DCF474900}">
      <dsp:nvSpPr>
        <dsp:cNvPr id="0" name=""/>
        <dsp:cNvSpPr/>
      </dsp:nvSpPr>
      <dsp:spPr>
        <a:xfrm>
          <a:off x="4633616" y="1922610"/>
          <a:ext cx="739716" cy="63736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6778B9-C651-4518-8A81-A57402FCE4BB}">
      <dsp:nvSpPr>
        <dsp:cNvPr id="0" name=""/>
        <dsp:cNvSpPr/>
      </dsp:nvSpPr>
      <dsp:spPr>
        <a:xfrm>
          <a:off x="4196718" y="854918"/>
          <a:ext cx="1606672" cy="1389960"/>
        </a:xfrm>
        <a:prstGeom prst="hexagon">
          <a:avLst>
            <a:gd name="adj" fmla="val 28570"/>
            <a:gd name="vf" fmla="val 115470"/>
          </a:avLst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200" b="1" kern="1200" dirty="0">
              <a:solidFill>
                <a:schemeClr val="tx1"/>
              </a:solidFill>
              <a:latin typeface="FiraGO Book" panose="020B0503050000020004" pitchFamily="34" charset="0"/>
              <a:cs typeface="FiraGO Book" panose="020B0503050000020004" pitchFamily="34" charset="0"/>
            </a:rPr>
            <a:t>გარემოზე გავლენის შემცირება</a:t>
          </a:r>
          <a:endParaRPr lang="en-US" sz="1200" b="1" kern="1200" dirty="0">
            <a:solidFill>
              <a:schemeClr val="tx1"/>
            </a:solidFill>
            <a:latin typeface="FiraGO Book" panose="020B0503050000020004" pitchFamily="34" charset="0"/>
            <a:cs typeface="FiraGO Book" panose="020B0503050000020004" pitchFamily="34" charset="0"/>
          </a:endParaRPr>
        </a:p>
      </dsp:txBody>
      <dsp:txXfrm>
        <a:off x="4462978" y="1085264"/>
        <a:ext cx="1074152" cy="929268"/>
      </dsp:txXfrm>
    </dsp:sp>
    <dsp:sp modelId="{6F28711C-0D41-479A-87DC-76386F9B5571}">
      <dsp:nvSpPr>
        <dsp:cNvPr id="0" name=""/>
        <dsp:cNvSpPr/>
      </dsp:nvSpPr>
      <dsp:spPr>
        <a:xfrm>
          <a:off x="4033908" y="3267625"/>
          <a:ext cx="739716" cy="63736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E63CEA-0DCB-44DE-9A7B-C61C74C6F045}">
      <dsp:nvSpPr>
        <dsp:cNvPr id="0" name=""/>
        <dsp:cNvSpPr/>
      </dsp:nvSpPr>
      <dsp:spPr>
        <a:xfrm>
          <a:off x="4196718" y="2535589"/>
          <a:ext cx="1606672" cy="1389960"/>
        </a:xfrm>
        <a:prstGeom prst="hexagon">
          <a:avLst>
            <a:gd name="adj" fmla="val 28570"/>
            <a:gd name="vf" fmla="val 115470"/>
          </a:avLst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200" b="1" kern="1200" dirty="0">
              <a:solidFill>
                <a:schemeClr val="tx1"/>
              </a:solidFill>
              <a:latin typeface="FiraGO Book" panose="020B0503050000020004" pitchFamily="34" charset="0"/>
              <a:cs typeface="FiraGO Book" panose="020B0503050000020004" pitchFamily="34" charset="0"/>
            </a:rPr>
            <a:t>უსაფრთხო ქიმიკატები</a:t>
          </a:r>
          <a:endParaRPr lang="en-US" sz="1200" b="1" kern="1200" dirty="0">
            <a:solidFill>
              <a:schemeClr val="tx1"/>
            </a:solidFill>
            <a:latin typeface="FiraGO Book" panose="020B0503050000020004" pitchFamily="34" charset="0"/>
            <a:cs typeface="FiraGO Book" panose="020B0503050000020004" pitchFamily="34" charset="0"/>
          </a:endParaRPr>
        </a:p>
      </dsp:txBody>
      <dsp:txXfrm>
        <a:off x="4462978" y="2765935"/>
        <a:ext cx="1074152" cy="929268"/>
      </dsp:txXfrm>
    </dsp:sp>
    <dsp:sp modelId="{79487BE2-264F-4D61-AC69-314570E64609}">
      <dsp:nvSpPr>
        <dsp:cNvPr id="0" name=""/>
        <dsp:cNvSpPr/>
      </dsp:nvSpPr>
      <dsp:spPr>
        <a:xfrm>
          <a:off x="2546265" y="3407243"/>
          <a:ext cx="739716" cy="63736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85A348-5FD8-445B-8FE6-4E993254CAC5}">
      <dsp:nvSpPr>
        <dsp:cNvPr id="0" name=""/>
        <dsp:cNvSpPr/>
      </dsp:nvSpPr>
      <dsp:spPr>
        <a:xfrm>
          <a:off x="2723213" y="3391464"/>
          <a:ext cx="1606672" cy="1389960"/>
        </a:xfrm>
        <a:prstGeom prst="hexagon">
          <a:avLst>
            <a:gd name="adj" fmla="val 28570"/>
            <a:gd name="vf" fmla="val 115470"/>
          </a:avLst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200" b="1" kern="1200" dirty="0">
              <a:solidFill>
                <a:schemeClr val="tx1"/>
              </a:solidFill>
              <a:latin typeface="FiraGO Book" panose="020B0503050000020004" pitchFamily="34" charset="0"/>
              <a:cs typeface="FiraGO Book" panose="020B0503050000020004" pitchFamily="34" charset="0"/>
            </a:rPr>
            <a:t>„ჭკვიანი“ შესყიდვები</a:t>
          </a:r>
          <a:endParaRPr lang="en-US" sz="1200" b="1" kern="1200" dirty="0">
            <a:solidFill>
              <a:schemeClr val="tx1"/>
            </a:solidFill>
            <a:latin typeface="FiraGO Book" panose="020B0503050000020004" pitchFamily="34" charset="0"/>
            <a:cs typeface="FiraGO Book" panose="020B0503050000020004" pitchFamily="34" charset="0"/>
          </a:endParaRPr>
        </a:p>
      </dsp:txBody>
      <dsp:txXfrm>
        <a:off x="2989473" y="3621810"/>
        <a:ext cx="1074152" cy="929268"/>
      </dsp:txXfrm>
    </dsp:sp>
    <dsp:sp modelId="{8E3B9460-C609-4616-85E4-25CA5DBEF683}">
      <dsp:nvSpPr>
        <dsp:cNvPr id="0" name=""/>
        <dsp:cNvSpPr/>
      </dsp:nvSpPr>
      <dsp:spPr>
        <a:xfrm>
          <a:off x="1668820" y="2216190"/>
          <a:ext cx="739716" cy="63736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5C5D154-79E0-4F2E-8579-654D077537B7}">
      <dsp:nvSpPr>
        <dsp:cNvPr id="0" name=""/>
        <dsp:cNvSpPr/>
      </dsp:nvSpPr>
      <dsp:spPr>
        <a:xfrm>
          <a:off x="1242867" y="2536545"/>
          <a:ext cx="1606672" cy="1389960"/>
        </a:xfrm>
        <a:prstGeom prst="hexagon">
          <a:avLst>
            <a:gd name="adj" fmla="val 28570"/>
            <a:gd name="vf" fmla="val 115470"/>
          </a:avLst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200" b="1" kern="1200" dirty="0">
              <a:solidFill>
                <a:schemeClr val="tx1"/>
              </a:solidFill>
              <a:latin typeface="FiraGO Book" panose="020B0503050000020004" pitchFamily="34" charset="0"/>
              <a:cs typeface="FiraGO Book" panose="020B0503050000020004" pitchFamily="34" charset="0"/>
            </a:rPr>
            <a:t>ჯანმრთელი საკვები</a:t>
          </a:r>
          <a:endParaRPr lang="en-US" sz="1200" b="1" kern="1200" dirty="0">
            <a:solidFill>
              <a:schemeClr val="tx1"/>
            </a:solidFill>
            <a:latin typeface="FiraGO Book" panose="020B0503050000020004" pitchFamily="34" charset="0"/>
            <a:cs typeface="FiraGO Book" panose="020B0503050000020004" pitchFamily="34" charset="0"/>
          </a:endParaRPr>
        </a:p>
      </dsp:txBody>
      <dsp:txXfrm>
        <a:off x="1509127" y="2766891"/>
        <a:ext cx="1074152" cy="929268"/>
      </dsp:txXfrm>
    </dsp:sp>
    <dsp:sp modelId="{23DB234D-804D-4A2D-A84F-BAB187690077}">
      <dsp:nvSpPr>
        <dsp:cNvPr id="0" name=""/>
        <dsp:cNvSpPr/>
      </dsp:nvSpPr>
      <dsp:spPr>
        <a:xfrm>
          <a:off x="1242867" y="853006"/>
          <a:ext cx="1606672" cy="1389960"/>
        </a:xfrm>
        <a:prstGeom prst="hexagon">
          <a:avLst>
            <a:gd name="adj" fmla="val 28570"/>
            <a:gd name="vf" fmla="val 115470"/>
          </a:avLst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200" b="1" kern="1200" dirty="0">
              <a:solidFill>
                <a:schemeClr val="tx1"/>
              </a:solidFill>
              <a:latin typeface="FiraGO Book" panose="020B0503050000020004" pitchFamily="34" charset="0"/>
              <a:cs typeface="FiraGO Book" panose="020B0503050000020004" pitchFamily="34" charset="0"/>
            </a:rPr>
            <a:t>სოციალური პასუხისმგებლობა</a:t>
          </a:r>
          <a:endParaRPr lang="en-US" sz="1200" b="1" kern="1200" dirty="0">
            <a:solidFill>
              <a:schemeClr val="tx1"/>
            </a:solidFill>
            <a:latin typeface="FiraGO Book" panose="020B0503050000020004" pitchFamily="34" charset="0"/>
            <a:cs typeface="FiraGO Book" panose="020B0503050000020004" pitchFamily="34" charset="0"/>
          </a:endParaRPr>
        </a:p>
      </dsp:txBody>
      <dsp:txXfrm>
        <a:off x="1509127" y="1083352"/>
        <a:ext cx="1074152" cy="929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C88A1-0E06-4DC9-A472-5445FD284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851AA5-A4CA-4EBF-9550-DEC5280F6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972FB-D5C5-44A9-B524-613913D7A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CC64-10F3-4096-8D55-DA4FC3A55E4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3A2DF-BA96-4164-A9F8-5F289340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3911A-8684-4FF5-B8FD-E2933F51E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E7D8-F0CE-4F25-9843-E4B1BE44C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3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81B79-82FC-4B2E-B70C-829783D08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7F5AE0-5B3C-47AF-B176-1EEBFDC22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7854E-FB72-466F-8226-47B24991C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CC64-10F3-4096-8D55-DA4FC3A55E4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49885-36F9-4B26-A727-EE0C5CF01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B2415-3E36-4318-804D-CB3A01EFC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E7D8-F0CE-4F25-9843-E4B1BE44C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96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BFDBBE-E97A-42E2-A6DF-2CBA431E36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5F425A-E569-42E0-8F98-DF2E6E111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DCBA2-E5A7-4262-B4BD-E7A359128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CC64-10F3-4096-8D55-DA4FC3A55E4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BEACC-75F0-4A79-947D-A5024C707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50B15-4D5D-44AA-A1A5-AB088C759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E7D8-F0CE-4F25-9843-E4B1BE44C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25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6000" y="313126"/>
            <a:ext cx="8048223" cy="384721"/>
          </a:xfrm>
          <a:prstGeom prst="rect">
            <a:avLst/>
          </a:prstGeom>
        </p:spPr>
        <p:txBody>
          <a:bodyPr lIns="0" tIns="0" rIns="0" bIns="0"/>
          <a:lstStyle>
            <a:lvl1pPr>
              <a:defRPr lang="de-DE" dirty="0"/>
            </a:lvl1pPr>
          </a:lstStyle>
          <a:p>
            <a:r>
              <a:rPr lang="en-US" noProof="0" dirty="0"/>
              <a:t>Headline title 25 pt.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830217" y="6552356"/>
            <a:ext cx="965783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5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 page </a:t>
            </a:r>
            <a:fld id="{081CE8E3-E6D1-4122-BE18-D3FCE6B4053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96000" y="6552356"/>
            <a:ext cx="27456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95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STRAT KAIZEN™ Introduction, August 2020</a:t>
            </a:r>
            <a:endParaRPr lang="en-US" noProof="0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96000" y="789423"/>
            <a:ext cx="8048223" cy="345600"/>
          </a:xfrm>
        </p:spPr>
        <p:txBody>
          <a:bodyPr>
            <a:noAutofit/>
          </a:bodyPr>
          <a:lstStyle>
            <a:lvl1pPr>
              <a:lnSpc>
                <a:spcPts val="2550"/>
              </a:lnSpc>
              <a:defRPr sz="1800" b="0"/>
            </a:lvl1pPr>
            <a:lvl2pPr>
              <a:lnSpc>
                <a:spcPts val="2550"/>
              </a:lnSpc>
              <a:defRPr sz="1800" b="0"/>
            </a:lvl2pPr>
            <a:lvl3pPr>
              <a:lnSpc>
                <a:spcPts val="2550"/>
              </a:lnSpc>
              <a:defRPr sz="1800" b="0"/>
            </a:lvl3pPr>
            <a:lvl4pPr>
              <a:lnSpc>
                <a:spcPts val="2550"/>
              </a:lnSpc>
              <a:defRPr sz="1800" b="0"/>
            </a:lvl4pPr>
            <a:lvl5pPr>
              <a:lnSpc>
                <a:spcPts val="2550"/>
              </a:lnSpc>
              <a:defRPr sz="1800" b="0"/>
            </a:lvl5pPr>
          </a:lstStyle>
          <a:p>
            <a:pPr lvl="0"/>
            <a:r>
              <a:rPr lang="en-US" noProof="0" dirty="0"/>
              <a:t>Subheadline title 18 pt.</a:t>
            </a:r>
          </a:p>
        </p:txBody>
      </p:sp>
    </p:spTree>
    <p:extLst>
      <p:ext uri="{BB962C8B-B14F-4D97-AF65-F5344CB8AC3E}">
        <p14:creationId xmlns:p14="http://schemas.microsoft.com/office/powerpoint/2010/main" val="3885567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52AFD-AFFB-482D-B1A8-75BC0FF86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C35AC-79F0-407A-A719-B89A62704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19567-F930-4EFD-9D01-7D0454661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CC64-10F3-4096-8D55-DA4FC3A55E4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19786-ACAF-44E1-8ADA-BE7304BD4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3BD5A-7333-4ED7-ADED-BFDABBFBB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E7D8-F0CE-4F25-9843-E4B1BE44C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49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9D368-6BBA-4979-953B-618F75E06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F72F7-2138-4803-8EF6-DA98023F1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6631C-731D-4AB3-A059-37B018423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CC64-10F3-4096-8D55-DA4FC3A55E4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BFC42-560E-47B7-9F95-2A902C041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DCB78-E2FB-4E9A-BA50-8D4D4EBD4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E7D8-F0CE-4F25-9843-E4B1BE44C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85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1F108-98DA-482B-96A5-603783824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9D4AC-531A-4E72-A376-92722BE88B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C67086-5789-4AA6-9EB0-CB304F965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2A05C9-1D64-4201-A264-25388324D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CC64-10F3-4096-8D55-DA4FC3A55E4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B5B427-37B9-45CD-AB11-EA635EEFE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925C3-4166-4EC2-98F0-E0A9B9EC9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E7D8-F0CE-4F25-9843-E4B1BE44C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62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0B547-598A-4925-8883-12A175FDC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9B9FF-42BF-4730-8E60-0667B99FF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2DA0B7-8482-4E8E-9819-3C0D781D5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8F448A-099F-489B-9BF6-E26376F0CA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40561D-2A69-46E3-B883-F99AC35798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750854-65F2-4793-8787-80D1505A9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CC64-10F3-4096-8D55-DA4FC3A55E4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CF25BE-5E2E-40F4-98A6-D7BC2182B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AD5B19-6A6E-45AC-9495-B3754D273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E7D8-F0CE-4F25-9843-E4B1BE44C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9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AA891-12CE-4488-B2B8-3C9CEB7CC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99D126-C0B2-4CFB-A4F3-417EEA41B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CC64-10F3-4096-8D55-DA4FC3A55E4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0F112B-9932-4A0C-B1E3-D9383CDE0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48FC06-644F-4971-8676-103B2528F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E7D8-F0CE-4F25-9843-E4B1BE44C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12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D1FE58-1C8D-4F7D-9013-402C2ACCA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CC64-10F3-4096-8D55-DA4FC3A55E4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708B39-7B39-49C6-B3FF-943BA9826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A3DE1-375E-43F6-B899-702BBC437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E7D8-F0CE-4F25-9843-E4B1BE44C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72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6FB0D-B2FF-4855-ACE1-439819D33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71B77-AD90-47B5-B3EA-4634525D1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C9264-0FEC-412D-AC15-36CA552F6B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7743AA-D8EE-4768-A603-E263AB564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CC64-10F3-4096-8D55-DA4FC3A55E4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FBC448-7094-497F-89D0-1D4C577F4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ADBA2-C78B-4E45-829A-6440EFF95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E7D8-F0CE-4F25-9843-E4B1BE44C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05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7A586-F7C9-4E70-B6D9-C35326790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88F70D-EBC5-4A3F-95F6-2C798DC832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CCBD31-DC31-4750-A79D-88C85D24D8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233C97-3FE2-4602-870B-4B32B3CD8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CC64-10F3-4096-8D55-DA4FC3A55E4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881554-AC20-48DB-B860-526E9D780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A4381F-4184-4E22-B87F-061660D0C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E7D8-F0CE-4F25-9843-E4B1BE44C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02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EDB73D-0851-45D7-A2A5-E394463E3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06CC4-FD12-4FA8-B9D7-012571D3C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735B7-FEA2-4309-A4BA-53988FD33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ECC64-10F3-4096-8D55-DA4FC3A55E4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765F3-5B10-4020-BE4E-A25A94AD4F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86ADA-6B8F-45EB-A0DB-3A8E13207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8E7D8-F0CE-4F25-9843-E4B1BE44C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6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fif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26"/>
            <a:ext cx="12198097" cy="68545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6586" y="1937695"/>
            <a:ext cx="824685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KAIZEN™</a:t>
            </a:r>
          </a:p>
          <a:p>
            <a:r>
              <a:rPr lang="ka-GE" sz="4000" b="1" dirty="0">
                <a:solidFill>
                  <a:schemeClr val="bg1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ენერგია და გარემო</a:t>
            </a:r>
          </a:p>
          <a:p>
            <a:endParaRPr lang="ka-GE" sz="2000" b="1" dirty="0">
              <a:solidFill>
                <a:schemeClr val="bg1"/>
              </a:solidFill>
              <a:latin typeface="FiraGO" panose="020B0503050000020004" pitchFamily="34" charset="0"/>
              <a:cs typeface="FiraGO" panose="020B0503050000020004" pitchFamily="34" charset="0"/>
            </a:endParaRPr>
          </a:p>
          <a:p>
            <a:r>
              <a:rPr lang="ka-GE" sz="2400" dirty="0">
                <a:solidFill>
                  <a:schemeClr val="bg1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ოპერაციული სრულყოფა მდგრადობის საწინდარია</a:t>
            </a:r>
          </a:p>
          <a:p>
            <a:endParaRPr lang="en-US" sz="4000" b="1" dirty="0">
              <a:solidFill>
                <a:schemeClr val="bg1"/>
              </a:solidFill>
              <a:latin typeface="FiraGO" panose="020B0503050000020004" pitchFamily="34" charset="0"/>
              <a:cs typeface="FiraGO" panose="020B0503050000020004" pitchFamily="34" charset="0"/>
            </a:endParaRPr>
          </a:p>
          <a:p>
            <a:r>
              <a:rPr lang="ka-GE" dirty="0">
                <a:solidFill>
                  <a:schemeClr val="bg1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ორგანიზაცია: 	კაიზენ ინსტიტუტი საქართველო</a:t>
            </a:r>
          </a:p>
          <a:p>
            <a:r>
              <a:rPr lang="ka-GE" dirty="0">
                <a:solidFill>
                  <a:schemeClr val="bg1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გამომსვლელი: გიორგი ჯოხაძე</a:t>
            </a:r>
            <a:endParaRPr lang="en-US" dirty="0">
              <a:solidFill>
                <a:schemeClr val="bg1"/>
              </a:solidFill>
              <a:latin typeface="FiraGO" panose="020B0503050000020004" pitchFamily="34" charset="0"/>
              <a:cs typeface="FiraGO" panose="020B05030500000200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43482" y="5432347"/>
            <a:ext cx="4839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a-GE" sz="1400" i="1" dirty="0">
                <a:solidFill>
                  <a:schemeClr val="bg1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მუდმივი გაუმჯობესების კულტურის მეშვეობით, ოპერაციების მუდმივი დახვეწისკენ სწრაფვა, რაც ენერგოეფექტურობის და მდგრადობის</a:t>
            </a:r>
          </a:p>
          <a:p>
            <a:pPr algn="r"/>
            <a:r>
              <a:rPr lang="ka-GE" sz="1400" i="1" dirty="0">
                <a:solidFill>
                  <a:schemeClr val="bg1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პირდაპირი, თუ ირიბი განმსაზღვრელია </a:t>
            </a:r>
            <a:endParaRPr lang="en-US" sz="1400" i="1" dirty="0">
              <a:solidFill>
                <a:schemeClr val="bg1"/>
              </a:solidFill>
              <a:latin typeface="FiraGO" panose="020B0503050000020004" pitchFamily="34" charset="0"/>
              <a:cs typeface="FiraGO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373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763757-C47C-4043-9FED-FE32FBC4221F}"/>
              </a:ext>
            </a:extLst>
          </p:cNvPr>
          <p:cNvSpPr/>
          <p:nvPr/>
        </p:nvSpPr>
        <p:spPr>
          <a:xfrm>
            <a:off x="137259" y="1184677"/>
            <a:ext cx="12192000" cy="4890052"/>
          </a:xfrm>
          <a:prstGeom prst="rect">
            <a:avLst/>
          </a:prstGeom>
          <a:solidFill>
            <a:srgbClr val="E7EAF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0" rIns="36000" bIns="0" rtlCol="0" anchor="t" anchorCtr="0"/>
          <a:lstStyle/>
          <a:p>
            <a:pPr marR="5071">
              <a:spcBef>
                <a:spcPts val="600"/>
              </a:spcBef>
              <a:buClr>
                <a:schemeClr val="accent2"/>
              </a:buClr>
            </a:pPr>
            <a:endParaRPr lang="en-GB" sz="1600" b="1">
              <a:solidFill>
                <a:schemeClr val="tx1"/>
              </a:solidFill>
              <a:cs typeface="Calibri"/>
            </a:endParaRPr>
          </a:p>
        </p:txBody>
      </p:sp>
      <p:grpSp>
        <p:nvGrpSpPr>
          <p:cNvPr id="3" name="Arrow1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0C01CEF2-EAA9-49CF-B8E7-CF57DEA66C70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544211" y="4245886"/>
            <a:ext cx="404565" cy="579376"/>
            <a:chOff x="3412451" y="1628695"/>
            <a:chExt cx="1793197" cy="648285"/>
          </a:xfrm>
          <a:solidFill>
            <a:srgbClr val="6F83AA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D16B534-CEFD-482B-9B7B-7E31306A6BA1}"/>
                </a:ext>
              </a:extLst>
            </p:cNvPr>
            <p:cNvSpPr/>
            <p:nvPr/>
          </p:nvSpPr>
          <p:spPr>
            <a:xfrm>
              <a:off x="3412451" y="1871685"/>
              <a:ext cx="1306658" cy="1623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" name="Freeform: Shape 46">
              <a:extLst>
                <a:ext uri="{FF2B5EF4-FFF2-40B4-BE49-F238E27FC236}">
                  <a16:creationId xmlns:a16="http://schemas.microsoft.com/office/drawing/2014/main" id="{30181795-95E5-4181-8683-BC74A817920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597619" y="1668952"/>
              <a:ext cx="648285" cy="567772"/>
            </a:xfrm>
            <a:custGeom>
              <a:avLst/>
              <a:gdLst>
                <a:gd name="connsiteX0" fmla="*/ 0 w 648285"/>
                <a:gd name="connsiteY0" fmla="*/ 558867 h 567772"/>
                <a:gd name="connsiteX1" fmla="*/ 324142 w 648285"/>
                <a:gd name="connsiteY1" fmla="*/ 0 h 567772"/>
                <a:gd name="connsiteX2" fmla="*/ 648285 w 648285"/>
                <a:gd name="connsiteY2" fmla="*/ 558869 h 567772"/>
                <a:gd name="connsiteX3" fmla="*/ 405292 w 648285"/>
                <a:gd name="connsiteY3" fmla="*/ 451935 h 567772"/>
                <a:gd name="connsiteX4" fmla="*/ 405292 w 648285"/>
                <a:gd name="connsiteY4" fmla="*/ 567772 h 567772"/>
                <a:gd name="connsiteX5" fmla="*/ 242990 w 648285"/>
                <a:gd name="connsiteY5" fmla="*/ 567772 h 567772"/>
                <a:gd name="connsiteX6" fmla="*/ 242990 w 648285"/>
                <a:gd name="connsiteY6" fmla="*/ 451934 h 56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8285" h="567772">
                  <a:moveTo>
                    <a:pt x="0" y="558867"/>
                  </a:moveTo>
                  <a:lnTo>
                    <a:pt x="324142" y="0"/>
                  </a:lnTo>
                  <a:lnTo>
                    <a:pt x="648285" y="558869"/>
                  </a:lnTo>
                  <a:lnTo>
                    <a:pt x="405292" y="451935"/>
                  </a:lnTo>
                  <a:lnTo>
                    <a:pt x="405292" y="567772"/>
                  </a:lnTo>
                  <a:lnTo>
                    <a:pt x="242990" y="567772"/>
                  </a:lnTo>
                  <a:lnTo>
                    <a:pt x="242990" y="45193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6" name="Arrow1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058DA38F-FB04-4B77-9088-A80212338A33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1253485" y="4245886"/>
            <a:ext cx="404565" cy="579376"/>
            <a:chOff x="3412451" y="1628695"/>
            <a:chExt cx="1793197" cy="648285"/>
          </a:xfrm>
          <a:solidFill>
            <a:srgbClr val="6F83AA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6CF1383-A43B-4763-BADC-E7A41BD88051}"/>
                </a:ext>
              </a:extLst>
            </p:cNvPr>
            <p:cNvSpPr/>
            <p:nvPr/>
          </p:nvSpPr>
          <p:spPr>
            <a:xfrm>
              <a:off x="3412451" y="1871685"/>
              <a:ext cx="1306658" cy="1623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" name="Freeform: Shape 46">
              <a:extLst>
                <a:ext uri="{FF2B5EF4-FFF2-40B4-BE49-F238E27FC236}">
                  <a16:creationId xmlns:a16="http://schemas.microsoft.com/office/drawing/2014/main" id="{A4F0BDCA-1387-40B7-A853-160AB224342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597619" y="1668952"/>
              <a:ext cx="648285" cy="567772"/>
            </a:xfrm>
            <a:custGeom>
              <a:avLst/>
              <a:gdLst>
                <a:gd name="connsiteX0" fmla="*/ 0 w 648285"/>
                <a:gd name="connsiteY0" fmla="*/ 558867 h 567772"/>
                <a:gd name="connsiteX1" fmla="*/ 324142 w 648285"/>
                <a:gd name="connsiteY1" fmla="*/ 0 h 567772"/>
                <a:gd name="connsiteX2" fmla="*/ 648285 w 648285"/>
                <a:gd name="connsiteY2" fmla="*/ 558869 h 567772"/>
                <a:gd name="connsiteX3" fmla="*/ 405292 w 648285"/>
                <a:gd name="connsiteY3" fmla="*/ 451935 h 567772"/>
                <a:gd name="connsiteX4" fmla="*/ 405292 w 648285"/>
                <a:gd name="connsiteY4" fmla="*/ 567772 h 567772"/>
                <a:gd name="connsiteX5" fmla="*/ 242990 w 648285"/>
                <a:gd name="connsiteY5" fmla="*/ 567772 h 567772"/>
                <a:gd name="connsiteX6" fmla="*/ 242990 w 648285"/>
                <a:gd name="connsiteY6" fmla="*/ 451934 h 56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8285" h="567772">
                  <a:moveTo>
                    <a:pt x="0" y="558867"/>
                  </a:moveTo>
                  <a:lnTo>
                    <a:pt x="324142" y="0"/>
                  </a:lnTo>
                  <a:lnTo>
                    <a:pt x="648285" y="558869"/>
                  </a:lnTo>
                  <a:lnTo>
                    <a:pt x="405292" y="451935"/>
                  </a:lnTo>
                  <a:lnTo>
                    <a:pt x="405292" y="567772"/>
                  </a:lnTo>
                  <a:lnTo>
                    <a:pt x="242990" y="567772"/>
                  </a:lnTo>
                  <a:lnTo>
                    <a:pt x="242990" y="45193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9" name="Arrow1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F5A6F31A-278A-42B9-A32F-067372E548BE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1962760" y="4245887"/>
            <a:ext cx="404563" cy="579376"/>
            <a:chOff x="3412451" y="1628695"/>
            <a:chExt cx="1793197" cy="648285"/>
          </a:xfrm>
          <a:solidFill>
            <a:srgbClr val="6F83AA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B5A9F74-7C0D-4309-B103-49366F7F9D5D}"/>
                </a:ext>
              </a:extLst>
            </p:cNvPr>
            <p:cNvSpPr/>
            <p:nvPr/>
          </p:nvSpPr>
          <p:spPr>
            <a:xfrm>
              <a:off x="3412451" y="1871685"/>
              <a:ext cx="1306658" cy="1623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: Shape 46">
              <a:extLst>
                <a:ext uri="{FF2B5EF4-FFF2-40B4-BE49-F238E27FC236}">
                  <a16:creationId xmlns:a16="http://schemas.microsoft.com/office/drawing/2014/main" id="{2F43DC7A-5138-448C-886E-CBF6B092C86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597619" y="1668952"/>
              <a:ext cx="648285" cy="567772"/>
            </a:xfrm>
            <a:custGeom>
              <a:avLst/>
              <a:gdLst>
                <a:gd name="connsiteX0" fmla="*/ 0 w 648285"/>
                <a:gd name="connsiteY0" fmla="*/ 558867 h 567772"/>
                <a:gd name="connsiteX1" fmla="*/ 324142 w 648285"/>
                <a:gd name="connsiteY1" fmla="*/ 0 h 567772"/>
                <a:gd name="connsiteX2" fmla="*/ 648285 w 648285"/>
                <a:gd name="connsiteY2" fmla="*/ 558869 h 567772"/>
                <a:gd name="connsiteX3" fmla="*/ 405292 w 648285"/>
                <a:gd name="connsiteY3" fmla="*/ 451935 h 567772"/>
                <a:gd name="connsiteX4" fmla="*/ 405292 w 648285"/>
                <a:gd name="connsiteY4" fmla="*/ 567772 h 567772"/>
                <a:gd name="connsiteX5" fmla="*/ 242990 w 648285"/>
                <a:gd name="connsiteY5" fmla="*/ 567772 h 567772"/>
                <a:gd name="connsiteX6" fmla="*/ 242990 w 648285"/>
                <a:gd name="connsiteY6" fmla="*/ 451934 h 56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8285" h="567772">
                  <a:moveTo>
                    <a:pt x="0" y="558867"/>
                  </a:moveTo>
                  <a:lnTo>
                    <a:pt x="324142" y="0"/>
                  </a:lnTo>
                  <a:lnTo>
                    <a:pt x="648285" y="558869"/>
                  </a:lnTo>
                  <a:lnTo>
                    <a:pt x="405292" y="451935"/>
                  </a:lnTo>
                  <a:lnTo>
                    <a:pt x="405292" y="567772"/>
                  </a:lnTo>
                  <a:lnTo>
                    <a:pt x="242990" y="567772"/>
                  </a:lnTo>
                  <a:lnTo>
                    <a:pt x="242990" y="45193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2" name="Arrow1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0E661D40-4466-4BA3-9219-3B6206ECFE30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2672034" y="4245886"/>
            <a:ext cx="404565" cy="579376"/>
            <a:chOff x="3412451" y="1628695"/>
            <a:chExt cx="1793197" cy="648285"/>
          </a:xfrm>
          <a:solidFill>
            <a:srgbClr val="6F83AA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EF44D82-055B-4BCF-BA4D-A03A989433DD}"/>
                </a:ext>
              </a:extLst>
            </p:cNvPr>
            <p:cNvSpPr/>
            <p:nvPr/>
          </p:nvSpPr>
          <p:spPr>
            <a:xfrm>
              <a:off x="3412451" y="1871685"/>
              <a:ext cx="1306658" cy="1623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: Shape 46">
              <a:extLst>
                <a:ext uri="{FF2B5EF4-FFF2-40B4-BE49-F238E27FC236}">
                  <a16:creationId xmlns:a16="http://schemas.microsoft.com/office/drawing/2014/main" id="{34DB62CB-7770-406F-B78A-FF967A834E6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597619" y="1668952"/>
              <a:ext cx="648285" cy="567772"/>
            </a:xfrm>
            <a:custGeom>
              <a:avLst/>
              <a:gdLst>
                <a:gd name="connsiteX0" fmla="*/ 0 w 648285"/>
                <a:gd name="connsiteY0" fmla="*/ 558867 h 567772"/>
                <a:gd name="connsiteX1" fmla="*/ 324142 w 648285"/>
                <a:gd name="connsiteY1" fmla="*/ 0 h 567772"/>
                <a:gd name="connsiteX2" fmla="*/ 648285 w 648285"/>
                <a:gd name="connsiteY2" fmla="*/ 558869 h 567772"/>
                <a:gd name="connsiteX3" fmla="*/ 405292 w 648285"/>
                <a:gd name="connsiteY3" fmla="*/ 451935 h 567772"/>
                <a:gd name="connsiteX4" fmla="*/ 405292 w 648285"/>
                <a:gd name="connsiteY4" fmla="*/ 567772 h 567772"/>
                <a:gd name="connsiteX5" fmla="*/ 242990 w 648285"/>
                <a:gd name="connsiteY5" fmla="*/ 567772 h 567772"/>
                <a:gd name="connsiteX6" fmla="*/ 242990 w 648285"/>
                <a:gd name="connsiteY6" fmla="*/ 451934 h 56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8285" h="567772">
                  <a:moveTo>
                    <a:pt x="0" y="558867"/>
                  </a:moveTo>
                  <a:lnTo>
                    <a:pt x="324142" y="0"/>
                  </a:lnTo>
                  <a:lnTo>
                    <a:pt x="648285" y="558869"/>
                  </a:lnTo>
                  <a:lnTo>
                    <a:pt x="405292" y="451935"/>
                  </a:lnTo>
                  <a:lnTo>
                    <a:pt x="405292" y="567772"/>
                  </a:lnTo>
                  <a:lnTo>
                    <a:pt x="242990" y="567772"/>
                  </a:lnTo>
                  <a:lnTo>
                    <a:pt x="242990" y="45193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5" name="Arrow1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752AB98C-0DE7-4EB6-A7AE-3C98D67BCE43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3381308" y="4245886"/>
            <a:ext cx="404565" cy="579376"/>
            <a:chOff x="3412451" y="1628695"/>
            <a:chExt cx="1793197" cy="648285"/>
          </a:xfrm>
          <a:solidFill>
            <a:srgbClr val="6F83AA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3822A42-EE6E-42F5-9544-5B7FD90E52EC}"/>
                </a:ext>
              </a:extLst>
            </p:cNvPr>
            <p:cNvSpPr/>
            <p:nvPr/>
          </p:nvSpPr>
          <p:spPr>
            <a:xfrm>
              <a:off x="3412451" y="1871685"/>
              <a:ext cx="1306658" cy="1623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Freeform: Shape 46">
              <a:extLst>
                <a:ext uri="{FF2B5EF4-FFF2-40B4-BE49-F238E27FC236}">
                  <a16:creationId xmlns:a16="http://schemas.microsoft.com/office/drawing/2014/main" id="{B987C0BE-DC56-4068-8F6E-C2C6BE627FF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597619" y="1668952"/>
              <a:ext cx="648285" cy="567772"/>
            </a:xfrm>
            <a:custGeom>
              <a:avLst/>
              <a:gdLst>
                <a:gd name="connsiteX0" fmla="*/ 0 w 648285"/>
                <a:gd name="connsiteY0" fmla="*/ 558867 h 567772"/>
                <a:gd name="connsiteX1" fmla="*/ 324142 w 648285"/>
                <a:gd name="connsiteY1" fmla="*/ 0 h 567772"/>
                <a:gd name="connsiteX2" fmla="*/ 648285 w 648285"/>
                <a:gd name="connsiteY2" fmla="*/ 558869 h 567772"/>
                <a:gd name="connsiteX3" fmla="*/ 405292 w 648285"/>
                <a:gd name="connsiteY3" fmla="*/ 451935 h 567772"/>
                <a:gd name="connsiteX4" fmla="*/ 405292 w 648285"/>
                <a:gd name="connsiteY4" fmla="*/ 567772 h 567772"/>
                <a:gd name="connsiteX5" fmla="*/ 242990 w 648285"/>
                <a:gd name="connsiteY5" fmla="*/ 567772 h 567772"/>
                <a:gd name="connsiteX6" fmla="*/ 242990 w 648285"/>
                <a:gd name="connsiteY6" fmla="*/ 451934 h 56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8285" h="567772">
                  <a:moveTo>
                    <a:pt x="0" y="558867"/>
                  </a:moveTo>
                  <a:lnTo>
                    <a:pt x="324142" y="0"/>
                  </a:lnTo>
                  <a:lnTo>
                    <a:pt x="648285" y="558869"/>
                  </a:lnTo>
                  <a:lnTo>
                    <a:pt x="405292" y="451935"/>
                  </a:lnTo>
                  <a:lnTo>
                    <a:pt x="405292" y="567772"/>
                  </a:lnTo>
                  <a:lnTo>
                    <a:pt x="242990" y="567772"/>
                  </a:lnTo>
                  <a:lnTo>
                    <a:pt x="242990" y="45193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8" name="Arrow1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7F7A6A30-3BA9-44E7-8E6E-16330260C41B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4090582" y="4245886"/>
            <a:ext cx="404565" cy="579376"/>
            <a:chOff x="3412451" y="1628695"/>
            <a:chExt cx="1793197" cy="648285"/>
          </a:xfrm>
          <a:solidFill>
            <a:srgbClr val="6F83AA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7BA3C68-153D-4EA4-A334-356B0630DFD6}"/>
                </a:ext>
              </a:extLst>
            </p:cNvPr>
            <p:cNvSpPr/>
            <p:nvPr/>
          </p:nvSpPr>
          <p:spPr>
            <a:xfrm>
              <a:off x="3412451" y="1871685"/>
              <a:ext cx="1306658" cy="1623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Freeform: Shape 46">
              <a:extLst>
                <a:ext uri="{FF2B5EF4-FFF2-40B4-BE49-F238E27FC236}">
                  <a16:creationId xmlns:a16="http://schemas.microsoft.com/office/drawing/2014/main" id="{027D2882-D3B4-4A3A-B6C3-E4167E219F2B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597619" y="1668952"/>
              <a:ext cx="648285" cy="567772"/>
            </a:xfrm>
            <a:custGeom>
              <a:avLst/>
              <a:gdLst>
                <a:gd name="connsiteX0" fmla="*/ 0 w 648285"/>
                <a:gd name="connsiteY0" fmla="*/ 558867 h 567772"/>
                <a:gd name="connsiteX1" fmla="*/ 324142 w 648285"/>
                <a:gd name="connsiteY1" fmla="*/ 0 h 567772"/>
                <a:gd name="connsiteX2" fmla="*/ 648285 w 648285"/>
                <a:gd name="connsiteY2" fmla="*/ 558869 h 567772"/>
                <a:gd name="connsiteX3" fmla="*/ 405292 w 648285"/>
                <a:gd name="connsiteY3" fmla="*/ 451935 h 567772"/>
                <a:gd name="connsiteX4" fmla="*/ 405292 w 648285"/>
                <a:gd name="connsiteY4" fmla="*/ 567772 h 567772"/>
                <a:gd name="connsiteX5" fmla="*/ 242990 w 648285"/>
                <a:gd name="connsiteY5" fmla="*/ 567772 h 567772"/>
                <a:gd name="connsiteX6" fmla="*/ 242990 w 648285"/>
                <a:gd name="connsiteY6" fmla="*/ 451934 h 56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8285" h="567772">
                  <a:moveTo>
                    <a:pt x="0" y="558867"/>
                  </a:moveTo>
                  <a:lnTo>
                    <a:pt x="324142" y="0"/>
                  </a:lnTo>
                  <a:lnTo>
                    <a:pt x="648285" y="558869"/>
                  </a:lnTo>
                  <a:lnTo>
                    <a:pt x="405292" y="451935"/>
                  </a:lnTo>
                  <a:lnTo>
                    <a:pt x="405292" y="567772"/>
                  </a:lnTo>
                  <a:lnTo>
                    <a:pt x="242990" y="567772"/>
                  </a:lnTo>
                  <a:lnTo>
                    <a:pt x="242990" y="45193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21" name="Arrow1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7DCA9878-234F-4DE5-A3A2-2303E92A8973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4799857" y="4245886"/>
            <a:ext cx="404565" cy="579376"/>
            <a:chOff x="3412451" y="1628695"/>
            <a:chExt cx="1793197" cy="648285"/>
          </a:xfrm>
          <a:solidFill>
            <a:srgbClr val="6F83AA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688CAA-A02B-4464-91B0-217160B2511E}"/>
                </a:ext>
              </a:extLst>
            </p:cNvPr>
            <p:cNvSpPr/>
            <p:nvPr/>
          </p:nvSpPr>
          <p:spPr>
            <a:xfrm>
              <a:off x="3412451" y="1871685"/>
              <a:ext cx="1306658" cy="1623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: Shape 46">
              <a:extLst>
                <a:ext uri="{FF2B5EF4-FFF2-40B4-BE49-F238E27FC236}">
                  <a16:creationId xmlns:a16="http://schemas.microsoft.com/office/drawing/2014/main" id="{102ACEA1-666B-484F-BF45-10F17615BBB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597619" y="1668952"/>
              <a:ext cx="648285" cy="567772"/>
            </a:xfrm>
            <a:custGeom>
              <a:avLst/>
              <a:gdLst>
                <a:gd name="connsiteX0" fmla="*/ 0 w 648285"/>
                <a:gd name="connsiteY0" fmla="*/ 558867 h 567772"/>
                <a:gd name="connsiteX1" fmla="*/ 324142 w 648285"/>
                <a:gd name="connsiteY1" fmla="*/ 0 h 567772"/>
                <a:gd name="connsiteX2" fmla="*/ 648285 w 648285"/>
                <a:gd name="connsiteY2" fmla="*/ 558869 h 567772"/>
                <a:gd name="connsiteX3" fmla="*/ 405292 w 648285"/>
                <a:gd name="connsiteY3" fmla="*/ 451935 h 567772"/>
                <a:gd name="connsiteX4" fmla="*/ 405292 w 648285"/>
                <a:gd name="connsiteY4" fmla="*/ 567772 h 567772"/>
                <a:gd name="connsiteX5" fmla="*/ 242990 w 648285"/>
                <a:gd name="connsiteY5" fmla="*/ 567772 h 567772"/>
                <a:gd name="connsiteX6" fmla="*/ 242990 w 648285"/>
                <a:gd name="connsiteY6" fmla="*/ 451934 h 56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8285" h="567772">
                  <a:moveTo>
                    <a:pt x="0" y="558867"/>
                  </a:moveTo>
                  <a:lnTo>
                    <a:pt x="324142" y="0"/>
                  </a:lnTo>
                  <a:lnTo>
                    <a:pt x="648285" y="558869"/>
                  </a:lnTo>
                  <a:lnTo>
                    <a:pt x="405292" y="451935"/>
                  </a:lnTo>
                  <a:lnTo>
                    <a:pt x="405292" y="567772"/>
                  </a:lnTo>
                  <a:lnTo>
                    <a:pt x="242990" y="567772"/>
                  </a:lnTo>
                  <a:lnTo>
                    <a:pt x="242990" y="45193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24" name="Arrow1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B9D3CCF6-513B-484B-B590-7AC6A341D7DF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5509131" y="4245886"/>
            <a:ext cx="404565" cy="579376"/>
            <a:chOff x="3412451" y="1628695"/>
            <a:chExt cx="1793197" cy="648285"/>
          </a:xfrm>
          <a:solidFill>
            <a:srgbClr val="6F83AA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29C191C-F2B3-4920-83F7-231EFD6746BF}"/>
                </a:ext>
              </a:extLst>
            </p:cNvPr>
            <p:cNvSpPr/>
            <p:nvPr/>
          </p:nvSpPr>
          <p:spPr>
            <a:xfrm>
              <a:off x="3412451" y="1871685"/>
              <a:ext cx="1306658" cy="1623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Freeform: Shape 46">
              <a:extLst>
                <a:ext uri="{FF2B5EF4-FFF2-40B4-BE49-F238E27FC236}">
                  <a16:creationId xmlns:a16="http://schemas.microsoft.com/office/drawing/2014/main" id="{6D9BA03B-194B-4CCE-8740-7C2148ACE55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597619" y="1668952"/>
              <a:ext cx="648285" cy="567772"/>
            </a:xfrm>
            <a:custGeom>
              <a:avLst/>
              <a:gdLst>
                <a:gd name="connsiteX0" fmla="*/ 0 w 648285"/>
                <a:gd name="connsiteY0" fmla="*/ 558867 h 567772"/>
                <a:gd name="connsiteX1" fmla="*/ 324142 w 648285"/>
                <a:gd name="connsiteY1" fmla="*/ 0 h 567772"/>
                <a:gd name="connsiteX2" fmla="*/ 648285 w 648285"/>
                <a:gd name="connsiteY2" fmla="*/ 558869 h 567772"/>
                <a:gd name="connsiteX3" fmla="*/ 405292 w 648285"/>
                <a:gd name="connsiteY3" fmla="*/ 451935 h 567772"/>
                <a:gd name="connsiteX4" fmla="*/ 405292 w 648285"/>
                <a:gd name="connsiteY4" fmla="*/ 567772 h 567772"/>
                <a:gd name="connsiteX5" fmla="*/ 242990 w 648285"/>
                <a:gd name="connsiteY5" fmla="*/ 567772 h 567772"/>
                <a:gd name="connsiteX6" fmla="*/ 242990 w 648285"/>
                <a:gd name="connsiteY6" fmla="*/ 451934 h 56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8285" h="567772">
                  <a:moveTo>
                    <a:pt x="0" y="558867"/>
                  </a:moveTo>
                  <a:lnTo>
                    <a:pt x="324142" y="0"/>
                  </a:lnTo>
                  <a:lnTo>
                    <a:pt x="648285" y="558869"/>
                  </a:lnTo>
                  <a:lnTo>
                    <a:pt x="405292" y="451935"/>
                  </a:lnTo>
                  <a:lnTo>
                    <a:pt x="405292" y="567772"/>
                  </a:lnTo>
                  <a:lnTo>
                    <a:pt x="242990" y="567772"/>
                  </a:lnTo>
                  <a:lnTo>
                    <a:pt x="242990" y="45193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27" name="Arrow1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CB527EEE-964F-4888-9E82-F760B91F6930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6218405" y="4247288"/>
            <a:ext cx="404565" cy="579376"/>
            <a:chOff x="3412451" y="1628695"/>
            <a:chExt cx="1793197" cy="648285"/>
          </a:xfrm>
          <a:solidFill>
            <a:srgbClr val="6F83AA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5A0403A-E4CD-4894-A02A-F80909EF60BE}"/>
                </a:ext>
              </a:extLst>
            </p:cNvPr>
            <p:cNvSpPr/>
            <p:nvPr/>
          </p:nvSpPr>
          <p:spPr>
            <a:xfrm>
              <a:off x="3412451" y="1871685"/>
              <a:ext cx="1306658" cy="1623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9" name="Freeform: Shape 46">
              <a:extLst>
                <a:ext uri="{FF2B5EF4-FFF2-40B4-BE49-F238E27FC236}">
                  <a16:creationId xmlns:a16="http://schemas.microsoft.com/office/drawing/2014/main" id="{F2728092-A939-4882-B0CC-8DFEC147009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597619" y="1668952"/>
              <a:ext cx="648285" cy="567772"/>
            </a:xfrm>
            <a:custGeom>
              <a:avLst/>
              <a:gdLst>
                <a:gd name="connsiteX0" fmla="*/ 0 w 648285"/>
                <a:gd name="connsiteY0" fmla="*/ 558867 h 567772"/>
                <a:gd name="connsiteX1" fmla="*/ 324142 w 648285"/>
                <a:gd name="connsiteY1" fmla="*/ 0 h 567772"/>
                <a:gd name="connsiteX2" fmla="*/ 648285 w 648285"/>
                <a:gd name="connsiteY2" fmla="*/ 558869 h 567772"/>
                <a:gd name="connsiteX3" fmla="*/ 405292 w 648285"/>
                <a:gd name="connsiteY3" fmla="*/ 451935 h 567772"/>
                <a:gd name="connsiteX4" fmla="*/ 405292 w 648285"/>
                <a:gd name="connsiteY4" fmla="*/ 567772 h 567772"/>
                <a:gd name="connsiteX5" fmla="*/ 242990 w 648285"/>
                <a:gd name="connsiteY5" fmla="*/ 567772 h 567772"/>
                <a:gd name="connsiteX6" fmla="*/ 242990 w 648285"/>
                <a:gd name="connsiteY6" fmla="*/ 451934 h 56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8285" h="567772">
                  <a:moveTo>
                    <a:pt x="0" y="558867"/>
                  </a:moveTo>
                  <a:lnTo>
                    <a:pt x="324142" y="0"/>
                  </a:lnTo>
                  <a:lnTo>
                    <a:pt x="648285" y="558869"/>
                  </a:lnTo>
                  <a:lnTo>
                    <a:pt x="405292" y="451935"/>
                  </a:lnTo>
                  <a:lnTo>
                    <a:pt x="405292" y="567772"/>
                  </a:lnTo>
                  <a:lnTo>
                    <a:pt x="242990" y="567772"/>
                  </a:lnTo>
                  <a:lnTo>
                    <a:pt x="242990" y="45193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0" name="Arrow1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3C435503-6058-4EA7-815F-978E43848457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6927680" y="4247289"/>
            <a:ext cx="404563" cy="579376"/>
            <a:chOff x="3412451" y="1628695"/>
            <a:chExt cx="1793197" cy="648285"/>
          </a:xfrm>
          <a:solidFill>
            <a:srgbClr val="6F83AA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773C692-9044-43B3-B82A-2949BAD81C19}"/>
                </a:ext>
              </a:extLst>
            </p:cNvPr>
            <p:cNvSpPr/>
            <p:nvPr/>
          </p:nvSpPr>
          <p:spPr>
            <a:xfrm>
              <a:off x="3412451" y="1871685"/>
              <a:ext cx="1306658" cy="1623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2" name="Freeform: Shape 46">
              <a:extLst>
                <a:ext uri="{FF2B5EF4-FFF2-40B4-BE49-F238E27FC236}">
                  <a16:creationId xmlns:a16="http://schemas.microsoft.com/office/drawing/2014/main" id="{E06C8166-7DF8-46AF-BBD2-2E252A3F216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597619" y="1668952"/>
              <a:ext cx="648285" cy="567772"/>
            </a:xfrm>
            <a:custGeom>
              <a:avLst/>
              <a:gdLst>
                <a:gd name="connsiteX0" fmla="*/ 0 w 648285"/>
                <a:gd name="connsiteY0" fmla="*/ 558867 h 567772"/>
                <a:gd name="connsiteX1" fmla="*/ 324142 w 648285"/>
                <a:gd name="connsiteY1" fmla="*/ 0 h 567772"/>
                <a:gd name="connsiteX2" fmla="*/ 648285 w 648285"/>
                <a:gd name="connsiteY2" fmla="*/ 558869 h 567772"/>
                <a:gd name="connsiteX3" fmla="*/ 405292 w 648285"/>
                <a:gd name="connsiteY3" fmla="*/ 451935 h 567772"/>
                <a:gd name="connsiteX4" fmla="*/ 405292 w 648285"/>
                <a:gd name="connsiteY4" fmla="*/ 567772 h 567772"/>
                <a:gd name="connsiteX5" fmla="*/ 242990 w 648285"/>
                <a:gd name="connsiteY5" fmla="*/ 567772 h 567772"/>
                <a:gd name="connsiteX6" fmla="*/ 242990 w 648285"/>
                <a:gd name="connsiteY6" fmla="*/ 451934 h 56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8285" h="567772">
                  <a:moveTo>
                    <a:pt x="0" y="558867"/>
                  </a:moveTo>
                  <a:lnTo>
                    <a:pt x="324142" y="0"/>
                  </a:lnTo>
                  <a:lnTo>
                    <a:pt x="648285" y="558869"/>
                  </a:lnTo>
                  <a:lnTo>
                    <a:pt x="405292" y="451935"/>
                  </a:lnTo>
                  <a:lnTo>
                    <a:pt x="405292" y="567772"/>
                  </a:lnTo>
                  <a:lnTo>
                    <a:pt x="242990" y="567772"/>
                  </a:lnTo>
                  <a:lnTo>
                    <a:pt x="242990" y="45193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3" name="Arrow1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817D2670-20EB-423A-B5E0-57932A3C16CF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7636955" y="4247289"/>
            <a:ext cx="404563" cy="579376"/>
            <a:chOff x="3412451" y="1628695"/>
            <a:chExt cx="1793197" cy="648285"/>
          </a:xfrm>
          <a:solidFill>
            <a:srgbClr val="6F83AA"/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A1D4EFF-0651-4ADE-BD05-63DEF53982B6}"/>
                </a:ext>
              </a:extLst>
            </p:cNvPr>
            <p:cNvSpPr/>
            <p:nvPr/>
          </p:nvSpPr>
          <p:spPr>
            <a:xfrm>
              <a:off x="3412451" y="1871685"/>
              <a:ext cx="1306658" cy="1623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5" name="Freeform: Shape 46">
              <a:extLst>
                <a:ext uri="{FF2B5EF4-FFF2-40B4-BE49-F238E27FC236}">
                  <a16:creationId xmlns:a16="http://schemas.microsoft.com/office/drawing/2014/main" id="{3292254A-ADE4-4B50-ACE8-2BCA4A274C4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597619" y="1668952"/>
              <a:ext cx="648285" cy="567772"/>
            </a:xfrm>
            <a:custGeom>
              <a:avLst/>
              <a:gdLst>
                <a:gd name="connsiteX0" fmla="*/ 0 w 648285"/>
                <a:gd name="connsiteY0" fmla="*/ 558867 h 567772"/>
                <a:gd name="connsiteX1" fmla="*/ 324142 w 648285"/>
                <a:gd name="connsiteY1" fmla="*/ 0 h 567772"/>
                <a:gd name="connsiteX2" fmla="*/ 648285 w 648285"/>
                <a:gd name="connsiteY2" fmla="*/ 558869 h 567772"/>
                <a:gd name="connsiteX3" fmla="*/ 405292 w 648285"/>
                <a:gd name="connsiteY3" fmla="*/ 451935 h 567772"/>
                <a:gd name="connsiteX4" fmla="*/ 405292 w 648285"/>
                <a:gd name="connsiteY4" fmla="*/ 567772 h 567772"/>
                <a:gd name="connsiteX5" fmla="*/ 242990 w 648285"/>
                <a:gd name="connsiteY5" fmla="*/ 567772 h 567772"/>
                <a:gd name="connsiteX6" fmla="*/ 242990 w 648285"/>
                <a:gd name="connsiteY6" fmla="*/ 451934 h 56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8285" h="567772">
                  <a:moveTo>
                    <a:pt x="0" y="558867"/>
                  </a:moveTo>
                  <a:lnTo>
                    <a:pt x="324142" y="0"/>
                  </a:lnTo>
                  <a:lnTo>
                    <a:pt x="648285" y="558869"/>
                  </a:lnTo>
                  <a:lnTo>
                    <a:pt x="405292" y="451935"/>
                  </a:lnTo>
                  <a:lnTo>
                    <a:pt x="405292" y="567772"/>
                  </a:lnTo>
                  <a:lnTo>
                    <a:pt x="242990" y="567772"/>
                  </a:lnTo>
                  <a:lnTo>
                    <a:pt x="242990" y="45193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6" name="Arrow1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594FCED6-88E4-4631-B100-38DDF4BE890E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8346228" y="4247288"/>
            <a:ext cx="404565" cy="579376"/>
            <a:chOff x="3412451" y="1628695"/>
            <a:chExt cx="1793197" cy="648285"/>
          </a:xfrm>
          <a:solidFill>
            <a:srgbClr val="6F83AA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89F8F6C-2EFD-4A3D-9DED-0FDD292FA566}"/>
                </a:ext>
              </a:extLst>
            </p:cNvPr>
            <p:cNvSpPr/>
            <p:nvPr/>
          </p:nvSpPr>
          <p:spPr>
            <a:xfrm>
              <a:off x="3412451" y="1871685"/>
              <a:ext cx="1306658" cy="1623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46">
              <a:extLst>
                <a:ext uri="{FF2B5EF4-FFF2-40B4-BE49-F238E27FC236}">
                  <a16:creationId xmlns:a16="http://schemas.microsoft.com/office/drawing/2014/main" id="{30EEDCA7-2785-4B22-8BBD-BEB1C184F32A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597619" y="1668952"/>
              <a:ext cx="648285" cy="567772"/>
            </a:xfrm>
            <a:custGeom>
              <a:avLst/>
              <a:gdLst>
                <a:gd name="connsiteX0" fmla="*/ 0 w 648285"/>
                <a:gd name="connsiteY0" fmla="*/ 558867 h 567772"/>
                <a:gd name="connsiteX1" fmla="*/ 324142 w 648285"/>
                <a:gd name="connsiteY1" fmla="*/ 0 h 567772"/>
                <a:gd name="connsiteX2" fmla="*/ 648285 w 648285"/>
                <a:gd name="connsiteY2" fmla="*/ 558869 h 567772"/>
                <a:gd name="connsiteX3" fmla="*/ 405292 w 648285"/>
                <a:gd name="connsiteY3" fmla="*/ 451935 h 567772"/>
                <a:gd name="connsiteX4" fmla="*/ 405292 w 648285"/>
                <a:gd name="connsiteY4" fmla="*/ 567772 h 567772"/>
                <a:gd name="connsiteX5" fmla="*/ 242990 w 648285"/>
                <a:gd name="connsiteY5" fmla="*/ 567772 h 567772"/>
                <a:gd name="connsiteX6" fmla="*/ 242990 w 648285"/>
                <a:gd name="connsiteY6" fmla="*/ 451934 h 56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8285" h="567772">
                  <a:moveTo>
                    <a:pt x="0" y="558867"/>
                  </a:moveTo>
                  <a:lnTo>
                    <a:pt x="324142" y="0"/>
                  </a:lnTo>
                  <a:lnTo>
                    <a:pt x="648285" y="558869"/>
                  </a:lnTo>
                  <a:lnTo>
                    <a:pt x="405292" y="451935"/>
                  </a:lnTo>
                  <a:lnTo>
                    <a:pt x="405292" y="567772"/>
                  </a:lnTo>
                  <a:lnTo>
                    <a:pt x="242990" y="567772"/>
                  </a:lnTo>
                  <a:lnTo>
                    <a:pt x="242990" y="45193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9" name="Arrow1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08DBA2B0-5CDF-46F4-A73E-4AB65244EEC7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9055502" y="4247288"/>
            <a:ext cx="404565" cy="579376"/>
            <a:chOff x="3412451" y="1628695"/>
            <a:chExt cx="1793197" cy="648285"/>
          </a:xfrm>
          <a:solidFill>
            <a:srgbClr val="6F83AA"/>
          </a:solidFill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2C3B5FC-ED6B-4223-8152-8F1658AC9A7B}"/>
                </a:ext>
              </a:extLst>
            </p:cNvPr>
            <p:cNvSpPr/>
            <p:nvPr/>
          </p:nvSpPr>
          <p:spPr>
            <a:xfrm>
              <a:off x="3412451" y="1871685"/>
              <a:ext cx="1306658" cy="1623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6">
              <a:extLst>
                <a:ext uri="{FF2B5EF4-FFF2-40B4-BE49-F238E27FC236}">
                  <a16:creationId xmlns:a16="http://schemas.microsoft.com/office/drawing/2014/main" id="{C9034408-CC37-4E80-9043-9D100B73B01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597619" y="1668952"/>
              <a:ext cx="648285" cy="567772"/>
            </a:xfrm>
            <a:custGeom>
              <a:avLst/>
              <a:gdLst>
                <a:gd name="connsiteX0" fmla="*/ 0 w 648285"/>
                <a:gd name="connsiteY0" fmla="*/ 558867 h 567772"/>
                <a:gd name="connsiteX1" fmla="*/ 324142 w 648285"/>
                <a:gd name="connsiteY1" fmla="*/ 0 h 567772"/>
                <a:gd name="connsiteX2" fmla="*/ 648285 w 648285"/>
                <a:gd name="connsiteY2" fmla="*/ 558869 h 567772"/>
                <a:gd name="connsiteX3" fmla="*/ 405292 w 648285"/>
                <a:gd name="connsiteY3" fmla="*/ 451935 h 567772"/>
                <a:gd name="connsiteX4" fmla="*/ 405292 w 648285"/>
                <a:gd name="connsiteY4" fmla="*/ 567772 h 567772"/>
                <a:gd name="connsiteX5" fmla="*/ 242990 w 648285"/>
                <a:gd name="connsiteY5" fmla="*/ 567772 h 567772"/>
                <a:gd name="connsiteX6" fmla="*/ 242990 w 648285"/>
                <a:gd name="connsiteY6" fmla="*/ 451934 h 56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8285" h="567772">
                  <a:moveTo>
                    <a:pt x="0" y="558867"/>
                  </a:moveTo>
                  <a:lnTo>
                    <a:pt x="324142" y="0"/>
                  </a:lnTo>
                  <a:lnTo>
                    <a:pt x="648285" y="558869"/>
                  </a:lnTo>
                  <a:lnTo>
                    <a:pt x="405292" y="451935"/>
                  </a:lnTo>
                  <a:lnTo>
                    <a:pt x="405292" y="567772"/>
                  </a:lnTo>
                  <a:lnTo>
                    <a:pt x="242990" y="567772"/>
                  </a:lnTo>
                  <a:lnTo>
                    <a:pt x="242990" y="45193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42" name="Arrow1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7FF4551-C5A8-48F7-A356-13A39D7F42BB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9764777" y="4247288"/>
            <a:ext cx="404565" cy="579376"/>
            <a:chOff x="3412451" y="1628695"/>
            <a:chExt cx="1793197" cy="648285"/>
          </a:xfrm>
          <a:solidFill>
            <a:srgbClr val="6F83AA"/>
          </a:solidFill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A712A19-89D6-457C-87F7-FE16C9B2B2F4}"/>
                </a:ext>
              </a:extLst>
            </p:cNvPr>
            <p:cNvSpPr/>
            <p:nvPr/>
          </p:nvSpPr>
          <p:spPr>
            <a:xfrm>
              <a:off x="3412451" y="1871685"/>
              <a:ext cx="1306658" cy="1623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reeform: Shape 46">
              <a:extLst>
                <a:ext uri="{FF2B5EF4-FFF2-40B4-BE49-F238E27FC236}">
                  <a16:creationId xmlns:a16="http://schemas.microsoft.com/office/drawing/2014/main" id="{176FC9CE-A3E7-4D90-9899-9A3A57A77C7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597619" y="1668952"/>
              <a:ext cx="648285" cy="567772"/>
            </a:xfrm>
            <a:custGeom>
              <a:avLst/>
              <a:gdLst>
                <a:gd name="connsiteX0" fmla="*/ 0 w 648285"/>
                <a:gd name="connsiteY0" fmla="*/ 558867 h 567772"/>
                <a:gd name="connsiteX1" fmla="*/ 324142 w 648285"/>
                <a:gd name="connsiteY1" fmla="*/ 0 h 567772"/>
                <a:gd name="connsiteX2" fmla="*/ 648285 w 648285"/>
                <a:gd name="connsiteY2" fmla="*/ 558869 h 567772"/>
                <a:gd name="connsiteX3" fmla="*/ 405292 w 648285"/>
                <a:gd name="connsiteY3" fmla="*/ 451935 h 567772"/>
                <a:gd name="connsiteX4" fmla="*/ 405292 w 648285"/>
                <a:gd name="connsiteY4" fmla="*/ 567772 h 567772"/>
                <a:gd name="connsiteX5" fmla="*/ 242990 w 648285"/>
                <a:gd name="connsiteY5" fmla="*/ 567772 h 567772"/>
                <a:gd name="connsiteX6" fmla="*/ 242990 w 648285"/>
                <a:gd name="connsiteY6" fmla="*/ 451934 h 56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8285" h="567772">
                  <a:moveTo>
                    <a:pt x="0" y="558867"/>
                  </a:moveTo>
                  <a:lnTo>
                    <a:pt x="324142" y="0"/>
                  </a:lnTo>
                  <a:lnTo>
                    <a:pt x="648285" y="558869"/>
                  </a:lnTo>
                  <a:lnTo>
                    <a:pt x="405292" y="451935"/>
                  </a:lnTo>
                  <a:lnTo>
                    <a:pt x="405292" y="567772"/>
                  </a:lnTo>
                  <a:lnTo>
                    <a:pt x="242990" y="567772"/>
                  </a:lnTo>
                  <a:lnTo>
                    <a:pt x="242990" y="45193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45" name="Arrow1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833E064E-0955-4D6E-AC94-8F510483F0B2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10474051" y="4247288"/>
            <a:ext cx="404565" cy="579376"/>
            <a:chOff x="3412451" y="1628695"/>
            <a:chExt cx="1793197" cy="648285"/>
          </a:xfrm>
          <a:solidFill>
            <a:srgbClr val="6F83AA"/>
          </a:solidFill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8D00808-F22D-483D-A362-9800F5ED29BB}"/>
                </a:ext>
              </a:extLst>
            </p:cNvPr>
            <p:cNvSpPr/>
            <p:nvPr/>
          </p:nvSpPr>
          <p:spPr>
            <a:xfrm>
              <a:off x="3412451" y="1871685"/>
              <a:ext cx="1306658" cy="1623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F856F34-B39A-49A2-AAF1-C1B70C0A2DE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597619" y="1668952"/>
              <a:ext cx="648285" cy="567772"/>
            </a:xfrm>
            <a:custGeom>
              <a:avLst/>
              <a:gdLst>
                <a:gd name="connsiteX0" fmla="*/ 0 w 648285"/>
                <a:gd name="connsiteY0" fmla="*/ 558867 h 567772"/>
                <a:gd name="connsiteX1" fmla="*/ 324142 w 648285"/>
                <a:gd name="connsiteY1" fmla="*/ 0 h 567772"/>
                <a:gd name="connsiteX2" fmla="*/ 648285 w 648285"/>
                <a:gd name="connsiteY2" fmla="*/ 558869 h 567772"/>
                <a:gd name="connsiteX3" fmla="*/ 405292 w 648285"/>
                <a:gd name="connsiteY3" fmla="*/ 451935 h 567772"/>
                <a:gd name="connsiteX4" fmla="*/ 405292 w 648285"/>
                <a:gd name="connsiteY4" fmla="*/ 567772 h 567772"/>
                <a:gd name="connsiteX5" fmla="*/ 242990 w 648285"/>
                <a:gd name="connsiteY5" fmla="*/ 567772 h 567772"/>
                <a:gd name="connsiteX6" fmla="*/ 242990 w 648285"/>
                <a:gd name="connsiteY6" fmla="*/ 451934 h 56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8285" h="567772">
                  <a:moveTo>
                    <a:pt x="0" y="558867"/>
                  </a:moveTo>
                  <a:lnTo>
                    <a:pt x="324142" y="0"/>
                  </a:lnTo>
                  <a:lnTo>
                    <a:pt x="648285" y="558869"/>
                  </a:lnTo>
                  <a:lnTo>
                    <a:pt x="405292" y="451935"/>
                  </a:lnTo>
                  <a:lnTo>
                    <a:pt x="405292" y="567772"/>
                  </a:lnTo>
                  <a:lnTo>
                    <a:pt x="242990" y="567772"/>
                  </a:lnTo>
                  <a:lnTo>
                    <a:pt x="242990" y="45193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48" name="Arrow1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2F72335C-87B8-496D-BDF4-E7A1FDA043C3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11183322" y="4245886"/>
            <a:ext cx="404565" cy="579376"/>
            <a:chOff x="3412451" y="1628695"/>
            <a:chExt cx="1793197" cy="648285"/>
          </a:xfrm>
          <a:solidFill>
            <a:srgbClr val="6F83AA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2C1B758-7AC4-4CEE-8C35-3BAEA2241A1D}"/>
                </a:ext>
              </a:extLst>
            </p:cNvPr>
            <p:cNvSpPr/>
            <p:nvPr/>
          </p:nvSpPr>
          <p:spPr>
            <a:xfrm>
              <a:off x="3412451" y="1871685"/>
              <a:ext cx="1306658" cy="1623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Freeform: Shape 46">
              <a:extLst>
                <a:ext uri="{FF2B5EF4-FFF2-40B4-BE49-F238E27FC236}">
                  <a16:creationId xmlns:a16="http://schemas.microsoft.com/office/drawing/2014/main" id="{04078E48-5522-4714-B6E5-A77EADEA46F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597619" y="1668952"/>
              <a:ext cx="648285" cy="567772"/>
            </a:xfrm>
            <a:custGeom>
              <a:avLst/>
              <a:gdLst>
                <a:gd name="connsiteX0" fmla="*/ 0 w 648285"/>
                <a:gd name="connsiteY0" fmla="*/ 558867 h 567772"/>
                <a:gd name="connsiteX1" fmla="*/ 324142 w 648285"/>
                <a:gd name="connsiteY1" fmla="*/ 0 h 567772"/>
                <a:gd name="connsiteX2" fmla="*/ 648285 w 648285"/>
                <a:gd name="connsiteY2" fmla="*/ 558869 h 567772"/>
                <a:gd name="connsiteX3" fmla="*/ 405292 w 648285"/>
                <a:gd name="connsiteY3" fmla="*/ 451935 h 567772"/>
                <a:gd name="connsiteX4" fmla="*/ 405292 w 648285"/>
                <a:gd name="connsiteY4" fmla="*/ 567772 h 567772"/>
                <a:gd name="connsiteX5" fmla="*/ 242990 w 648285"/>
                <a:gd name="connsiteY5" fmla="*/ 567772 h 567772"/>
                <a:gd name="connsiteX6" fmla="*/ 242990 w 648285"/>
                <a:gd name="connsiteY6" fmla="*/ 451934 h 56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8285" h="567772">
                  <a:moveTo>
                    <a:pt x="0" y="558867"/>
                  </a:moveTo>
                  <a:lnTo>
                    <a:pt x="324142" y="0"/>
                  </a:lnTo>
                  <a:lnTo>
                    <a:pt x="648285" y="558869"/>
                  </a:lnTo>
                  <a:lnTo>
                    <a:pt x="405292" y="451935"/>
                  </a:lnTo>
                  <a:lnTo>
                    <a:pt x="405292" y="567772"/>
                  </a:lnTo>
                  <a:lnTo>
                    <a:pt x="242990" y="567772"/>
                  </a:lnTo>
                  <a:lnTo>
                    <a:pt x="242990" y="45193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3023E92-F2AB-4676-B341-A8B56CF5AB0A}"/>
              </a:ext>
            </a:extLst>
          </p:cNvPr>
          <p:cNvCxnSpPr>
            <a:cxnSpLocks/>
          </p:cNvCxnSpPr>
          <p:nvPr/>
        </p:nvCxnSpPr>
        <p:spPr>
          <a:xfrm>
            <a:off x="392023" y="4682138"/>
            <a:ext cx="11327584" cy="3850"/>
          </a:xfrm>
          <a:prstGeom prst="line">
            <a:avLst/>
          </a:prstGeom>
          <a:ln w="1809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8AB1EA4F-8A4A-4903-A9A7-37E8FFC857C9}"/>
              </a:ext>
            </a:extLst>
          </p:cNvPr>
          <p:cNvSpPr txBox="1"/>
          <p:nvPr/>
        </p:nvSpPr>
        <p:spPr>
          <a:xfrm>
            <a:off x="4299001" y="3146247"/>
            <a:ext cx="357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FiraGO" panose="020B0503050000020004" pitchFamily="34" charset="0"/>
                <a:cs typeface="FiraGO" panose="020B0503050000020004" pitchFamily="34" charset="0"/>
              </a:rPr>
              <a:t>არჩევანი გააკეთეთ მდგრად/მწვანე მომწოდებლებზე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FiraGO" panose="020B0503050000020004" pitchFamily="34" charset="0"/>
              <a:cs typeface="FiraGO" panose="020B05030500000200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A690BA9-DC23-4DF3-8F92-131C3BB3137E}"/>
              </a:ext>
            </a:extLst>
          </p:cNvPr>
          <p:cNvSpPr txBox="1"/>
          <p:nvPr/>
        </p:nvSpPr>
        <p:spPr>
          <a:xfrm>
            <a:off x="3984171" y="5284816"/>
            <a:ext cx="4333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400" kern="0" dirty="0">
                <a:latin typeface="FiraGO" panose="020B0503050000020004" pitchFamily="34" charset="0"/>
                <a:cs typeface="FiraGO" panose="020B0503050000020004" pitchFamily="34" charset="0"/>
              </a:rPr>
              <a:t>გააცნობიერეთ</a:t>
            </a:r>
            <a:r>
              <a:rPr lang="en-GB" sz="1400" kern="0" dirty="0">
                <a:latin typeface="FiraGO" panose="020B0503050000020004" pitchFamily="34" charset="0"/>
                <a:cs typeface="FiraGO" panose="020B0503050000020004" pitchFamily="34" charset="0"/>
              </a:rPr>
              <a:t>, </a:t>
            </a:r>
            <a:r>
              <a:rPr lang="ka-GE" sz="1400" kern="0" dirty="0">
                <a:latin typeface="FiraGO" panose="020B0503050000020004" pitchFamily="34" charset="0"/>
                <a:cs typeface="FiraGO" panose="020B0503050000020004" pitchFamily="34" charset="0"/>
              </a:rPr>
              <a:t>მონეტიზირება გაუკეთეთ</a:t>
            </a:r>
            <a:r>
              <a:rPr lang="en-GB" sz="1400" kern="0" dirty="0">
                <a:latin typeface="FiraGO" panose="020B0503050000020004" pitchFamily="34" charset="0"/>
                <a:cs typeface="FiraGO" panose="020B0503050000020004" pitchFamily="34" charset="0"/>
              </a:rPr>
              <a:t> </a:t>
            </a:r>
            <a:r>
              <a:rPr lang="ka-GE" sz="1400" kern="0" dirty="0">
                <a:latin typeface="FiraGO" panose="020B0503050000020004" pitchFamily="34" charset="0"/>
                <a:cs typeface="FiraGO" panose="020B0503050000020004" pitchFamily="34" charset="0"/>
              </a:rPr>
              <a:t>და გაასაჯაროეთ თქვენი შედეგები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FiraGO" panose="020B0503050000020004" pitchFamily="34" charset="0"/>
              <a:cs typeface="FiraGO" panose="020B05030500000200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4809BAA-46F5-422D-8BFA-E78989B0C60D}"/>
              </a:ext>
            </a:extLst>
          </p:cNvPr>
          <p:cNvSpPr txBox="1"/>
          <p:nvPr/>
        </p:nvSpPr>
        <p:spPr>
          <a:xfrm>
            <a:off x="8284591" y="3133215"/>
            <a:ext cx="357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FiraGO" panose="020B0503050000020004" pitchFamily="34" charset="0"/>
                <a:cs typeface="FiraGO" panose="020B0503050000020004" pitchFamily="34" charset="0"/>
              </a:rPr>
              <a:t>განახორციელეთ ცირკულარული ეკონომიკა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FiraGO" panose="020B0503050000020004" pitchFamily="34" charset="0"/>
              <a:cs typeface="FiraGO" panose="020B05030500000200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C28F494-D43D-41B8-9074-49407A3B216A}"/>
              </a:ext>
            </a:extLst>
          </p:cNvPr>
          <p:cNvSpPr txBox="1"/>
          <p:nvPr/>
        </p:nvSpPr>
        <p:spPr>
          <a:xfrm>
            <a:off x="500045" y="3109705"/>
            <a:ext cx="3570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300" kern="0" dirty="0">
                <a:latin typeface="FiraGO" panose="020B0503050000020004" pitchFamily="34" charset="0"/>
                <a:cs typeface="FiraGO" panose="020B0503050000020004" pitchFamily="34" charset="0"/>
              </a:rPr>
              <a:t>გაზარდეთ თქვენი რესურსეფექტურობა და შეამცირეთ გარემოსდაცვითი ზიანი</a:t>
            </a:r>
            <a:endParaRPr kumimoji="0" lang="en-GB" sz="13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FiraGO" panose="020B0503050000020004" pitchFamily="34" charset="0"/>
              <a:cs typeface="FiraGO" panose="020B0503050000020004" pitchFamily="34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C8474CB-69E0-44AC-B54F-78E8FBDC9FCD}"/>
              </a:ext>
            </a:extLst>
          </p:cNvPr>
          <p:cNvGrpSpPr/>
          <p:nvPr/>
        </p:nvGrpSpPr>
        <p:grpSpPr>
          <a:xfrm>
            <a:off x="5846720" y="5795193"/>
            <a:ext cx="461100" cy="407047"/>
            <a:chOff x="4949398" y="4724553"/>
            <a:chExt cx="687004" cy="687004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04E654FE-6268-4C9B-8E7D-DEE14C9143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9398" y="4724553"/>
              <a:ext cx="687004" cy="68700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58" name="Eye" descr="{&quot;Key&quot;:&quot;POWER_USER_SHAPE_ICON&quot;,&quot;Value&quot;:&quot;POWER_USER_SHAPE_ICON_STYLE_1&quot;}">
              <a:extLst>
                <a:ext uri="{FF2B5EF4-FFF2-40B4-BE49-F238E27FC236}">
                  <a16:creationId xmlns:a16="http://schemas.microsoft.com/office/drawing/2014/main" id="{C6FE5031-2622-48BD-9E90-B8E83FE3633C}"/>
                </a:ext>
              </a:extLst>
            </p:cNvPr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5008045" y="4883028"/>
              <a:ext cx="569711" cy="370054"/>
              <a:chOff x="77" y="136"/>
              <a:chExt cx="331" cy="215"/>
            </a:xfrm>
            <a:solidFill>
              <a:schemeClr val="accent1"/>
            </a:solidFill>
          </p:grpSpPr>
          <p:sp>
            <p:nvSpPr>
              <p:cNvPr id="59" name="Eye">
                <a:extLst>
                  <a:ext uri="{FF2B5EF4-FFF2-40B4-BE49-F238E27FC236}">
                    <a16:creationId xmlns:a16="http://schemas.microsoft.com/office/drawing/2014/main" id="{C369775C-23C1-4979-AC82-FB192184E0B7}"/>
                  </a:ext>
                </a:extLst>
              </p:cNvPr>
              <p:cNvSpPr>
                <a:spLocks noEditPoint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77" y="136"/>
                <a:ext cx="331" cy="215"/>
              </a:xfrm>
              <a:custGeom>
                <a:avLst/>
                <a:gdLst>
                  <a:gd name="T0" fmla="*/ 212 w 425"/>
                  <a:gd name="T1" fmla="*/ 0 h 275"/>
                  <a:gd name="T2" fmla="*/ 0 w 425"/>
                  <a:gd name="T3" fmla="*/ 137 h 275"/>
                  <a:gd name="T4" fmla="*/ 212 w 425"/>
                  <a:gd name="T5" fmla="*/ 275 h 275"/>
                  <a:gd name="T6" fmla="*/ 425 w 425"/>
                  <a:gd name="T7" fmla="*/ 137 h 275"/>
                  <a:gd name="T8" fmla="*/ 212 w 425"/>
                  <a:gd name="T9" fmla="*/ 0 h 275"/>
                  <a:gd name="T10" fmla="*/ 212 w 425"/>
                  <a:gd name="T11" fmla="*/ 225 h 275"/>
                  <a:gd name="T12" fmla="*/ 125 w 425"/>
                  <a:gd name="T13" fmla="*/ 137 h 275"/>
                  <a:gd name="T14" fmla="*/ 212 w 425"/>
                  <a:gd name="T15" fmla="*/ 50 h 275"/>
                  <a:gd name="T16" fmla="*/ 300 w 425"/>
                  <a:gd name="T17" fmla="*/ 137 h 275"/>
                  <a:gd name="T18" fmla="*/ 212 w 425"/>
                  <a:gd name="T19" fmla="*/ 22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5" h="275">
                    <a:moveTo>
                      <a:pt x="212" y="0"/>
                    </a:moveTo>
                    <a:cubicBezTo>
                      <a:pt x="87" y="0"/>
                      <a:pt x="0" y="137"/>
                      <a:pt x="0" y="137"/>
                    </a:cubicBezTo>
                    <a:cubicBezTo>
                      <a:pt x="0" y="137"/>
                      <a:pt x="63" y="275"/>
                      <a:pt x="212" y="275"/>
                    </a:cubicBezTo>
                    <a:cubicBezTo>
                      <a:pt x="362" y="275"/>
                      <a:pt x="425" y="137"/>
                      <a:pt x="425" y="137"/>
                    </a:cubicBezTo>
                    <a:cubicBezTo>
                      <a:pt x="425" y="137"/>
                      <a:pt x="338" y="0"/>
                      <a:pt x="212" y="0"/>
                    </a:cubicBezTo>
                    <a:close/>
                    <a:moveTo>
                      <a:pt x="212" y="225"/>
                    </a:moveTo>
                    <a:cubicBezTo>
                      <a:pt x="163" y="225"/>
                      <a:pt x="125" y="186"/>
                      <a:pt x="125" y="137"/>
                    </a:cubicBezTo>
                    <a:cubicBezTo>
                      <a:pt x="125" y="88"/>
                      <a:pt x="163" y="50"/>
                      <a:pt x="212" y="50"/>
                    </a:cubicBezTo>
                    <a:cubicBezTo>
                      <a:pt x="261" y="50"/>
                      <a:pt x="300" y="88"/>
                      <a:pt x="300" y="137"/>
                    </a:cubicBezTo>
                    <a:cubicBezTo>
                      <a:pt x="300" y="186"/>
                      <a:pt x="261" y="225"/>
                      <a:pt x="212" y="225"/>
                    </a:cubicBezTo>
                    <a:close/>
                  </a:path>
                </a:pathLst>
              </a:custGeom>
              <a:solidFill>
                <a:srgbClr val="0C327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60" name="Eye">
                <a:extLst>
                  <a:ext uri="{FF2B5EF4-FFF2-40B4-BE49-F238E27FC236}">
                    <a16:creationId xmlns:a16="http://schemas.microsoft.com/office/drawing/2014/main" id="{923A8718-73C2-4CA1-A33E-EBC44F232193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13" y="214"/>
                <a:ext cx="59" cy="58"/>
              </a:xfrm>
              <a:prstGeom prst="ellipse">
                <a:avLst/>
              </a:pr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911FA66-8399-4EFB-A7ED-4A5AB89DDE7D}"/>
              </a:ext>
            </a:extLst>
          </p:cNvPr>
          <p:cNvGrpSpPr/>
          <p:nvPr/>
        </p:nvGrpSpPr>
        <p:grpSpPr>
          <a:xfrm>
            <a:off x="5101975" y="1915685"/>
            <a:ext cx="2196655" cy="800514"/>
            <a:chOff x="1982423" y="1930900"/>
            <a:chExt cx="1423467" cy="587631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7AA79BEA-26B8-4EFB-BDC4-C9F9C9C1D434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>
              <a:off x="1982423" y="2046775"/>
              <a:ext cx="690377" cy="471756"/>
              <a:chOff x="4868145" y="2382254"/>
              <a:chExt cx="2722711" cy="1860519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8D1ED529-5A70-489B-88BC-C485A08BBFD1}"/>
                  </a:ext>
                </a:extLst>
              </p:cNvPr>
              <p:cNvGrpSpPr/>
              <p:nvPr/>
            </p:nvGrpSpPr>
            <p:grpSpPr>
              <a:xfrm>
                <a:off x="4895285" y="2739715"/>
                <a:ext cx="2695571" cy="1503058"/>
                <a:chOff x="4895285" y="2739715"/>
                <a:chExt cx="2695571" cy="1503058"/>
              </a:xfrm>
            </p:grpSpPr>
            <p:sp>
              <p:nvSpPr>
                <p:cNvPr id="71" name="Freeform 126">
                  <a:extLst>
                    <a:ext uri="{FF2B5EF4-FFF2-40B4-BE49-F238E27FC236}">
                      <a16:creationId xmlns:a16="http://schemas.microsoft.com/office/drawing/2014/main" id="{CD07F855-E38D-4D95-A8F4-68137F144137}"/>
                    </a:ext>
                  </a:extLst>
                </p:cNvPr>
                <p:cNvSpPr/>
                <p:nvPr/>
              </p:nvSpPr>
              <p:spPr>
                <a:xfrm flipH="1">
                  <a:off x="4895285" y="2739715"/>
                  <a:ext cx="2695571" cy="1279399"/>
                </a:xfrm>
                <a:custGeom>
                  <a:avLst/>
                  <a:gdLst>
                    <a:gd name="connsiteX0" fmla="*/ 726433 w 2695571"/>
                    <a:gd name="connsiteY0" fmla="*/ 56750 h 1279399"/>
                    <a:gd name="connsiteX1" fmla="*/ 726433 w 2695571"/>
                    <a:gd name="connsiteY1" fmla="*/ 485445 h 1279399"/>
                    <a:gd name="connsiteX2" fmla="*/ 327471 w 2695571"/>
                    <a:gd name="connsiteY2" fmla="*/ 485445 h 1279399"/>
                    <a:gd name="connsiteX3" fmla="*/ 319074 w 2695571"/>
                    <a:gd name="connsiteY3" fmla="*/ 485445 h 1279399"/>
                    <a:gd name="connsiteX4" fmla="*/ 80483 w 2695571"/>
                    <a:gd name="connsiteY4" fmla="*/ 485445 h 1279399"/>
                    <a:gd name="connsiteX5" fmla="*/ 80268 w 2695571"/>
                    <a:gd name="connsiteY5" fmla="*/ 481655 h 1279399"/>
                    <a:gd name="connsiteX6" fmla="*/ 270965 w 2695571"/>
                    <a:gd name="connsiteY6" fmla="*/ 65383 h 1279399"/>
                    <a:gd name="connsiteX7" fmla="*/ 319074 w 2695571"/>
                    <a:gd name="connsiteY7" fmla="*/ 56754 h 1279399"/>
                    <a:gd name="connsiteX8" fmla="*/ 319074 w 2695571"/>
                    <a:gd name="connsiteY8" fmla="*/ 56750 h 1279399"/>
                    <a:gd name="connsiteX9" fmla="*/ 319098 w 2695571"/>
                    <a:gd name="connsiteY9" fmla="*/ 56750 h 1279399"/>
                    <a:gd name="connsiteX10" fmla="*/ 772254 w 2695571"/>
                    <a:gd name="connsiteY10" fmla="*/ 0 h 1279399"/>
                    <a:gd name="connsiteX11" fmla="*/ 285433 w 2695571"/>
                    <a:gd name="connsiteY11" fmla="*/ 0 h 1279399"/>
                    <a:gd name="connsiteX12" fmla="*/ 285405 w 2695571"/>
                    <a:gd name="connsiteY12" fmla="*/ 0 h 1279399"/>
                    <a:gd name="connsiteX13" fmla="*/ 285405 w 2695571"/>
                    <a:gd name="connsiteY13" fmla="*/ 5 h 1279399"/>
                    <a:gd name="connsiteX14" fmla="*/ 227908 w 2695571"/>
                    <a:gd name="connsiteY14" fmla="*/ 10452 h 1279399"/>
                    <a:gd name="connsiteX15" fmla="*/ 4458 w 2695571"/>
                    <a:gd name="connsiteY15" fmla="*/ 423386 h 1279399"/>
                    <a:gd name="connsiteX16" fmla="*/ 1420 w 2695571"/>
                    <a:gd name="connsiteY16" fmla="*/ 485443 h 1279399"/>
                    <a:gd name="connsiteX17" fmla="*/ 0 w 2695571"/>
                    <a:gd name="connsiteY17" fmla="*/ 485443 h 1279399"/>
                    <a:gd name="connsiteX18" fmla="*/ 0 w 2695571"/>
                    <a:gd name="connsiteY18" fmla="*/ 514454 h 1279399"/>
                    <a:gd name="connsiteX19" fmla="*/ 0 w 2695571"/>
                    <a:gd name="connsiteY19" fmla="*/ 739072 h 1279399"/>
                    <a:gd name="connsiteX20" fmla="*/ 0 w 2695571"/>
                    <a:gd name="connsiteY20" fmla="*/ 927760 h 1279399"/>
                    <a:gd name="connsiteX21" fmla="*/ 0 w 2695571"/>
                    <a:gd name="connsiteY21" fmla="*/ 1195175 h 1279399"/>
                    <a:gd name="connsiteX22" fmla="*/ 84224 w 2695571"/>
                    <a:gd name="connsiteY22" fmla="*/ 1195175 h 1279399"/>
                    <a:gd name="connsiteX23" fmla="*/ 84224 w 2695571"/>
                    <a:gd name="connsiteY23" fmla="*/ 1279399 h 1279399"/>
                    <a:gd name="connsiteX24" fmla="*/ 163982 w 2695571"/>
                    <a:gd name="connsiteY24" fmla="*/ 1279399 h 1279399"/>
                    <a:gd name="connsiteX25" fmla="*/ 182169 w 2695571"/>
                    <a:gd name="connsiteY25" fmla="*/ 1189314 h 1279399"/>
                    <a:gd name="connsiteX26" fmla="*/ 419966 w 2695571"/>
                    <a:gd name="connsiteY26" fmla="*/ 1031692 h 1279399"/>
                    <a:gd name="connsiteX27" fmla="*/ 657763 w 2695571"/>
                    <a:gd name="connsiteY27" fmla="*/ 1189314 h 1279399"/>
                    <a:gd name="connsiteX28" fmla="*/ 675950 w 2695571"/>
                    <a:gd name="connsiteY28" fmla="*/ 1279399 h 1279399"/>
                    <a:gd name="connsiteX29" fmla="*/ 784514 w 2695571"/>
                    <a:gd name="connsiteY29" fmla="*/ 1279399 h 1279399"/>
                    <a:gd name="connsiteX30" fmla="*/ 784514 w 2695571"/>
                    <a:gd name="connsiteY30" fmla="*/ 1200027 h 1279399"/>
                    <a:gd name="connsiteX31" fmla="*/ 1915664 w 2695571"/>
                    <a:gd name="connsiteY31" fmla="*/ 1200027 h 1279399"/>
                    <a:gd name="connsiteX32" fmla="*/ 1915664 w 2695571"/>
                    <a:gd name="connsiteY32" fmla="*/ 1279399 h 1279399"/>
                    <a:gd name="connsiteX33" fmla="*/ 2049633 w 2695571"/>
                    <a:gd name="connsiteY33" fmla="*/ 1279399 h 1279399"/>
                    <a:gd name="connsiteX34" fmla="*/ 2067820 w 2695571"/>
                    <a:gd name="connsiteY34" fmla="*/ 1189314 h 1279399"/>
                    <a:gd name="connsiteX35" fmla="*/ 2305617 w 2695571"/>
                    <a:gd name="connsiteY35" fmla="*/ 1031692 h 1279399"/>
                    <a:gd name="connsiteX36" fmla="*/ 2543414 w 2695571"/>
                    <a:gd name="connsiteY36" fmla="*/ 1189314 h 1279399"/>
                    <a:gd name="connsiteX37" fmla="*/ 2561601 w 2695571"/>
                    <a:gd name="connsiteY37" fmla="*/ 1279399 h 1279399"/>
                    <a:gd name="connsiteX38" fmla="*/ 2630793 w 2695571"/>
                    <a:gd name="connsiteY38" fmla="*/ 1279399 h 1279399"/>
                    <a:gd name="connsiteX39" fmla="*/ 2630793 w 2695571"/>
                    <a:gd name="connsiteY39" fmla="*/ 1202833 h 1279399"/>
                    <a:gd name="connsiteX40" fmla="*/ 2695571 w 2695571"/>
                    <a:gd name="connsiteY40" fmla="*/ 1202833 h 1279399"/>
                    <a:gd name="connsiteX41" fmla="*/ 2695571 w 2695571"/>
                    <a:gd name="connsiteY41" fmla="*/ 739072 h 1279399"/>
                    <a:gd name="connsiteX42" fmla="*/ 772254 w 2695571"/>
                    <a:gd name="connsiteY42" fmla="*/ 739072 h 1279399"/>
                    <a:gd name="connsiteX43" fmla="*/ 772254 w 2695571"/>
                    <a:gd name="connsiteY43" fmla="*/ 519042 h 1279399"/>
                    <a:gd name="connsiteX44" fmla="*/ 772254 w 2695571"/>
                    <a:gd name="connsiteY44" fmla="*/ 485443 h 1279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2695571" h="1279399">
                      <a:moveTo>
                        <a:pt x="726433" y="56750"/>
                      </a:moveTo>
                      <a:lnTo>
                        <a:pt x="726433" y="485445"/>
                      </a:lnTo>
                      <a:lnTo>
                        <a:pt x="327471" y="485445"/>
                      </a:lnTo>
                      <a:lnTo>
                        <a:pt x="319074" y="485445"/>
                      </a:lnTo>
                      <a:lnTo>
                        <a:pt x="80483" y="485445"/>
                      </a:lnTo>
                      <a:lnTo>
                        <a:pt x="80268" y="481655"/>
                      </a:lnTo>
                      <a:cubicBezTo>
                        <a:pt x="80268" y="276320"/>
                        <a:pt x="162134" y="105004"/>
                        <a:pt x="270965" y="65383"/>
                      </a:cubicBezTo>
                      <a:lnTo>
                        <a:pt x="319074" y="56754"/>
                      </a:lnTo>
                      <a:lnTo>
                        <a:pt x="319074" y="56750"/>
                      </a:lnTo>
                      <a:lnTo>
                        <a:pt x="319098" y="56750"/>
                      </a:lnTo>
                      <a:close/>
                      <a:moveTo>
                        <a:pt x="772254" y="0"/>
                      </a:moveTo>
                      <a:lnTo>
                        <a:pt x="285433" y="0"/>
                      </a:lnTo>
                      <a:lnTo>
                        <a:pt x="285405" y="0"/>
                      </a:lnTo>
                      <a:lnTo>
                        <a:pt x="285405" y="5"/>
                      </a:lnTo>
                      <a:lnTo>
                        <a:pt x="227908" y="10452"/>
                      </a:lnTo>
                      <a:cubicBezTo>
                        <a:pt x="114100" y="52427"/>
                        <a:pt x="24964" y="216480"/>
                        <a:pt x="4458" y="423386"/>
                      </a:cubicBezTo>
                      <a:lnTo>
                        <a:pt x="1420" y="485443"/>
                      </a:lnTo>
                      <a:lnTo>
                        <a:pt x="0" y="485443"/>
                      </a:lnTo>
                      <a:lnTo>
                        <a:pt x="0" y="514454"/>
                      </a:lnTo>
                      <a:lnTo>
                        <a:pt x="0" y="739072"/>
                      </a:lnTo>
                      <a:lnTo>
                        <a:pt x="0" y="927760"/>
                      </a:lnTo>
                      <a:lnTo>
                        <a:pt x="0" y="1195175"/>
                      </a:lnTo>
                      <a:lnTo>
                        <a:pt x="84224" y="1195175"/>
                      </a:lnTo>
                      <a:lnTo>
                        <a:pt x="84224" y="1279399"/>
                      </a:lnTo>
                      <a:lnTo>
                        <a:pt x="163982" y="1279399"/>
                      </a:lnTo>
                      <a:lnTo>
                        <a:pt x="182169" y="1189314"/>
                      </a:lnTo>
                      <a:cubicBezTo>
                        <a:pt x="221347" y="1096686"/>
                        <a:pt x="313066" y="1031692"/>
                        <a:pt x="419966" y="1031692"/>
                      </a:cubicBezTo>
                      <a:cubicBezTo>
                        <a:pt x="526866" y="1031692"/>
                        <a:pt x="618585" y="1096686"/>
                        <a:pt x="657763" y="1189314"/>
                      </a:cubicBezTo>
                      <a:lnTo>
                        <a:pt x="675950" y="1279399"/>
                      </a:lnTo>
                      <a:lnTo>
                        <a:pt x="784514" y="1279399"/>
                      </a:lnTo>
                      <a:lnTo>
                        <a:pt x="784514" y="1200027"/>
                      </a:lnTo>
                      <a:lnTo>
                        <a:pt x="1915664" y="1200027"/>
                      </a:lnTo>
                      <a:lnTo>
                        <a:pt x="1915664" y="1279399"/>
                      </a:lnTo>
                      <a:lnTo>
                        <a:pt x="2049633" y="1279399"/>
                      </a:lnTo>
                      <a:lnTo>
                        <a:pt x="2067820" y="1189314"/>
                      </a:lnTo>
                      <a:cubicBezTo>
                        <a:pt x="2106998" y="1096686"/>
                        <a:pt x="2198717" y="1031692"/>
                        <a:pt x="2305617" y="1031692"/>
                      </a:cubicBezTo>
                      <a:cubicBezTo>
                        <a:pt x="2412517" y="1031692"/>
                        <a:pt x="2504236" y="1096686"/>
                        <a:pt x="2543414" y="1189314"/>
                      </a:cubicBezTo>
                      <a:lnTo>
                        <a:pt x="2561601" y="1279399"/>
                      </a:lnTo>
                      <a:lnTo>
                        <a:pt x="2630793" y="1279399"/>
                      </a:lnTo>
                      <a:lnTo>
                        <a:pt x="2630793" y="1202833"/>
                      </a:lnTo>
                      <a:lnTo>
                        <a:pt x="2695571" y="1202833"/>
                      </a:lnTo>
                      <a:lnTo>
                        <a:pt x="2695571" y="739072"/>
                      </a:lnTo>
                      <a:lnTo>
                        <a:pt x="772254" y="739072"/>
                      </a:lnTo>
                      <a:lnTo>
                        <a:pt x="772254" y="519042"/>
                      </a:lnTo>
                      <a:lnTo>
                        <a:pt x="772254" y="485443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FFBE6F6B-D6D5-4537-8078-BDA6BD8E4C4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H="1">
                  <a:off x="6957602" y="3816198"/>
                  <a:ext cx="426575" cy="42657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80B2B619-EB73-48EE-BD89-97ACD0BC304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H="1">
                  <a:off x="5071951" y="3816198"/>
                  <a:ext cx="426575" cy="42657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BB882097-3CD5-4DD6-B67B-4BC2BA1544A1}"/>
                  </a:ext>
                </a:extLst>
              </p:cNvPr>
              <p:cNvSpPr/>
              <p:nvPr/>
            </p:nvSpPr>
            <p:spPr>
              <a:xfrm flipH="1">
                <a:off x="4868145" y="2382254"/>
                <a:ext cx="1880606" cy="1022436"/>
              </a:xfrm>
              <a:prstGeom prst="rect">
                <a:avLst/>
              </a:prstGeom>
              <a:solidFill>
                <a:srgbClr val="0C32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784F925-690B-4916-AEDF-E2D0EDA7168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715513" y="1930900"/>
              <a:ext cx="690377" cy="471757"/>
              <a:chOff x="4868145" y="2382254"/>
              <a:chExt cx="2722710" cy="1860519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B6B3122D-D684-427F-94D0-F84FA83B89D3}"/>
                  </a:ext>
                </a:extLst>
              </p:cNvPr>
              <p:cNvGrpSpPr/>
              <p:nvPr/>
            </p:nvGrpSpPr>
            <p:grpSpPr>
              <a:xfrm>
                <a:off x="4895286" y="2739717"/>
                <a:ext cx="2695569" cy="1503056"/>
                <a:chOff x="4895285" y="2739715"/>
                <a:chExt cx="2695571" cy="1503058"/>
              </a:xfrm>
            </p:grpSpPr>
            <p:sp>
              <p:nvSpPr>
                <p:cNvPr id="66" name="Freeform 126">
                  <a:extLst>
                    <a:ext uri="{FF2B5EF4-FFF2-40B4-BE49-F238E27FC236}">
                      <a16:creationId xmlns:a16="http://schemas.microsoft.com/office/drawing/2014/main" id="{32BF56ED-7CF6-46A4-B6EF-E9892E69E913}"/>
                    </a:ext>
                  </a:extLst>
                </p:cNvPr>
                <p:cNvSpPr/>
                <p:nvPr/>
              </p:nvSpPr>
              <p:spPr>
                <a:xfrm flipH="1">
                  <a:off x="4895285" y="2739715"/>
                  <a:ext cx="2695571" cy="1279399"/>
                </a:xfrm>
                <a:custGeom>
                  <a:avLst/>
                  <a:gdLst>
                    <a:gd name="connsiteX0" fmla="*/ 726433 w 2695571"/>
                    <a:gd name="connsiteY0" fmla="*/ 56750 h 1279399"/>
                    <a:gd name="connsiteX1" fmla="*/ 726433 w 2695571"/>
                    <a:gd name="connsiteY1" fmla="*/ 485445 h 1279399"/>
                    <a:gd name="connsiteX2" fmla="*/ 327471 w 2695571"/>
                    <a:gd name="connsiteY2" fmla="*/ 485445 h 1279399"/>
                    <a:gd name="connsiteX3" fmla="*/ 319074 w 2695571"/>
                    <a:gd name="connsiteY3" fmla="*/ 485445 h 1279399"/>
                    <a:gd name="connsiteX4" fmla="*/ 80483 w 2695571"/>
                    <a:gd name="connsiteY4" fmla="*/ 485445 h 1279399"/>
                    <a:gd name="connsiteX5" fmla="*/ 80268 w 2695571"/>
                    <a:gd name="connsiteY5" fmla="*/ 481655 h 1279399"/>
                    <a:gd name="connsiteX6" fmla="*/ 270965 w 2695571"/>
                    <a:gd name="connsiteY6" fmla="*/ 65383 h 1279399"/>
                    <a:gd name="connsiteX7" fmla="*/ 319074 w 2695571"/>
                    <a:gd name="connsiteY7" fmla="*/ 56754 h 1279399"/>
                    <a:gd name="connsiteX8" fmla="*/ 319074 w 2695571"/>
                    <a:gd name="connsiteY8" fmla="*/ 56750 h 1279399"/>
                    <a:gd name="connsiteX9" fmla="*/ 319098 w 2695571"/>
                    <a:gd name="connsiteY9" fmla="*/ 56750 h 1279399"/>
                    <a:gd name="connsiteX10" fmla="*/ 772254 w 2695571"/>
                    <a:gd name="connsiteY10" fmla="*/ 0 h 1279399"/>
                    <a:gd name="connsiteX11" fmla="*/ 285433 w 2695571"/>
                    <a:gd name="connsiteY11" fmla="*/ 0 h 1279399"/>
                    <a:gd name="connsiteX12" fmla="*/ 285405 w 2695571"/>
                    <a:gd name="connsiteY12" fmla="*/ 0 h 1279399"/>
                    <a:gd name="connsiteX13" fmla="*/ 285405 w 2695571"/>
                    <a:gd name="connsiteY13" fmla="*/ 5 h 1279399"/>
                    <a:gd name="connsiteX14" fmla="*/ 227908 w 2695571"/>
                    <a:gd name="connsiteY14" fmla="*/ 10452 h 1279399"/>
                    <a:gd name="connsiteX15" fmla="*/ 4458 w 2695571"/>
                    <a:gd name="connsiteY15" fmla="*/ 423386 h 1279399"/>
                    <a:gd name="connsiteX16" fmla="*/ 1420 w 2695571"/>
                    <a:gd name="connsiteY16" fmla="*/ 485443 h 1279399"/>
                    <a:gd name="connsiteX17" fmla="*/ 0 w 2695571"/>
                    <a:gd name="connsiteY17" fmla="*/ 485443 h 1279399"/>
                    <a:gd name="connsiteX18" fmla="*/ 0 w 2695571"/>
                    <a:gd name="connsiteY18" fmla="*/ 514454 h 1279399"/>
                    <a:gd name="connsiteX19" fmla="*/ 0 w 2695571"/>
                    <a:gd name="connsiteY19" fmla="*/ 739072 h 1279399"/>
                    <a:gd name="connsiteX20" fmla="*/ 0 w 2695571"/>
                    <a:gd name="connsiteY20" fmla="*/ 927760 h 1279399"/>
                    <a:gd name="connsiteX21" fmla="*/ 0 w 2695571"/>
                    <a:gd name="connsiteY21" fmla="*/ 1195175 h 1279399"/>
                    <a:gd name="connsiteX22" fmla="*/ 84224 w 2695571"/>
                    <a:gd name="connsiteY22" fmla="*/ 1195175 h 1279399"/>
                    <a:gd name="connsiteX23" fmla="*/ 84224 w 2695571"/>
                    <a:gd name="connsiteY23" fmla="*/ 1279399 h 1279399"/>
                    <a:gd name="connsiteX24" fmla="*/ 163982 w 2695571"/>
                    <a:gd name="connsiteY24" fmla="*/ 1279399 h 1279399"/>
                    <a:gd name="connsiteX25" fmla="*/ 182169 w 2695571"/>
                    <a:gd name="connsiteY25" fmla="*/ 1189314 h 1279399"/>
                    <a:gd name="connsiteX26" fmla="*/ 419966 w 2695571"/>
                    <a:gd name="connsiteY26" fmla="*/ 1031692 h 1279399"/>
                    <a:gd name="connsiteX27" fmla="*/ 657763 w 2695571"/>
                    <a:gd name="connsiteY27" fmla="*/ 1189314 h 1279399"/>
                    <a:gd name="connsiteX28" fmla="*/ 675950 w 2695571"/>
                    <a:gd name="connsiteY28" fmla="*/ 1279399 h 1279399"/>
                    <a:gd name="connsiteX29" fmla="*/ 784514 w 2695571"/>
                    <a:gd name="connsiteY29" fmla="*/ 1279399 h 1279399"/>
                    <a:gd name="connsiteX30" fmla="*/ 784514 w 2695571"/>
                    <a:gd name="connsiteY30" fmla="*/ 1200027 h 1279399"/>
                    <a:gd name="connsiteX31" fmla="*/ 1915664 w 2695571"/>
                    <a:gd name="connsiteY31" fmla="*/ 1200027 h 1279399"/>
                    <a:gd name="connsiteX32" fmla="*/ 1915664 w 2695571"/>
                    <a:gd name="connsiteY32" fmla="*/ 1279399 h 1279399"/>
                    <a:gd name="connsiteX33" fmla="*/ 2049633 w 2695571"/>
                    <a:gd name="connsiteY33" fmla="*/ 1279399 h 1279399"/>
                    <a:gd name="connsiteX34" fmla="*/ 2067820 w 2695571"/>
                    <a:gd name="connsiteY34" fmla="*/ 1189314 h 1279399"/>
                    <a:gd name="connsiteX35" fmla="*/ 2305617 w 2695571"/>
                    <a:gd name="connsiteY35" fmla="*/ 1031692 h 1279399"/>
                    <a:gd name="connsiteX36" fmla="*/ 2543414 w 2695571"/>
                    <a:gd name="connsiteY36" fmla="*/ 1189314 h 1279399"/>
                    <a:gd name="connsiteX37" fmla="*/ 2561601 w 2695571"/>
                    <a:gd name="connsiteY37" fmla="*/ 1279399 h 1279399"/>
                    <a:gd name="connsiteX38" fmla="*/ 2630793 w 2695571"/>
                    <a:gd name="connsiteY38" fmla="*/ 1279399 h 1279399"/>
                    <a:gd name="connsiteX39" fmla="*/ 2630793 w 2695571"/>
                    <a:gd name="connsiteY39" fmla="*/ 1202833 h 1279399"/>
                    <a:gd name="connsiteX40" fmla="*/ 2695571 w 2695571"/>
                    <a:gd name="connsiteY40" fmla="*/ 1202833 h 1279399"/>
                    <a:gd name="connsiteX41" fmla="*/ 2695571 w 2695571"/>
                    <a:gd name="connsiteY41" fmla="*/ 739072 h 1279399"/>
                    <a:gd name="connsiteX42" fmla="*/ 772254 w 2695571"/>
                    <a:gd name="connsiteY42" fmla="*/ 739072 h 1279399"/>
                    <a:gd name="connsiteX43" fmla="*/ 772254 w 2695571"/>
                    <a:gd name="connsiteY43" fmla="*/ 519042 h 1279399"/>
                    <a:gd name="connsiteX44" fmla="*/ 772254 w 2695571"/>
                    <a:gd name="connsiteY44" fmla="*/ 485443 h 1279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2695571" h="1279399">
                      <a:moveTo>
                        <a:pt x="726433" y="56750"/>
                      </a:moveTo>
                      <a:lnTo>
                        <a:pt x="726433" y="485445"/>
                      </a:lnTo>
                      <a:lnTo>
                        <a:pt x="327471" y="485445"/>
                      </a:lnTo>
                      <a:lnTo>
                        <a:pt x="319074" y="485445"/>
                      </a:lnTo>
                      <a:lnTo>
                        <a:pt x="80483" y="485445"/>
                      </a:lnTo>
                      <a:lnTo>
                        <a:pt x="80268" y="481655"/>
                      </a:lnTo>
                      <a:cubicBezTo>
                        <a:pt x="80268" y="276320"/>
                        <a:pt x="162134" y="105004"/>
                        <a:pt x="270965" y="65383"/>
                      </a:cubicBezTo>
                      <a:lnTo>
                        <a:pt x="319074" y="56754"/>
                      </a:lnTo>
                      <a:lnTo>
                        <a:pt x="319074" y="56750"/>
                      </a:lnTo>
                      <a:lnTo>
                        <a:pt x="319098" y="56750"/>
                      </a:lnTo>
                      <a:close/>
                      <a:moveTo>
                        <a:pt x="772254" y="0"/>
                      </a:moveTo>
                      <a:lnTo>
                        <a:pt x="285433" y="0"/>
                      </a:lnTo>
                      <a:lnTo>
                        <a:pt x="285405" y="0"/>
                      </a:lnTo>
                      <a:lnTo>
                        <a:pt x="285405" y="5"/>
                      </a:lnTo>
                      <a:lnTo>
                        <a:pt x="227908" y="10452"/>
                      </a:lnTo>
                      <a:cubicBezTo>
                        <a:pt x="114100" y="52427"/>
                        <a:pt x="24964" y="216480"/>
                        <a:pt x="4458" y="423386"/>
                      </a:cubicBezTo>
                      <a:lnTo>
                        <a:pt x="1420" y="485443"/>
                      </a:lnTo>
                      <a:lnTo>
                        <a:pt x="0" y="485443"/>
                      </a:lnTo>
                      <a:lnTo>
                        <a:pt x="0" y="514454"/>
                      </a:lnTo>
                      <a:lnTo>
                        <a:pt x="0" y="739072"/>
                      </a:lnTo>
                      <a:lnTo>
                        <a:pt x="0" y="927760"/>
                      </a:lnTo>
                      <a:lnTo>
                        <a:pt x="0" y="1195175"/>
                      </a:lnTo>
                      <a:lnTo>
                        <a:pt x="84224" y="1195175"/>
                      </a:lnTo>
                      <a:lnTo>
                        <a:pt x="84224" y="1279399"/>
                      </a:lnTo>
                      <a:lnTo>
                        <a:pt x="163982" y="1279399"/>
                      </a:lnTo>
                      <a:lnTo>
                        <a:pt x="182169" y="1189314"/>
                      </a:lnTo>
                      <a:cubicBezTo>
                        <a:pt x="221347" y="1096686"/>
                        <a:pt x="313066" y="1031692"/>
                        <a:pt x="419966" y="1031692"/>
                      </a:cubicBezTo>
                      <a:cubicBezTo>
                        <a:pt x="526866" y="1031692"/>
                        <a:pt x="618585" y="1096686"/>
                        <a:pt x="657763" y="1189314"/>
                      </a:cubicBezTo>
                      <a:lnTo>
                        <a:pt x="675950" y="1279399"/>
                      </a:lnTo>
                      <a:lnTo>
                        <a:pt x="784514" y="1279399"/>
                      </a:lnTo>
                      <a:lnTo>
                        <a:pt x="784514" y="1200027"/>
                      </a:lnTo>
                      <a:lnTo>
                        <a:pt x="1915664" y="1200027"/>
                      </a:lnTo>
                      <a:lnTo>
                        <a:pt x="1915664" y="1279399"/>
                      </a:lnTo>
                      <a:lnTo>
                        <a:pt x="2049633" y="1279399"/>
                      </a:lnTo>
                      <a:lnTo>
                        <a:pt x="2067820" y="1189314"/>
                      </a:lnTo>
                      <a:cubicBezTo>
                        <a:pt x="2106998" y="1096686"/>
                        <a:pt x="2198717" y="1031692"/>
                        <a:pt x="2305617" y="1031692"/>
                      </a:cubicBezTo>
                      <a:cubicBezTo>
                        <a:pt x="2412517" y="1031692"/>
                        <a:pt x="2504236" y="1096686"/>
                        <a:pt x="2543414" y="1189314"/>
                      </a:cubicBezTo>
                      <a:lnTo>
                        <a:pt x="2561601" y="1279399"/>
                      </a:lnTo>
                      <a:lnTo>
                        <a:pt x="2630793" y="1279399"/>
                      </a:lnTo>
                      <a:lnTo>
                        <a:pt x="2630793" y="1202833"/>
                      </a:lnTo>
                      <a:lnTo>
                        <a:pt x="2695571" y="1202833"/>
                      </a:lnTo>
                      <a:lnTo>
                        <a:pt x="2695571" y="739072"/>
                      </a:lnTo>
                      <a:lnTo>
                        <a:pt x="772254" y="739072"/>
                      </a:lnTo>
                      <a:lnTo>
                        <a:pt x="772254" y="519042"/>
                      </a:lnTo>
                      <a:lnTo>
                        <a:pt x="772254" y="485443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21868CAB-4248-4FC3-AC85-0FCE0EDF675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H="1">
                  <a:off x="6957602" y="3816198"/>
                  <a:ext cx="426575" cy="42657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AEBEDCF0-0E32-4FEC-A8DA-E16F3139AB2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H="1">
                  <a:off x="5071951" y="3816198"/>
                  <a:ext cx="426575" cy="42657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BE769BC9-33E9-4F39-AEF4-31825DD73D8E}"/>
                  </a:ext>
                </a:extLst>
              </p:cNvPr>
              <p:cNvSpPr/>
              <p:nvPr/>
            </p:nvSpPr>
            <p:spPr>
              <a:xfrm flipH="1">
                <a:off x="4868145" y="2382254"/>
                <a:ext cx="1880606" cy="1022436"/>
              </a:xfrm>
              <a:prstGeom prst="rect">
                <a:avLst/>
              </a:prstGeom>
              <a:solidFill>
                <a:srgbClr val="0C32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5EBA14C-A328-4E57-8F50-05CC79C7983A}"/>
              </a:ext>
            </a:extLst>
          </p:cNvPr>
          <p:cNvGrpSpPr/>
          <p:nvPr/>
        </p:nvGrpSpPr>
        <p:grpSpPr>
          <a:xfrm>
            <a:off x="5971158" y="3735543"/>
            <a:ext cx="458288" cy="404565"/>
            <a:chOff x="2420453" y="2991616"/>
            <a:chExt cx="687004" cy="687004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EFBE9A3-CA1D-4676-BBD9-893BB3E39D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20453" y="2991616"/>
              <a:ext cx="687004" cy="68700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6" name="Distribution" descr="{&quot;Key&quot;:&quot;POWER_USER_SHAPE_ICON&quot;,&quot;Value&quot;:&quot;POWER_USER_SHAPE_ICON_STYLE_1&quot;}">
              <a:extLst>
                <a:ext uri="{FF2B5EF4-FFF2-40B4-BE49-F238E27FC236}">
                  <a16:creationId xmlns:a16="http://schemas.microsoft.com/office/drawing/2014/main" id="{24B0CDC1-2ADE-493A-926A-21EEE67354C1}"/>
                </a:ext>
              </a:extLst>
            </p:cNvPr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>
            <a:xfrm>
              <a:off x="2559798" y="3100501"/>
              <a:ext cx="437121" cy="427054"/>
              <a:chOff x="5202795" y="214856"/>
              <a:chExt cx="683543" cy="667800"/>
            </a:xfrm>
            <a:solidFill>
              <a:schemeClr val="accent1"/>
            </a:solidFill>
          </p:grpSpPr>
          <p:sp>
            <p:nvSpPr>
              <p:cNvPr id="77" name="Freeform 11">
                <a:extLst>
                  <a:ext uri="{FF2B5EF4-FFF2-40B4-BE49-F238E27FC236}">
                    <a16:creationId xmlns:a16="http://schemas.microsoft.com/office/drawing/2014/main" id="{950B88B0-0C91-4FB3-9024-5BBA3D5C89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02795" y="214856"/>
                <a:ext cx="674360" cy="667800"/>
              </a:xfrm>
              <a:custGeom>
                <a:avLst/>
                <a:gdLst>
                  <a:gd name="T0" fmla="*/ 3844 w 4927"/>
                  <a:gd name="T1" fmla="*/ 4076 h 4864"/>
                  <a:gd name="T2" fmla="*/ 2484 w 4927"/>
                  <a:gd name="T3" fmla="*/ 358 h 4864"/>
                  <a:gd name="T4" fmla="*/ 2927 w 4927"/>
                  <a:gd name="T5" fmla="*/ 358 h 4864"/>
                  <a:gd name="T6" fmla="*/ 497 w 4927"/>
                  <a:gd name="T7" fmla="*/ 4478 h 4864"/>
                  <a:gd name="T8" fmla="*/ 2572 w 4927"/>
                  <a:gd name="T9" fmla="*/ 2477 h 4864"/>
                  <a:gd name="T10" fmla="*/ 2553 w 4927"/>
                  <a:gd name="T11" fmla="*/ 2471 h 4864"/>
                  <a:gd name="T12" fmla="*/ 2525 w 4927"/>
                  <a:gd name="T13" fmla="*/ 2464 h 4864"/>
                  <a:gd name="T14" fmla="*/ 2496 w 4927"/>
                  <a:gd name="T15" fmla="*/ 2458 h 4864"/>
                  <a:gd name="T16" fmla="*/ 2465 w 4927"/>
                  <a:gd name="T17" fmla="*/ 2455 h 4864"/>
                  <a:gd name="T18" fmla="*/ 2434 w 4927"/>
                  <a:gd name="T19" fmla="*/ 2454 h 4864"/>
                  <a:gd name="T20" fmla="*/ 2412 w 4927"/>
                  <a:gd name="T21" fmla="*/ 2454 h 4864"/>
                  <a:gd name="T22" fmla="*/ 2391 w 4927"/>
                  <a:gd name="T23" fmla="*/ 2456 h 4864"/>
                  <a:gd name="T24" fmla="*/ 2177 w 4927"/>
                  <a:gd name="T25" fmla="*/ 2544 h 4864"/>
                  <a:gd name="T26" fmla="*/ 2162 w 4927"/>
                  <a:gd name="T27" fmla="*/ 2556 h 4864"/>
                  <a:gd name="T28" fmla="*/ 2146 w 4927"/>
                  <a:gd name="T29" fmla="*/ 2570 h 4864"/>
                  <a:gd name="T30" fmla="*/ 2126 w 4927"/>
                  <a:gd name="T31" fmla="*/ 2591 h 4864"/>
                  <a:gd name="T32" fmla="*/ 2112 w 4927"/>
                  <a:gd name="T33" fmla="*/ 2608 h 4864"/>
                  <a:gd name="T34" fmla="*/ 2069 w 4927"/>
                  <a:gd name="T35" fmla="*/ 2674 h 4864"/>
                  <a:gd name="T36" fmla="*/ 2055 w 4927"/>
                  <a:gd name="T37" fmla="*/ 3027 h 4864"/>
                  <a:gd name="T38" fmla="*/ 2067 w 4927"/>
                  <a:gd name="T39" fmla="*/ 3054 h 4864"/>
                  <a:gd name="T40" fmla="*/ 2082 w 4927"/>
                  <a:gd name="T41" fmla="*/ 3081 h 4864"/>
                  <a:gd name="T42" fmla="*/ 2099 w 4927"/>
                  <a:gd name="T43" fmla="*/ 3105 h 4864"/>
                  <a:gd name="T44" fmla="*/ 2117 w 4927"/>
                  <a:gd name="T45" fmla="*/ 3129 h 4864"/>
                  <a:gd name="T46" fmla="*/ 2137 w 4927"/>
                  <a:gd name="T47" fmla="*/ 3152 h 4864"/>
                  <a:gd name="T48" fmla="*/ 2154 w 4927"/>
                  <a:gd name="T49" fmla="*/ 3169 h 4864"/>
                  <a:gd name="T50" fmla="*/ 2324 w 4927"/>
                  <a:gd name="T51" fmla="*/ 3263 h 4864"/>
                  <a:gd name="T52" fmla="*/ 2337 w 4927"/>
                  <a:gd name="T53" fmla="*/ 3267 h 4864"/>
                  <a:gd name="T54" fmla="*/ 2353 w 4927"/>
                  <a:gd name="T55" fmla="*/ 3270 h 4864"/>
                  <a:gd name="T56" fmla="*/ 2382 w 4927"/>
                  <a:gd name="T57" fmla="*/ 3275 h 4864"/>
                  <a:gd name="T58" fmla="*/ 2413 w 4927"/>
                  <a:gd name="T59" fmla="*/ 3277 h 4864"/>
                  <a:gd name="T60" fmla="*/ 2445 w 4927"/>
                  <a:gd name="T61" fmla="*/ 3278 h 4864"/>
                  <a:gd name="T62" fmla="*/ 2477 w 4927"/>
                  <a:gd name="T63" fmla="*/ 3276 h 4864"/>
                  <a:gd name="T64" fmla="*/ 2508 w 4927"/>
                  <a:gd name="T65" fmla="*/ 3271 h 4864"/>
                  <a:gd name="T66" fmla="*/ 2755 w 4927"/>
                  <a:gd name="T67" fmla="*/ 3124 h 4864"/>
                  <a:gd name="T68" fmla="*/ 2772 w 4927"/>
                  <a:gd name="T69" fmla="*/ 3102 h 4864"/>
                  <a:gd name="T70" fmla="*/ 2782 w 4927"/>
                  <a:gd name="T71" fmla="*/ 3086 h 4864"/>
                  <a:gd name="T72" fmla="*/ 2798 w 4927"/>
                  <a:gd name="T73" fmla="*/ 3059 h 4864"/>
                  <a:gd name="T74" fmla="*/ 2808 w 4927"/>
                  <a:gd name="T75" fmla="*/ 3038 h 4864"/>
                  <a:gd name="T76" fmla="*/ 2845 w 4927"/>
                  <a:gd name="T77" fmla="*/ 2885 h 4864"/>
                  <a:gd name="T78" fmla="*/ 2845 w 4927"/>
                  <a:gd name="T79" fmla="*/ 2878 h 4864"/>
                  <a:gd name="T80" fmla="*/ 2845 w 4927"/>
                  <a:gd name="T81" fmla="*/ 2845 h 4864"/>
                  <a:gd name="T82" fmla="*/ 2844 w 4927"/>
                  <a:gd name="T83" fmla="*/ 2824 h 4864"/>
                  <a:gd name="T84" fmla="*/ 2839 w 4927"/>
                  <a:gd name="T85" fmla="*/ 2793 h 4864"/>
                  <a:gd name="T86" fmla="*/ 2835 w 4927"/>
                  <a:gd name="T87" fmla="*/ 2774 h 4864"/>
                  <a:gd name="T88" fmla="*/ 2827 w 4927"/>
                  <a:gd name="T89" fmla="*/ 2744 h 4864"/>
                  <a:gd name="T90" fmla="*/ 2818 w 4927"/>
                  <a:gd name="T91" fmla="*/ 2716 h 4864"/>
                  <a:gd name="T92" fmla="*/ 2580 w 4927"/>
                  <a:gd name="T93" fmla="*/ 2481 h 4864"/>
                  <a:gd name="T94" fmla="*/ 2126 w 4927"/>
                  <a:gd name="T95" fmla="*/ 580 h 4864"/>
                  <a:gd name="T96" fmla="*/ 2737 w 4927"/>
                  <a:gd name="T97" fmla="*/ 1159 h 4864"/>
                  <a:gd name="T98" fmla="*/ 4927 w 4927"/>
                  <a:gd name="T99" fmla="*/ 2461 h 4864"/>
                  <a:gd name="T100" fmla="*/ 3655 w 4927"/>
                  <a:gd name="T101" fmla="*/ 3674 h 4864"/>
                  <a:gd name="T102" fmla="*/ 3610 w 4927"/>
                  <a:gd name="T103" fmla="*/ 4179 h 4864"/>
                  <a:gd name="T104" fmla="*/ 2467 w 4927"/>
                  <a:gd name="T105" fmla="*/ 4291 h 4864"/>
                  <a:gd name="T106" fmla="*/ 2056 w 4927"/>
                  <a:gd name="T107" fmla="*/ 4566 h 4864"/>
                  <a:gd name="T108" fmla="*/ 955 w 4927"/>
                  <a:gd name="T109" fmla="*/ 3991 h 4864"/>
                  <a:gd name="T110" fmla="*/ 146 w 4927"/>
                  <a:gd name="T111" fmla="*/ 3831 h 4864"/>
                  <a:gd name="T112" fmla="*/ 1125 w 4927"/>
                  <a:gd name="T113" fmla="*/ 1884 h 4864"/>
                  <a:gd name="T114" fmla="*/ 1186 w 4927"/>
                  <a:gd name="T115" fmla="*/ 1417 h 4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927" h="4864">
                    <a:moveTo>
                      <a:pt x="3937" y="3853"/>
                    </a:moveTo>
                    <a:cubicBezTo>
                      <a:pt x="3913" y="3829"/>
                      <a:pt x="3880" y="3814"/>
                      <a:pt x="3844" y="3814"/>
                    </a:cubicBezTo>
                    <a:cubicBezTo>
                      <a:pt x="3808" y="3814"/>
                      <a:pt x="3776" y="3829"/>
                      <a:pt x="3752" y="3853"/>
                    </a:cubicBezTo>
                    <a:cubicBezTo>
                      <a:pt x="3728" y="3876"/>
                      <a:pt x="3714" y="3909"/>
                      <a:pt x="3714" y="3945"/>
                    </a:cubicBezTo>
                    <a:cubicBezTo>
                      <a:pt x="3714" y="3981"/>
                      <a:pt x="3728" y="4014"/>
                      <a:pt x="3752" y="4038"/>
                    </a:cubicBezTo>
                    <a:cubicBezTo>
                      <a:pt x="3776" y="4061"/>
                      <a:pt x="3808" y="4076"/>
                      <a:pt x="3844" y="4076"/>
                    </a:cubicBezTo>
                    <a:cubicBezTo>
                      <a:pt x="3880" y="4076"/>
                      <a:pt x="3913" y="4061"/>
                      <a:pt x="3937" y="4038"/>
                    </a:cubicBezTo>
                    <a:cubicBezTo>
                      <a:pt x="3960" y="4014"/>
                      <a:pt x="3975" y="3981"/>
                      <a:pt x="3975" y="3945"/>
                    </a:cubicBezTo>
                    <a:cubicBezTo>
                      <a:pt x="3975" y="3909"/>
                      <a:pt x="3960" y="3876"/>
                      <a:pt x="3937" y="3853"/>
                    </a:cubicBezTo>
                    <a:close/>
                    <a:moveTo>
                      <a:pt x="2927" y="358"/>
                    </a:moveTo>
                    <a:cubicBezTo>
                      <a:pt x="2871" y="302"/>
                      <a:pt x="2792" y="267"/>
                      <a:pt x="2706" y="267"/>
                    </a:cubicBezTo>
                    <a:cubicBezTo>
                      <a:pt x="2619" y="267"/>
                      <a:pt x="2541" y="302"/>
                      <a:pt x="2484" y="358"/>
                    </a:cubicBezTo>
                    <a:cubicBezTo>
                      <a:pt x="2428" y="415"/>
                      <a:pt x="2393" y="493"/>
                      <a:pt x="2393" y="580"/>
                    </a:cubicBezTo>
                    <a:cubicBezTo>
                      <a:pt x="2393" y="666"/>
                      <a:pt x="2428" y="745"/>
                      <a:pt x="2484" y="801"/>
                    </a:cubicBezTo>
                    <a:cubicBezTo>
                      <a:pt x="2541" y="858"/>
                      <a:pt x="2619" y="893"/>
                      <a:pt x="2706" y="893"/>
                    </a:cubicBezTo>
                    <a:cubicBezTo>
                      <a:pt x="2792" y="893"/>
                      <a:pt x="2871" y="858"/>
                      <a:pt x="2927" y="801"/>
                    </a:cubicBezTo>
                    <a:cubicBezTo>
                      <a:pt x="2984" y="745"/>
                      <a:pt x="3019" y="666"/>
                      <a:pt x="3019" y="580"/>
                    </a:cubicBezTo>
                    <a:cubicBezTo>
                      <a:pt x="3019" y="493"/>
                      <a:pt x="2984" y="415"/>
                      <a:pt x="2927" y="358"/>
                    </a:cubicBezTo>
                    <a:close/>
                    <a:moveTo>
                      <a:pt x="706" y="3972"/>
                    </a:moveTo>
                    <a:cubicBezTo>
                      <a:pt x="653" y="3919"/>
                      <a:pt x="578" y="3886"/>
                      <a:pt x="497" y="3886"/>
                    </a:cubicBezTo>
                    <a:cubicBezTo>
                      <a:pt x="415" y="3886"/>
                      <a:pt x="341" y="3919"/>
                      <a:pt x="287" y="3972"/>
                    </a:cubicBezTo>
                    <a:cubicBezTo>
                      <a:pt x="234" y="4026"/>
                      <a:pt x="200" y="4100"/>
                      <a:pt x="200" y="4182"/>
                    </a:cubicBezTo>
                    <a:cubicBezTo>
                      <a:pt x="200" y="4264"/>
                      <a:pt x="234" y="4338"/>
                      <a:pt x="287" y="4391"/>
                    </a:cubicBezTo>
                    <a:cubicBezTo>
                      <a:pt x="341" y="4445"/>
                      <a:pt x="415" y="4478"/>
                      <a:pt x="497" y="4478"/>
                    </a:cubicBezTo>
                    <a:cubicBezTo>
                      <a:pt x="578" y="4478"/>
                      <a:pt x="653" y="4445"/>
                      <a:pt x="706" y="4391"/>
                    </a:cubicBezTo>
                    <a:cubicBezTo>
                      <a:pt x="760" y="4338"/>
                      <a:pt x="793" y="4264"/>
                      <a:pt x="793" y="4182"/>
                    </a:cubicBezTo>
                    <a:cubicBezTo>
                      <a:pt x="793" y="4100"/>
                      <a:pt x="760" y="4026"/>
                      <a:pt x="706" y="3972"/>
                    </a:cubicBezTo>
                    <a:close/>
                    <a:moveTo>
                      <a:pt x="2578" y="2480"/>
                    </a:moveTo>
                    <a:cubicBezTo>
                      <a:pt x="2576" y="2479"/>
                      <a:pt x="2574" y="2478"/>
                      <a:pt x="2572" y="2478"/>
                    </a:cubicBezTo>
                    <a:lnTo>
                      <a:pt x="2572" y="2477"/>
                    </a:lnTo>
                    <a:lnTo>
                      <a:pt x="2569" y="2477"/>
                    </a:lnTo>
                    <a:lnTo>
                      <a:pt x="2569" y="2477"/>
                    </a:lnTo>
                    <a:cubicBezTo>
                      <a:pt x="2567" y="2476"/>
                      <a:pt x="2565" y="2475"/>
                      <a:pt x="2563" y="2474"/>
                    </a:cubicBezTo>
                    <a:lnTo>
                      <a:pt x="2561" y="2474"/>
                    </a:lnTo>
                    <a:lnTo>
                      <a:pt x="2559" y="2473"/>
                    </a:lnTo>
                    <a:cubicBezTo>
                      <a:pt x="2557" y="2473"/>
                      <a:pt x="2555" y="2472"/>
                      <a:pt x="2553" y="2471"/>
                    </a:cubicBezTo>
                    <a:lnTo>
                      <a:pt x="2550" y="2470"/>
                    </a:lnTo>
                    <a:cubicBezTo>
                      <a:pt x="2548" y="2470"/>
                      <a:pt x="2546" y="2469"/>
                      <a:pt x="2544" y="2469"/>
                    </a:cubicBezTo>
                    <a:lnTo>
                      <a:pt x="2539" y="2467"/>
                    </a:lnTo>
                    <a:lnTo>
                      <a:pt x="2534" y="2466"/>
                    </a:lnTo>
                    <a:cubicBezTo>
                      <a:pt x="2532" y="2466"/>
                      <a:pt x="2531" y="2465"/>
                      <a:pt x="2529" y="2465"/>
                    </a:cubicBezTo>
                    <a:lnTo>
                      <a:pt x="2525" y="2464"/>
                    </a:lnTo>
                    <a:cubicBezTo>
                      <a:pt x="2523" y="2464"/>
                      <a:pt x="2521" y="2463"/>
                      <a:pt x="2519" y="2463"/>
                    </a:cubicBezTo>
                    <a:lnTo>
                      <a:pt x="2515" y="2462"/>
                    </a:lnTo>
                    <a:cubicBezTo>
                      <a:pt x="2513" y="2461"/>
                      <a:pt x="2511" y="2461"/>
                      <a:pt x="2508" y="2461"/>
                    </a:cubicBezTo>
                    <a:lnTo>
                      <a:pt x="2505" y="2460"/>
                    </a:lnTo>
                    <a:cubicBezTo>
                      <a:pt x="2503" y="2460"/>
                      <a:pt x="2500" y="2459"/>
                      <a:pt x="2497" y="2459"/>
                    </a:cubicBezTo>
                    <a:lnTo>
                      <a:pt x="2496" y="2458"/>
                    </a:lnTo>
                    <a:cubicBezTo>
                      <a:pt x="2493" y="2458"/>
                      <a:pt x="2490" y="2458"/>
                      <a:pt x="2487" y="2457"/>
                    </a:cubicBezTo>
                    <a:lnTo>
                      <a:pt x="2486" y="2457"/>
                    </a:lnTo>
                    <a:cubicBezTo>
                      <a:pt x="2483" y="2457"/>
                      <a:pt x="2480" y="2456"/>
                      <a:pt x="2477" y="2456"/>
                    </a:cubicBezTo>
                    <a:lnTo>
                      <a:pt x="2475" y="2456"/>
                    </a:lnTo>
                    <a:cubicBezTo>
                      <a:pt x="2472" y="2455"/>
                      <a:pt x="2469" y="2455"/>
                      <a:pt x="2466" y="2455"/>
                    </a:cubicBezTo>
                    <a:lnTo>
                      <a:pt x="2465" y="2455"/>
                    </a:lnTo>
                    <a:cubicBezTo>
                      <a:pt x="2462" y="2455"/>
                      <a:pt x="2459" y="2455"/>
                      <a:pt x="2455" y="2454"/>
                    </a:cubicBezTo>
                    <a:lnTo>
                      <a:pt x="2455" y="2454"/>
                    </a:lnTo>
                    <a:lnTo>
                      <a:pt x="2454" y="2454"/>
                    </a:lnTo>
                    <a:cubicBezTo>
                      <a:pt x="2451" y="2454"/>
                      <a:pt x="2448" y="2454"/>
                      <a:pt x="2445" y="2454"/>
                    </a:cubicBezTo>
                    <a:lnTo>
                      <a:pt x="2444" y="2454"/>
                    </a:lnTo>
                    <a:cubicBezTo>
                      <a:pt x="2440" y="2454"/>
                      <a:pt x="2437" y="2454"/>
                      <a:pt x="2434" y="2454"/>
                    </a:cubicBezTo>
                    <a:cubicBezTo>
                      <a:pt x="2430" y="2454"/>
                      <a:pt x="2427" y="2454"/>
                      <a:pt x="2424" y="2454"/>
                    </a:cubicBezTo>
                    <a:lnTo>
                      <a:pt x="2423" y="2454"/>
                    </a:lnTo>
                    <a:lnTo>
                      <a:pt x="2423" y="2454"/>
                    </a:lnTo>
                    <a:lnTo>
                      <a:pt x="2423" y="2454"/>
                    </a:lnTo>
                    <a:cubicBezTo>
                      <a:pt x="2419" y="2454"/>
                      <a:pt x="2416" y="2454"/>
                      <a:pt x="2413" y="2454"/>
                    </a:cubicBezTo>
                    <a:lnTo>
                      <a:pt x="2412" y="2454"/>
                    </a:lnTo>
                    <a:lnTo>
                      <a:pt x="2412" y="2454"/>
                    </a:lnTo>
                    <a:lnTo>
                      <a:pt x="2412" y="2454"/>
                    </a:lnTo>
                    <a:cubicBezTo>
                      <a:pt x="2409" y="2455"/>
                      <a:pt x="2406" y="2455"/>
                      <a:pt x="2402" y="2455"/>
                    </a:cubicBezTo>
                    <a:lnTo>
                      <a:pt x="2401" y="2455"/>
                    </a:lnTo>
                    <a:cubicBezTo>
                      <a:pt x="2398" y="2455"/>
                      <a:pt x="2395" y="2455"/>
                      <a:pt x="2392" y="2456"/>
                    </a:cubicBezTo>
                    <a:lnTo>
                      <a:pt x="2391" y="2456"/>
                    </a:lnTo>
                    <a:cubicBezTo>
                      <a:pt x="2318" y="2464"/>
                      <a:pt x="2250" y="2490"/>
                      <a:pt x="2194" y="2531"/>
                    </a:cubicBezTo>
                    <a:lnTo>
                      <a:pt x="2193" y="2531"/>
                    </a:lnTo>
                    <a:lnTo>
                      <a:pt x="2189" y="2534"/>
                    </a:lnTo>
                    <a:lnTo>
                      <a:pt x="2185" y="2537"/>
                    </a:lnTo>
                    <a:lnTo>
                      <a:pt x="2182" y="2540"/>
                    </a:lnTo>
                    <a:cubicBezTo>
                      <a:pt x="2180" y="2541"/>
                      <a:pt x="2178" y="2542"/>
                      <a:pt x="2177" y="2544"/>
                    </a:cubicBezTo>
                    <a:lnTo>
                      <a:pt x="2174" y="2546"/>
                    </a:lnTo>
                    <a:lnTo>
                      <a:pt x="2169" y="2550"/>
                    </a:lnTo>
                    <a:lnTo>
                      <a:pt x="2169" y="2550"/>
                    </a:lnTo>
                    <a:lnTo>
                      <a:pt x="2166" y="2552"/>
                    </a:lnTo>
                    <a:lnTo>
                      <a:pt x="2166" y="2552"/>
                    </a:lnTo>
                    <a:lnTo>
                      <a:pt x="2162" y="2556"/>
                    </a:lnTo>
                    <a:lnTo>
                      <a:pt x="2162" y="2556"/>
                    </a:lnTo>
                    <a:lnTo>
                      <a:pt x="2159" y="2558"/>
                    </a:lnTo>
                    <a:lnTo>
                      <a:pt x="2159" y="2558"/>
                    </a:lnTo>
                    <a:cubicBezTo>
                      <a:pt x="2157" y="2560"/>
                      <a:pt x="2156" y="2562"/>
                      <a:pt x="2154" y="2563"/>
                    </a:cubicBezTo>
                    <a:lnTo>
                      <a:pt x="2152" y="2565"/>
                    </a:lnTo>
                    <a:cubicBezTo>
                      <a:pt x="2150" y="2567"/>
                      <a:pt x="2148" y="2569"/>
                      <a:pt x="2146" y="2570"/>
                    </a:cubicBezTo>
                    <a:lnTo>
                      <a:pt x="2145" y="2572"/>
                    </a:lnTo>
                    <a:cubicBezTo>
                      <a:pt x="2143" y="2574"/>
                      <a:pt x="2142" y="2575"/>
                      <a:pt x="2140" y="2577"/>
                    </a:cubicBezTo>
                    <a:lnTo>
                      <a:pt x="2138" y="2579"/>
                    </a:lnTo>
                    <a:cubicBezTo>
                      <a:pt x="2136" y="2581"/>
                      <a:pt x="2134" y="2583"/>
                      <a:pt x="2133" y="2584"/>
                    </a:cubicBezTo>
                    <a:lnTo>
                      <a:pt x="2132" y="2585"/>
                    </a:lnTo>
                    <a:cubicBezTo>
                      <a:pt x="2130" y="2587"/>
                      <a:pt x="2128" y="2589"/>
                      <a:pt x="2126" y="2591"/>
                    </a:cubicBezTo>
                    <a:lnTo>
                      <a:pt x="2125" y="2593"/>
                    </a:lnTo>
                    <a:lnTo>
                      <a:pt x="2120" y="2599"/>
                    </a:lnTo>
                    <a:lnTo>
                      <a:pt x="2118" y="2601"/>
                    </a:lnTo>
                    <a:cubicBezTo>
                      <a:pt x="2116" y="2603"/>
                      <a:pt x="2115" y="2605"/>
                      <a:pt x="2114" y="2606"/>
                    </a:cubicBezTo>
                    <a:lnTo>
                      <a:pt x="2112" y="2608"/>
                    </a:lnTo>
                    <a:lnTo>
                      <a:pt x="2112" y="2608"/>
                    </a:lnTo>
                    <a:cubicBezTo>
                      <a:pt x="2108" y="2613"/>
                      <a:pt x="2104" y="2618"/>
                      <a:pt x="2101" y="2623"/>
                    </a:cubicBezTo>
                    <a:lnTo>
                      <a:pt x="2100" y="2624"/>
                    </a:lnTo>
                    <a:cubicBezTo>
                      <a:pt x="2095" y="2631"/>
                      <a:pt x="2089" y="2639"/>
                      <a:pt x="2084" y="2647"/>
                    </a:cubicBezTo>
                    <a:lnTo>
                      <a:pt x="2083" y="2650"/>
                    </a:lnTo>
                    <a:cubicBezTo>
                      <a:pt x="2078" y="2658"/>
                      <a:pt x="2073" y="2666"/>
                      <a:pt x="2069" y="2674"/>
                    </a:cubicBezTo>
                    <a:lnTo>
                      <a:pt x="2069" y="2674"/>
                    </a:lnTo>
                    <a:cubicBezTo>
                      <a:pt x="2067" y="2677"/>
                      <a:pt x="2066" y="2680"/>
                      <a:pt x="2064" y="2683"/>
                    </a:cubicBezTo>
                    <a:cubicBezTo>
                      <a:pt x="2037" y="2738"/>
                      <a:pt x="2022" y="2800"/>
                      <a:pt x="2022" y="2866"/>
                    </a:cubicBezTo>
                    <a:cubicBezTo>
                      <a:pt x="2022" y="2919"/>
                      <a:pt x="2032" y="2969"/>
                      <a:pt x="2050" y="3016"/>
                    </a:cubicBezTo>
                    <a:lnTo>
                      <a:pt x="2051" y="3018"/>
                    </a:lnTo>
                    <a:cubicBezTo>
                      <a:pt x="2052" y="3020"/>
                      <a:pt x="2053" y="3023"/>
                      <a:pt x="2054" y="3025"/>
                    </a:cubicBezTo>
                    <a:lnTo>
                      <a:pt x="2055" y="3027"/>
                    </a:lnTo>
                    <a:cubicBezTo>
                      <a:pt x="2056" y="3030"/>
                      <a:pt x="2057" y="3032"/>
                      <a:pt x="2058" y="3034"/>
                    </a:cubicBezTo>
                    <a:lnTo>
                      <a:pt x="2059" y="3036"/>
                    </a:lnTo>
                    <a:cubicBezTo>
                      <a:pt x="2060" y="3039"/>
                      <a:pt x="2061" y="3041"/>
                      <a:pt x="2062" y="3044"/>
                    </a:cubicBezTo>
                    <a:lnTo>
                      <a:pt x="2063" y="3045"/>
                    </a:lnTo>
                    <a:cubicBezTo>
                      <a:pt x="2064" y="3048"/>
                      <a:pt x="2065" y="3050"/>
                      <a:pt x="2066" y="3052"/>
                    </a:cubicBezTo>
                    <a:lnTo>
                      <a:pt x="2067" y="3054"/>
                    </a:lnTo>
                    <a:cubicBezTo>
                      <a:pt x="2068" y="3056"/>
                      <a:pt x="2070" y="3059"/>
                      <a:pt x="2071" y="3061"/>
                    </a:cubicBezTo>
                    <a:lnTo>
                      <a:pt x="2072" y="3063"/>
                    </a:lnTo>
                    <a:cubicBezTo>
                      <a:pt x="2073" y="3065"/>
                      <a:pt x="2074" y="3067"/>
                      <a:pt x="2076" y="3070"/>
                    </a:cubicBezTo>
                    <a:lnTo>
                      <a:pt x="2077" y="3072"/>
                    </a:lnTo>
                    <a:cubicBezTo>
                      <a:pt x="2078" y="3074"/>
                      <a:pt x="2079" y="3076"/>
                      <a:pt x="2081" y="3078"/>
                    </a:cubicBezTo>
                    <a:lnTo>
                      <a:pt x="2082" y="3081"/>
                    </a:lnTo>
                    <a:cubicBezTo>
                      <a:pt x="2083" y="3083"/>
                      <a:pt x="2084" y="3085"/>
                      <a:pt x="2086" y="3087"/>
                    </a:cubicBezTo>
                    <a:lnTo>
                      <a:pt x="2087" y="3089"/>
                    </a:lnTo>
                    <a:cubicBezTo>
                      <a:pt x="2089" y="3091"/>
                      <a:pt x="2090" y="3093"/>
                      <a:pt x="2091" y="3095"/>
                    </a:cubicBezTo>
                    <a:lnTo>
                      <a:pt x="2093" y="3097"/>
                    </a:lnTo>
                    <a:cubicBezTo>
                      <a:pt x="2094" y="3099"/>
                      <a:pt x="2095" y="3101"/>
                      <a:pt x="2097" y="3103"/>
                    </a:cubicBezTo>
                    <a:lnTo>
                      <a:pt x="2099" y="3105"/>
                    </a:lnTo>
                    <a:cubicBezTo>
                      <a:pt x="2100" y="3107"/>
                      <a:pt x="2101" y="3109"/>
                      <a:pt x="2103" y="3111"/>
                    </a:cubicBezTo>
                    <a:lnTo>
                      <a:pt x="2104" y="3114"/>
                    </a:lnTo>
                    <a:cubicBezTo>
                      <a:pt x="2106" y="3115"/>
                      <a:pt x="2107" y="3117"/>
                      <a:pt x="2108" y="3119"/>
                    </a:cubicBezTo>
                    <a:lnTo>
                      <a:pt x="2111" y="3122"/>
                    </a:lnTo>
                    <a:cubicBezTo>
                      <a:pt x="2112" y="3123"/>
                      <a:pt x="2113" y="3125"/>
                      <a:pt x="2114" y="3126"/>
                    </a:cubicBezTo>
                    <a:lnTo>
                      <a:pt x="2117" y="3129"/>
                    </a:lnTo>
                    <a:lnTo>
                      <a:pt x="2121" y="3134"/>
                    </a:lnTo>
                    <a:lnTo>
                      <a:pt x="2124" y="3137"/>
                    </a:lnTo>
                    <a:lnTo>
                      <a:pt x="2127" y="3141"/>
                    </a:lnTo>
                    <a:lnTo>
                      <a:pt x="2130" y="3144"/>
                    </a:lnTo>
                    <a:cubicBezTo>
                      <a:pt x="2131" y="3146"/>
                      <a:pt x="2133" y="3147"/>
                      <a:pt x="2134" y="3149"/>
                    </a:cubicBezTo>
                    <a:lnTo>
                      <a:pt x="2137" y="3152"/>
                    </a:lnTo>
                    <a:cubicBezTo>
                      <a:pt x="2138" y="3153"/>
                      <a:pt x="2140" y="3154"/>
                      <a:pt x="2141" y="3156"/>
                    </a:cubicBezTo>
                    <a:lnTo>
                      <a:pt x="2144" y="3159"/>
                    </a:lnTo>
                    <a:lnTo>
                      <a:pt x="2148" y="3162"/>
                    </a:lnTo>
                    <a:cubicBezTo>
                      <a:pt x="2149" y="3164"/>
                      <a:pt x="2150" y="3165"/>
                      <a:pt x="2152" y="3166"/>
                    </a:cubicBezTo>
                    <a:lnTo>
                      <a:pt x="2152" y="3167"/>
                    </a:lnTo>
                    <a:lnTo>
                      <a:pt x="2154" y="3169"/>
                    </a:lnTo>
                    <a:lnTo>
                      <a:pt x="2155" y="3169"/>
                    </a:lnTo>
                    <a:lnTo>
                      <a:pt x="2159" y="3173"/>
                    </a:lnTo>
                    <a:cubicBezTo>
                      <a:pt x="2203" y="3213"/>
                      <a:pt x="2257" y="3243"/>
                      <a:pt x="2315" y="3261"/>
                    </a:cubicBezTo>
                    <a:lnTo>
                      <a:pt x="2317" y="3261"/>
                    </a:lnTo>
                    <a:lnTo>
                      <a:pt x="2318" y="3261"/>
                    </a:lnTo>
                    <a:lnTo>
                      <a:pt x="2324" y="3263"/>
                    </a:lnTo>
                    <a:lnTo>
                      <a:pt x="2326" y="3264"/>
                    </a:lnTo>
                    <a:lnTo>
                      <a:pt x="2328" y="3264"/>
                    </a:lnTo>
                    <a:lnTo>
                      <a:pt x="2333" y="3265"/>
                    </a:lnTo>
                    <a:lnTo>
                      <a:pt x="2335" y="3266"/>
                    </a:lnTo>
                    <a:lnTo>
                      <a:pt x="2337" y="3266"/>
                    </a:lnTo>
                    <a:lnTo>
                      <a:pt x="2337" y="3267"/>
                    </a:lnTo>
                    <a:cubicBezTo>
                      <a:pt x="2339" y="3267"/>
                      <a:pt x="2342" y="3267"/>
                      <a:pt x="2344" y="3268"/>
                    </a:cubicBezTo>
                    <a:lnTo>
                      <a:pt x="2344" y="3268"/>
                    </a:lnTo>
                    <a:lnTo>
                      <a:pt x="2346" y="3268"/>
                    </a:lnTo>
                    <a:lnTo>
                      <a:pt x="2347" y="3269"/>
                    </a:lnTo>
                    <a:lnTo>
                      <a:pt x="2348" y="3269"/>
                    </a:lnTo>
                    <a:lnTo>
                      <a:pt x="2353" y="3270"/>
                    </a:lnTo>
                    <a:lnTo>
                      <a:pt x="2359" y="3271"/>
                    </a:lnTo>
                    <a:lnTo>
                      <a:pt x="2363" y="3272"/>
                    </a:lnTo>
                    <a:cubicBezTo>
                      <a:pt x="2365" y="3272"/>
                      <a:pt x="2367" y="3273"/>
                      <a:pt x="2369" y="3273"/>
                    </a:cubicBezTo>
                    <a:lnTo>
                      <a:pt x="2372" y="3273"/>
                    </a:lnTo>
                    <a:cubicBezTo>
                      <a:pt x="2375" y="3274"/>
                      <a:pt x="2377" y="3274"/>
                      <a:pt x="2380" y="3274"/>
                    </a:cubicBezTo>
                    <a:lnTo>
                      <a:pt x="2382" y="3275"/>
                    </a:lnTo>
                    <a:cubicBezTo>
                      <a:pt x="2385" y="3275"/>
                      <a:pt x="2388" y="3275"/>
                      <a:pt x="2391" y="3276"/>
                    </a:cubicBezTo>
                    <a:lnTo>
                      <a:pt x="2392" y="3276"/>
                    </a:lnTo>
                    <a:cubicBezTo>
                      <a:pt x="2395" y="3276"/>
                      <a:pt x="2398" y="3276"/>
                      <a:pt x="2401" y="3276"/>
                    </a:cubicBezTo>
                    <a:lnTo>
                      <a:pt x="2403" y="3277"/>
                    </a:lnTo>
                    <a:cubicBezTo>
                      <a:pt x="2406" y="3277"/>
                      <a:pt x="2409" y="3277"/>
                      <a:pt x="2412" y="3277"/>
                    </a:cubicBezTo>
                    <a:lnTo>
                      <a:pt x="2413" y="3277"/>
                    </a:lnTo>
                    <a:cubicBezTo>
                      <a:pt x="2416" y="3277"/>
                      <a:pt x="2419" y="3278"/>
                      <a:pt x="2423" y="3278"/>
                    </a:cubicBezTo>
                    <a:lnTo>
                      <a:pt x="2423" y="3278"/>
                    </a:lnTo>
                    <a:lnTo>
                      <a:pt x="2434" y="3278"/>
                    </a:lnTo>
                    <a:lnTo>
                      <a:pt x="2444" y="3278"/>
                    </a:lnTo>
                    <a:lnTo>
                      <a:pt x="2444" y="3278"/>
                    </a:lnTo>
                    <a:lnTo>
                      <a:pt x="2445" y="3278"/>
                    </a:lnTo>
                    <a:cubicBezTo>
                      <a:pt x="2448" y="3278"/>
                      <a:pt x="2451" y="3277"/>
                      <a:pt x="2454" y="3277"/>
                    </a:cubicBezTo>
                    <a:lnTo>
                      <a:pt x="2455" y="3277"/>
                    </a:lnTo>
                    <a:cubicBezTo>
                      <a:pt x="2459" y="3277"/>
                      <a:pt x="2462" y="3277"/>
                      <a:pt x="2465" y="3277"/>
                    </a:cubicBezTo>
                    <a:lnTo>
                      <a:pt x="2466" y="3276"/>
                    </a:lnTo>
                    <a:cubicBezTo>
                      <a:pt x="2469" y="3276"/>
                      <a:pt x="2472" y="3276"/>
                      <a:pt x="2475" y="3276"/>
                    </a:cubicBezTo>
                    <a:lnTo>
                      <a:pt x="2477" y="3276"/>
                    </a:lnTo>
                    <a:cubicBezTo>
                      <a:pt x="2480" y="3275"/>
                      <a:pt x="2482" y="3275"/>
                      <a:pt x="2485" y="3275"/>
                    </a:cubicBezTo>
                    <a:lnTo>
                      <a:pt x="2487" y="3274"/>
                    </a:lnTo>
                    <a:cubicBezTo>
                      <a:pt x="2490" y="3274"/>
                      <a:pt x="2492" y="3274"/>
                      <a:pt x="2495" y="3273"/>
                    </a:cubicBezTo>
                    <a:lnTo>
                      <a:pt x="2498" y="3273"/>
                    </a:lnTo>
                    <a:cubicBezTo>
                      <a:pt x="2500" y="3273"/>
                      <a:pt x="2502" y="3272"/>
                      <a:pt x="2505" y="3272"/>
                    </a:cubicBezTo>
                    <a:lnTo>
                      <a:pt x="2508" y="3271"/>
                    </a:lnTo>
                    <a:cubicBezTo>
                      <a:pt x="2576" y="3258"/>
                      <a:pt x="2639" y="3229"/>
                      <a:pt x="2690" y="3188"/>
                    </a:cubicBezTo>
                    <a:lnTo>
                      <a:pt x="2693" y="3186"/>
                    </a:lnTo>
                    <a:cubicBezTo>
                      <a:pt x="2708" y="3174"/>
                      <a:pt x="2721" y="3161"/>
                      <a:pt x="2734" y="3147"/>
                    </a:cubicBezTo>
                    <a:lnTo>
                      <a:pt x="2736" y="3145"/>
                    </a:lnTo>
                    <a:cubicBezTo>
                      <a:pt x="2743" y="3138"/>
                      <a:pt x="2749" y="3132"/>
                      <a:pt x="2755" y="3124"/>
                    </a:cubicBezTo>
                    <a:lnTo>
                      <a:pt x="2755" y="3124"/>
                    </a:lnTo>
                    <a:cubicBezTo>
                      <a:pt x="2757" y="3121"/>
                      <a:pt x="2759" y="3119"/>
                      <a:pt x="2760" y="3117"/>
                    </a:cubicBezTo>
                    <a:lnTo>
                      <a:pt x="2761" y="3116"/>
                    </a:lnTo>
                    <a:cubicBezTo>
                      <a:pt x="2763" y="3114"/>
                      <a:pt x="2764" y="3112"/>
                      <a:pt x="2766" y="3110"/>
                    </a:cubicBezTo>
                    <a:lnTo>
                      <a:pt x="2766" y="3109"/>
                    </a:lnTo>
                    <a:lnTo>
                      <a:pt x="2768" y="3106"/>
                    </a:lnTo>
                    <a:cubicBezTo>
                      <a:pt x="2769" y="3105"/>
                      <a:pt x="2770" y="3103"/>
                      <a:pt x="2772" y="3102"/>
                    </a:cubicBezTo>
                    <a:lnTo>
                      <a:pt x="2772" y="3101"/>
                    </a:lnTo>
                    <a:lnTo>
                      <a:pt x="2774" y="3099"/>
                    </a:lnTo>
                    <a:cubicBezTo>
                      <a:pt x="2775" y="3097"/>
                      <a:pt x="2776" y="3095"/>
                      <a:pt x="2777" y="3093"/>
                    </a:cubicBezTo>
                    <a:lnTo>
                      <a:pt x="2777" y="3093"/>
                    </a:lnTo>
                    <a:lnTo>
                      <a:pt x="2779" y="3091"/>
                    </a:lnTo>
                    <a:cubicBezTo>
                      <a:pt x="2780" y="3089"/>
                      <a:pt x="2781" y="3087"/>
                      <a:pt x="2782" y="3086"/>
                    </a:cubicBezTo>
                    <a:lnTo>
                      <a:pt x="2784" y="3083"/>
                    </a:lnTo>
                    <a:cubicBezTo>
                      <a:pt x="2785" y="3081"/>
                      <a:pt x="2787" y="3078"/>
                      <a:pt x="2788" y="3076"/>
                    </a:cubicBezTo>
                    <a:lnTo>
                      <a:pt x="2789" y="3074"/>
                    </a:lnTo>
                    <a:cubicBezTo>
                      <a:pt x="2791" y="3072"/>
                      <a:pt x="2792" y="3070"/>
                      <a:pt x="2793" y="3067"/>
                    </a:cubicBezTo>
                    <a:lnTo>
                      <a:pt x="2794" y="3066"/>
                    </a:lnTo>
                    <a:cubicBezTo>
                      <a:pt x="2795" y="3063"/>
                      <a:pt x="2797" y="3061"/>
                      <a:pt x="2798" y="3059"/>
                    </a:cubicBezTo>
                    <a:lnTo>
                      <a:pt x="2798" y="3058"/>
                    </a:lnTo>
                    <a:cubicBezTo>
                      <a:pt x="2800" y="3055"/>
                      <a:pt x="2801" y="3053"/>
                      <a:pt x="2802" y="3050"/>
                    </a:cubicBezTo>
                    <a:lnTo>
                      <a:pt x="2802" y="3050"/>
                    </a:lnTo>
                    <a:lnTo>
                      <a:pt x="2804" y="3047"/>
                    </a:lnTo>
                    <a:cubicBezTo>
                      <a:pt x="2805" y="3045"/>
                      <a:pt x="2806" y="3043"/>
                      <a:pt x="2807" y="3041"/>
                    </a:cubicBezTo>
                    <a:lnTo>
                      <a:pt x="2808" y="3038"/>
                    </a:lnTo>
                    <a:cubicBezTo>
                      <a:pt x="2809" y="3036"/>
                      <a:pt x="2810" y="3034"/>
                      <a:pt x="2811" y="3032"/>
                    </a:cubicBezTo>
                    <a:lnTo>
                      <a:pt x="2812" y="3029"/>
                    </a:lnTo>
                    <a:cubicBezTo>
                      <a:pt x="2830" y="2987"/>
                      <a:pt x="2842" y="2940"/>
                      <a:pt x="2845" y="2892"/>
                    </a:cubicBezTo>
                    <a:lnTo>
                      <a:pt x="2845" y="2891"/>
                    </a:lnTo>
                    <a:lnTo>
                      <a:pt x="2845" y="2891"/>
                    </a:lnTo>
                    <a:cubicBezTo>
                      <a:pt x="2845" y="2889"/>
                      <a:pt x="2845" y="2887"/>
                      <a:pt x="2845" y="2885"/>
                    </a:cubicBezTo>
                    <a:lnTo>
                      <a:pt x="2845" y="2884"/>
                    </a:lnTo>
                    <a:lnTo>
                      <a:pt x="2845" y="2884"/>
                    </a:lnTo>
                    <a:lnTo>
                      <a:pt x="2845" y="2884"/>
                    </a:lnTo>
                    <a:lnTo>
                      <a:pt x="2845" y="2878"/>
                    </a:lnTo>
                    <a:lnTo>
                      <a:pt x="2845" y="2878"/>
                    </a:lnTo>
                    <a:lnTo>
                      <a:pt x="2845" y="2878"/>
                    </a:lnTo>
                    <a:lnTo>
                      <a:pt x="2846" y="2876"/>
                    </a:lnTo>
                    <a:lnTo>
                      <a:pt x="2846" y="2875"/>
                    </a:lnTo>
                    <a:cubicBezTo>
                      <a:pt x="2846" y="2872"/>
                      <a:pt x="2846" y="2869"/>
                      <a:pt x="2846" y="2866"/>
                    </a:cubicBezTo>
                    <a:cubicBezTo>
                      <a:pt x="2846" y="2862"/>
                      <a:pt x="2846" y="2859"/>
                      <a:pt x="2846" y="2855"/>
                    </a:cubicBezTo>
                    <a:lnTo>
                      <a:pt x="2846" y="2855"/>
                    </a:lnTo>
                    <a:cubicBezTo>
                      <a:pt x="2845" y="2852"/>
                      <a:pt x="2845" y="2848"/>
                      <a:pt x="2845" y="2845"/>
                    </a:cubicBezTo>
                    <a:lnTo>
                      <a:pt x="2845" y="2844"/>
                    </a:lnTo>
                    <a:cubicBezTo>
                      <a:pt x="2845" y="2841"/>
                      <a:pt x="2845" y="2838"/>
                      <a:pt x="2844" y="2834"/>
                    </a:cubicBezTo>
                    <a:lnTo>
                      <a:pt x="2844" y="2834"/>
                    </a:lnTo>
                    <a:cubicBezTo>
                      <a:pt x="2844" y="2830"/>
                      <a:pt x="2844" y="2827"/>
                      <a:pt x="2844" y="2824"/>
                    </a:cubicBezTo>
                    <a:lnTo>
                      <a:pt x="2844" y="2824"/>
                    </a:lnTo>
                    <a:lnTo>
                      <a:pt x="2844" y="2824"/>
                    </a:lnTo>
                    <a:lnTo>
                      <a:pt x="2844" y="2823"/>
                    </a:lnTo>
                    <a:cubicBezTo>
                      <a:pt x="2843" y="2820"/>
                      <a:pt x="2843" y="2817"/>
                      <a:pt x="2842" y="2814"/>
                    </a:cubicBezTo>
                    <a:lnTo>
                      <a:pt x="2842" y="2813"/>
                    </a:lnTo>
                    <a:cubicBezTo>
                      <a:pt x="2842" y="2810"/>
                      <a:pt x="2841" y="2807"/>
                      <a:pt x="2841" y="2804"/>
                    </a:cubicBezTo>
                    <a:lnTo>
                      <a:pt x="2841" y="2803"/>
                    </a:lnTo>
                    <a:cubicBezTo>
                      <a:pt x="2840" y="2799"/>
                      <a:pt x="2840" y="2796"/>
                      <a:pt x="2839" y="2793"/>
                    </a:cubicBezTo>
                    <a:lnTo>
                      <a:pt x="2839" y="2792"/>
                    </a:lnTo>
                    <a:cubicBezTo>
                      <a:pt x="2839" y="2789"/>
                      <a:pt x="2838" y="2786"/>
                      <a:pt x="2837" y="2783"/>
                    </a:cubicBezTo>
                    <a:lnTo>
                      <a:pt x="2837" y="2783"/>
                    </a:lnTo>
                    <a:lnTo>
                      <a:pt x="2837" y="2783"/>
                    </a:lnTo>
                    <a:lnTo>
                      <a:pt x="2837" y="2783"/>
                    </a:lnTo>
                    <a:lnTo>
                      <a:pt x="2835" y="2774"/>
                    </a:lnTo>
                    <a:lnTo>
                      <a:pt x="2835" y="2772"/>
                    </a:lnTo>
                    <a:cubicBezTo>
                      <a:pt x="2834" y="2769"/>
                      <a:pt x="2834" y="2766"/>
                      <a:pt x="2833" y="2764"/>
                    </a:cubicBezTo>
                    <a:lnTo>
                      <a:pt x="2833" y="2762"/>
                    </a:lnTo>
                    <a:cubicBezTo>
                      <a:pt x="2832" y="2759"/>
                      <a:pt x="2831" y="2757"/>
                      <a:pt x="2830" y="2754"/>
                    </a:cubicBezTo>
                    <a:lnTo>
                      <a:pt x="2830" y="2752"/>
                    </a:lnTo>
                    <a:cubicBezTo>
                      <a:pt x="2829" y="2750"/>
                      <a:pt x="2828" y="2747"/>
                      <a:pt x="2827" y="2744"/>
                    </a:cubicBezTo>
                    <a:lnTo>
                      <a:pt x="2827" y="2743"/>
                    </a:lnTo>
                    <a:cubicBezTo>
                      <a:pt x="2826" y="2740"/>
                      <a:pt x="2825" y="2737"/>
                      <a:pt x="2824" y="2735"/>
                    </a:cubicBezTo>
                    <a:lnTo>
                      <a:pt x="2824" y="2733"/>
                    </a:lnTo>
                    <a:cubicBezTo>
                      <a:pt x="2823" y="2730"/>
                      <a:pt x="2822" y="2728"/>
                      <a:pt x="2821" y="2725"/>
                    </a:cubicBezTo>
                    <a:lnTo>
                      <a:pt x="2820" y="2723"/>
                    </a:lnTo>
                    <a:cubicBezTo>
                      <a:pt x="2819" y="2721"/>
                      <a:pt x="2818" y="2718"/>
                      <a:pt x="2818" y="2716"/>
                    </a:cubicBezTo>
                    <a:lnTo>
                      <a:pt x="2817" y="2714"/>
                    </a:lnTo>
                    <a:cubicBezTo>
                      <a:pt x="2816" y="2711"/>
                      <a:pt x="2815" y="2709"/>
                      <a:pt x="2814" y="2707"/>
                    </a:cubicBezTo>
                    <a:lnTo>
                      <a:pt x="2813" y="2704"/>
                    </a:lnTo>
                    <a:cubicBezTo>
                      <a:pt x="2812" y="2702"/>
                      <a:pt x="2811" y="2700"/>
                      <a:pt x="2810" y="2698"/>
                    </a:cubicBezTo>
                    <a:lnTo>
                      <a:pt x="2809" y="2696"/>
                    </a:lnTo>
                    <a:cubicBezTo>
                      <a:pt x="2764" y="2597"/>
                      <a:pt x="2682" y="2519"/>
                      <a:pt x="2580" y="2481"/>
                    </a:cubicBezTo>
                    <a:lnTo>
                      <a:pt x="2578" y="2480"/>
                    </a:lnTo>
                    <a:close/>
                    <a:moveTo>
                      <a:pt x="2434" y="1885"/>
                    </a:moveTo>
                    <a:cubicBezTo>
                      <a:pt x="2439" y="1885"/>
                      <a:pt x="2444" y="1885"/>
                      <a:pt x="2450" y="1886"/>
                    </a:cubicBezTo>
                    <a:lnTo>
                      <a:pt x="2539" y="1135"/>
                    </a:lnTo>
                    <a:cubicBezTo>
                      <a:pt x="2446" y="1107"/>
                      <a:pt x="2363" y="1057"/>
                      <a:pt x="2296" y="990"/>
                    </a:cubicBezTo>
                    <a:cubicBezTo>
                      <a:pt x="2191" y="885"/>
                      <a:pt x="2126" y="740"/>
                      <a:pt x="2126" y="580"/>
                    </a:cubicBezTo>
                    <a:cubicBezTo>
                      <a:pt x="2126" y="420"/>
                      <a:pt x="2191" y="275"/>
                      <a:pt x="2296" y="170"/>
                    </a:cubicBezTo>
                    <a:cubicBezTo>
                      <a:pt x="2401" y="65"/>
                      <a:pt x="2546" y="0"/>
                      <a:pt x="2706" y="0"/>
                    </a:cubicBezTo>
                    <a:cubicBezTo>
                      <a:pt x="2866" y="0"/>
                      <a:pt x="3011" y="65"/>
                      <a:pt x="3116" y="170"/>
                    </a:cubicBezTo>
                    <a:cubicBezTo>
                      <a:pt x="3221" y="275"/>
                      <a:pt x="3286" y="420"/>
                      <a:pt x="3286" y="580"/>
                    </a:cubicBezTo>
                    <a:cubicBezTo>
                      <a:pt x="3286" y="740"/>
                      <a:pt x="3221" y="885"/>
                      <a:pt x="3116" y="990"/>
                    </a:cubicBezTo>
                    <a:cubicBezTo>
                      <a:pt x="3018" y="1088"/>
                      <a:pt x="2885" y="1151"/>
                      <a:pt x="2737" y="1159"/>
                    </a:cubicBezTo>
                    <a:lnTo>
                      <a:pt x="2648" y="1909"/>
                    </a:lnTo>
                    <a:cubicBezTo>
                      <a:pt x="2833" y="1950"/>
                      <a:pt x="2998" y="2043"/>
                      <a:pt x="3127" y="2172"/>
                    </a:cubicBezTo>
                    <a:cubicBezTo>
                      <a:pt x="3242" y="2288"/>
                      <a:pt x="3329" y="2431"/>
                      <a:pt x="3375" y="2591"/>
                    </a:cubicBezTo>
                    <a:lnTo>
                      <a:pt x="4134" y="2452"/>
                    </a:lnTo>
                    <a:cubicBezTo>
                      <a:pt x="4139" y="2237"/>
                      <a:pt x="4314" y="2064"/>
                      <a:pt x="4530" y="2064"/>
                    </a:cubicBezTo>
                    <a:cubicBezTo>
                      <a:pt x="4749" y="2064"/>
                      <a:pt x="4927" y="2242"/>
                      <a:pt x="4927" y="2461"/>
                    </a:cubicBezTo>
                    <a:cubicBezTo>
                      <a:pt x="4927" y="2680"/>
                      <a:pt x="4749" y="2857"/>
                      <a:pt x="4530" y="2857"/>
                    </a:cubicBezTo>
                    <a:cubicBezTo>
                      <a:pt x="4379" y="2857"/>
                      <a:pt x="4247" y="2772"/>
                      <a:pt x="4180" y="2646"/>
                    </a:cubicBezTo>
                    <a:lnTo>
                      <a:pt x="3411" y="2788"/>
                    </a:lnTo>
                    <a:cubicBezTo>
                      <a:pt x="3413" y="2813"/>
                      <a:pt x="3414" y="2840"/>
                      <a:pt x="3414" y="2866"/>
                    </a:cubicBezTo>
                    <a:cubicBezTo>
                      <a:pt x="3414" y="3054"/>
                      <a:pt x="3361" y="3230"/>
                      <a:pt x="3269" y="3379"/>
                    </a:cubicBezTo>
                    <a:lnTo>
                      <a:pt x="3655" y="3674"/>
                    </a:lnTo>
                    <a:cubicBezTo>
                      <a:pt x="3708" y="3637"/>
                      <a:pt x="3774" y="3615"/>
                      <a:pt x="3844" y="3615"/>
                    </a:cubicBezTo>
                    <a:cubicBezTo>
                      <a:pt x="3936" y="3615"/>
                      <a:pt x="4018" y="3652"/>
                      <a:pt x="4078" y="3712"/>
                    </a:cubicBezTo>
                    <a:cubicBezTo>
                      <a:pt x="4138" y="3771"/>
                      <a:pt x="4175" y="3854"/>
                      <a:pt x="4175" y="3945"/>
                    </a:cubicBezTo>
                    <a:cubicBezTo>
                      <a:pt x="4175" y="4037"/>
                      <a:pt x="4138" y="4119"/>
                      <a:pt x="4078" y="4179"/>
                    </a:cubicBezTo>
                    <a:cubicBezTo>
                      <a:pt x="4018" y="4239"/>
                      <a:pt x="3936" y="4276"/>
                      <a:pt x="3844" y="4276"/>
                    </a:cubicBezTo>
                    <a:cubicBezTo>
                      <a:pt x="3753" y="4276"/>
                      <a:pt x="3670" y="4239"/>
                      <a:pt x="3610" y="4179"/>
                    </a:cubicBezTo>
                    <a:cubicBezTo>
                      <a:pt x="3551" y="4119"/>
                      <a:pt x="3514" y="4037"/>
                      <a:pt x="3514" y="3945"/>
                    </a:cubicBezTo>
                    <a:cubicBezTo>
                      <a:pt x="3514" y="3906"/>
                      <a:pt x="3521" y="3868"/>
                      <a:pt x="3533" y="3833"/>
                    </a:cubicBezTo>
                    <a:lnTo>
                      <a:pt x="3148" y="3538"/>
                    </a:lnTo>
                    <a:cubicBezTo>
                      <a:pt x="3141" y="3545"/>
                      <a:pt x="3134" y="3552"/>
                      <a:pt x="3127" y="3559"/>
                    </a:cubicBezTo>
                    <a:cubicBezTo>
                      <a:pt x="2961" y="3725"/>
                      <a:pt x="2737" y="3831"/>
                      <a:pt x="2488" y="3845"/>
                    </a:cubicBezTo>
                    <a:lnTo>
                      <a:pt x="2467" y="4291"/>
                    </a:lnTo>
                    <a:cubicBezTo>
                      <a:pt x="2503" y="4306"/>
                      <a:pt x="2536" y="4328"/>
                      <a:pt x="2564" y="4356"/>
                    </a:cubicBezTo>
                    <a:cubicBezTo>
                      <a:pt x="2618" y="4410"/>
                      <a:pt x="2651" y="4484"/>
                      <a:pt x="2651" y="4566"/>
                    </a:cubicBezTo>
                    <a:cubicBezTo>
                      <a:pt x="2651" y="4648"/>
                      <a:pt x="2618" y="4723"/>
                      <a:pt x="2564" y="4777"/>
                    </a:cubicBezTo>
                    <a:cubicBezTo>
                      <a:pt x="2510" y="4830"/>
                      <a:pt x="2436" y="4864"/>
                      <a:pt x="2354" y="4864"/>
                    </a:cubicBezTo>
                    <a:cubicBezTo>
                      <a:pt x="2272" y="4864"/>
                      <a:pt x="2197" y="4830"/>
                      <a:pt x="2144" y="4777"/>
                    </a:cubicBezTo>
                    <a:cubicBezTo>
                      <a:pt x="2090" y="4723"/>
                      <a:pt x="2056" y="4648"/>
                      <a:pt x="2056" y="4566"/>
                    </a:cubicBezTo>
                    <a:cubicBezTo>
                      <a:pt x="2056" y="4484"/>
                      <a:pt x="2090" y="4410"/>
                      <a:pt x="2144" y="4356"/>
                    </a:cubicBezTo>
                    <a:cubicBezTo>
                      <a:pt x="2178" y="4322"/>
                      <a:pt x="2220" y="4296"/>
                      <a:pt x="2267" y="4282"/>
                    </a:cubicBezTo>
                    <a:lnTo>
                      <a:pt x="2288" y="3836"/>
                    </a:lnTo>
                    <a:cubicBezTo>
                      <a:pt x="2076" y="3804"/>
                      <a:pt x="1885" y="3704"/>
                      <a:pt x="1740" y="3559"/>
                    </a:cubicBezTo>
                    <a:cubicBezTo>
                      <a:pt x="1720" y="3539"/>
                      <a:pt x="1701" y="3518"/>
                      <a:pt x="1683" y="3496"/>
                    </a:cubicBezTo>
                    <a:lnTo>
                      <a:pt x="955" y="3991"/>
                    </a:lnTo>
                    <a:cubicBezTo>
                      <a:pt x="979" y="4050"/>
                      <a:pt x="993" y="4114"/>
                      <a:pt x="993" y="4182"/>
                    </a:cubicBezTo>
                    <a:cubicBezTo>
                      <a:pt x="993" y="4319"/>
                      <a:pt x="937" y="4443"/>
                      <a:pt x="848" y="4533"/>
                    </a:cubicBezTo>
                    <a:cubicBezTo>
                      <a:pt x="758" y="4623"/>
                      <a:pt x="634" y="4678"/>
                      <a:pt x="497" y="4678"/>
                    </a:cubicBezTo>
                    <a:cubicBezTo>
                      <a:pt x="360" y="4678"/>
                      <a:pt x="236" y="4623"/>
                      <a:pt x="146" y="4533"/>
                    </a:cubicBezTo>
                    <a:cubicBezTo>
                      <a:pt x="56" y="4443"/>
                      <a:pt x="0" y="4319"/>
                      <a:pt x="0" y="4182"/>
                    </a:cubicBezTo>
                    <a:cubicBezTo>
                      <a:pt x="0" y="4045"/>
                      <a:pt x="56" y="3921"/>
                      <a:pt x="146" y="3831"/>
                    </a:cubicBezTo>
                    <a:cubicBezTo>
                      <a:pt x="236" y="3741"/>
                      <a:pt x="360" y="3685"/>
                      <a:pt x="497" y="3685"/>
                    </a:cubicBezTo>
                    <a:cubicBezTo>
                      <a:pt x="631" y="3685"/>
                      <a:pt x="753" y="3739"/>
                      <a:pt x="843" y="3826"/>
                    </a:cubicBezTo>
                    <a:lnTo>
                      <a:pt x="1571" y="3332"/>
                    </a:lnTo>
                    <a:cubicBezTo>
                      <a:pt x="1496" y="3193"/>
                      <a:pt x="1453" y="3034"/>
                      <a:pt x="1453" y="2866"/>
                    </a:cubicBezTo>
                    <a:cubicBezTo>
                      <a:pt x="1453" y="2659"/>
                      <a:pt x="1517" y="2468"/>
                      <a:pt x="1626" y="2310"/>
                    </a:cubicBezTo>
                    <a:lnTo>
                      <a:pt x="1125" y="1884"/>
                    </a:lnTo>
                    <a:cubicBezTo>
                      <a:pt x="1081" y="1910"/>
                      <a:pt x="1030" y="1924"/>
                      <a:pt x="976" y="1924"/>
                    </a:cubicBezTo>
                    <a:cubicBezTo>
                      <a:pt x="894" y="1924"/>
                      <a:pt x="819" y="1891"/>
                      <a:pt x="765" y="1837"/>
                    </a:cubicBezTo>
                    <a:cubicBezTo>
                      <a:pt x="712" y="1783"/>
                      <a:pt x="678" y="1709"/>
                      <a:pt x="678" y="1627"/>
                    </a:cubicBezTo>
                    <a:cubicBezTo>
                      <a:pt x="678" y="1545"/>
                      <a:pt x="712" y="1470"/>
                      <a:pt x="765" y="1417"/>
                    </a:cubicBezTo>
                    <a:cubicBezTo>
                      <a:pt x="819" y="1363"/>
                      <a:pt x="894" y="1330"/>
                      <a:pt x="976" y="1330"/>
                    </a:cubicBezTo>
                    <a:cubicBezTo>
                      <a:pt x="1058" y="1330"/>
                      <a:pt x="1132" y="1363"/>
                      <a:pt x="1186" y="1417"/>
                    </a:cubicBezTo>
                    <a:cubicBezTo>
                      <a:pt x="1240" y="1470"/>
                      <a:pt x="1273" y="1545"/>
                      <a:pt x="1273" y="1627"/>
                    </a:cubicBezTo>
                    <a:cubicBezTo>
                      <a:pt x="1273" y="1664"/>
                      <a:pt x="1266" y="1699"/>
                      <a:pt x="1254" y="1732"/>
                    </a:cubicBezTo>
                    <a:lnTo>
                      <a:pt x="1755" y="2158"/>
                    </a:lnTo>
                    <a:cubicBezTo>
                      <a:pt x="1931" y="1989"/>
                      <a:pt x="2170" y="1885"/>
                      <a:pt x="2434" y="1885"/>
                    </a:cubicBezTo>
                    <a:lnTo>
                      <a:pt x="2434" y="18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78" name="Freeform 12">
                <a:extLst>
                  <a:ext uri="{FF2B5EF4-FFF2-40B4-BE49-F238E27FC236}">
                    <a16:creationId xmlns:a16="http://schemas.microsoft.com/office/drawing/2014/main" id="{E890A327-0CEE-4031-83A7-3A66DE2065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60388" y="489061"/>
                <a:ext cx="125950" cy="127262"/>
              </a:xfrm>
              <a:custGeom>
                <a:avLst/>
                <a:gdLst>
                  <a:gd name="T0" fmla="*/ 696 w 926"/>
                  <a:gd name="T1" fmla="*/ 230 h 926"/>
                  <a:gd name="T2" fmla="*/ 463 w 926"/>
                  <a:gd name="T3" fmla="*/ 133 h 926"/>
                  <a:gd name="T4" fmla="*/ 230 w 926"/>
                  <a:gd name="T5" fmla="*/ 230 h 926"/>
                  <a:gd name="T6" fmla="*/ 134 w 926"/>
                  <a:gd name="T7" fmla="*/ 463 h 926"/>
                  <a:gd name="T8" fmla="*/ 230 w 926"/>
                  <a:gd name="T9" fmla="*/ 696 h 926"/>
                  <a:gd name="T10" fmla="*/ 463 w 926"/>
                  <a:gd name="T11" fmla="*/ 792 h 926"/>
                  <a:gd name="T12" fmla="*/ 696 w 926"/>
                  <a:gd name="T13" fmla="*/ 696 h 926"/>
                  <a:gd name="T14" fmla="*/ 793 w 926"/>
                  <a:gd name="T15" fmla="*/ 463 h 926"/>
                  <a:gd name="T16" fmla="*/ 696 w 926"/>
                  <a:gd name="T17" fmla="*/ 230 h 926"/>
                  <a:gd name="T18" fmla="*/ 463 w 926"/>
                  <a:gd name="T19" fmla="*/ 0 h 926"/>
                  <a:gd name="T20" fmla="*/ 791 w 926"/>
                  <a:gd name="T21" fmla="*/ 135 h 926"/>
                  <a:gd name="T22" fmla="*/ 926 w 926"/>
                  <a:gd name="T23" fmla="*/ 463 h 926"/>
                  <a:gd name="T24" fmla="*/ 791 w 926"/>
                  <a:gd name="T25" fmla="*/ 790 h 926"/>
                  <a:gd name="T26" fmla="*/ 463 w 926"/>
                  <a:gd name="T27" fmla="*/ 926 h 926"/>
                  <a:gd name="T28" fmla="*/ 136 w 926"/>
                  <a:gd name="T29" fmla="*/ 790 h 926"/>
                  <a:gd name="T30" fmla="*/ 0 w 926"/>
                  <a:gd name="T31" fmla="*/ 463 h 926"/>
                  <a:gd name="T32" fmla="*/ 136 w 926"/>
                  <a:gd name="T33" fmla="*/ 135 h 926"/>
                  <a:gd name="T34" fmla="*/ 463 w 926"/>
                  <a:gd name="T35" fmla="*/ 0 h 926"/>
                  <a:gd name="T36" fmla="*/ 463 w 926"/>
                  <a:gd name="T37" fmla="*/ 0 h 9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26" h="926">
                    <a:moveTo>
                      <a:pt x="696" y="230"/>
                    </a:moveTo>
                    <a:cubicBezTo>
                      <a:pt x="637" y="170"/>
                      <a:pt x="554" y="133"/>
                      <a:pt x="463" y="133"/>
                    </a:cubicBezTo>
                    <a:cubicBezTo>
                      <a:pt x="372" y="133"/>
                      <a:pt x="290" y="170"/>
                      <a:pt x="230" y="230"/>
                    </a:cubicBezTo>
                    <a:cubicBezTo>
                      <a:pt x="171" y="289"/>
                      <a:pt x="134" y="372"/>
                      <a:pt x="134" y="463"/>
                    </a:cubicBezTo>
                    <a:cubicBezTo>
                      <a:pt x="134" y="554"/>
                      <a:pt x="171" y="636"/>
                      <a:pt x="230" y="696"/>
                    </a:cubicBezTo>
                    <a:cubicBezTo>
                      <a:pt x="290" y="755"/>
                      <a:pt x="372" y="792"/>
                      <a:pt x="463" y="792"/>
                    </a:cubicBezTo>
                    <a:cubicBezTo>
                      <a:pt x="554" y="792"/>
                      <a:pt x="637" y="755"/>
                      <a:pt x="696" y="696"/>
                    </a:cubicBezTo>
                    <a:cubicBezTo>
                      <a:pt x="756" y="636"/>
                      <a:pt x="793" y="554"/>
                      <a:pt x="793" y="463"/>
                    </a:cubicBezTo>
                    <a:cubicBezTo>
                      <a:pt x="793" y="372"/>
                      <a:pt x="756" y="289"/>
                      <a:pt x="696" y="230"/>
                    </a:cubicBezTo>
                    <a:close/>
                    <a:moveTo>
                      <a:pt x="463" y="0"/>
                    </a:moveTo>
                    <a:cubicBezTo>
                      <a:pt x="591" y="0"/>
                      <a:pt x="707" y="52"/>
                      <a:pt x="791" y="135"/>
                    </a:cubicBezTo>
                    <a:cubicBezTo>
                      <a:pt x="874" y="219"/>
                      <a:pt x="926" y="335"/>
                      <a:pt x="926" y="463"/>
                    </a:cubicBezTo>
                    <a:cubicBezTo>
                      <a:pt x="926" y="591"/>
                      <a:pt x="874" y="706"/>
                      <a:pt x="791" y="790"/>
                    </a:cubicBezTo>
                    <a:cubicBezTo>
                      <a:pt x="707" y="874"/>
                      <a:pt x="591" y="926"/>
                      <a:pt x="463" y="926"/>
                    </a:cubicBezTo>
                    <a:cubicBezTo>
                      <a:pt x="336" y="926"/>
                      <a:pt x="220" y="874"/>
                      <a:pt x="136" y="790"/>
                    </a:cubicBezTo>
                    <a:cubicBezTo>
                      <a:pt x="52" y="706"/>
                      <a:pt x="0" y="591"/>
                      <a:pt x="0" y="463"/>
                    </a:cubicBezTo>
                    <a:cubicBezTo>
                      <a:pt x="0" y="335"/>
                      <a:pt x="52" y="219"/>
                      <a:pt x="136" y="135"/>
                    </a:cubicBezTo>
                    <a:cubicBezTo>
                      <a:pt x="220" y="52"/>
                      <a:pt x="336" y="0"/>
                      <a:pt x="463" y="0"/>
                    </a:cubicBezTo>
                    <a:lnTo>
                      <a:pt x="463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58925AA-9465-41DF-BE65-4EA076C0B695}"/>
              </a:ext>
            </a:extLst>
          </p:cNvPr>
          <p:cNvGrpSpPr/>
          <p:nvPr/>
        </p:nvGrpSpPr>
        <p:grpSpPr>
          <a:xfrm>
            <a:off x="2054494" y="3734302"/>
            <a:ext cx="461100" cy="407047"/>
            <a:chOff x="4949398" y="2991616"/>
            <a:chExt cx="687004" cy="687004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A03958F5-5AF3-4B87-9525-B7E8EE4C30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9398" y="2991616"/>
              <a:ext cx="687004" cy="68700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81" name="Engineer2" descr="{&quot;Key&quot;:&quot;POWER_USER_SHAPE_ICON&quot;,&quot;Value&quot;:&quot;POWER_USER_SHAPE_ICON_STYLE_1&quot;}">
              <a:extLst>
                <a:ext uri="{FF2B5EF4-FFF2-40B4-BE49-F238E27FC236}">
                  <a16:creationId xmlns:a16="http://schemas.microsoft.com/office/drawing/2014/main" id="{2B1BA4C5-9782-4BF5-A7BE-4C7927D2F7B6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>
              <a:off x="5019351" y="3091818"/>
              <a:ext cx="547095" cy="446746"/>
              <a:chOff x="8551863" y="4505325"/>
              <a:chExt cx="900113" cy="735013"/>
            </a:xfrm>
            <a:solidFill>
              <a:schemeClr val="accent1"/>
            </a:solidFill>
          </p:grpSpPr>
          <p:sp>
            <p:nvSpPr>
              <p:cNvPr id="82" name="Freeform 97">
                <a:extLst>
                  <a:ext uri="{FF2B5EF4-FFF2-40B4-BE49-F238E27FC236}">
                    <a16:creationId xmlns:a16="http://schemas.microsoft.com/office/drawing/2014/main" id="{1EFB9E31-43BF-477B-BD8A-0EFCF2953D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1863" y="4732338"/>
                <a:ext cx="371475" cy="373063"/>
              </a:xfrm>
              <a:custGeom>
                <a:avLst/>
                <a:gdLst>
                  <a:gd name="T0" fmla="*/ 108 w 487"/>
                  <a:gd name="T1" fmla="*/ 439 h 488"/>
                  <a:gd name="T2" fmla="*/ 145 w 487"/>
                  <a:gd name="T3" fmla="*/ 415 h 488"/>
                  <a:gd name="T4" fmla="*/ 192 w 487"/>
                  <a:gd name="T5" fmla="*/ 435 h 488"/>
                  <a:gd name="T6" fmla="*/ 202 w 487"/>
                  <a:gd name="T7" fmla="*/ 478 h 488"/>
                  <a:gd name="T8" fmla="*/ 212 w 487"/>
                  <a:gd name="T9" fmla="*/ 488 h 488"/>
                  <a:gd name="T10" fmla="*/ 276 w 487"/>
                  <a:gd name="T11" fmla="*/ 488 h 488"/>
                  <a:gd name="T12" fmla="*/ 285 w 487"/>
                  <a:gd name="T13" fmla="*/ 478 h 488"/>
                  <a:gd name="T14" fmla="*/ 295 w 487"/>
                  <a:gd name="T15" fmla="*/ 435 h 488"/>
                  <a:gd name="T16" fmla="*/ 308 w 487"/>
                  <a:gd name="T17" fmla="*/ 431 h 488"/>
                  <a:gd name="T18" fmla="*/ 282 w 487"/>
                  <a:gd name="T19" fmla="*/ 389 h 488"/>
                  <a:gd name="T20" fmla="*/ 274 w 487"/>
                  <a:gd name="T21" fmla="*/ 361 h 488"/>
                  <a:gd name="T22" fmla="*/ 244 w 487"/>
                  <a:gd name="T23" fmla="*/ 365 h 488"/>
                  <a:gd name="T24" fmla="*/ 123 w 487"/>
                  <a:gd name="T25" fmla="*/ 244 h 488"/>
                  <a:gd name="T26" fmla="*/ 244 w 487"/>
                  <a:gd name="T27" fmla="*/ 123 h 488"/>
                  <a:gd name="T28" fmla="*/ 365 w 487"/>
                  <a:gd name="T29" fmla="*/ 244 h 488"/>
                  <a:gd name="T30" fmla="*/ 357 w 487"/>
                  <a:gd name="T31" fmla="*/ 286 h 488"/>
                  <a:gd name="T32" fmla="*/ 487 w 487"/>
                  <a:gd name="T33" fmla="*/ 229 h 488"/>
                  <a:gd name="T34" fmla="*/ 487 w 487"/>
                  <a:gd name="T35" fmla="*/ 212 h 488"/>
                  <a:gd name="T36" fmla="*/ 478 w 487"/>
                  <a:gd name="T37" fmla="*/ 202 h 488"/>
                  <a:gd name="T38" fmla="*/ 435 w 487"/>
                  <a:gd name="T39" fmla="*/ 193 h 488"/>
                  <a:gd name="T40" fmla="*/ 415 w 487"/>
                  <a:gd name="T41" fmla="*/ 145 h 488"/>
                  <a:gd name="T42" fmla="*/ 439 w 487"/>
                  <a:gd name="T43" fmla="*/ 108 h 488"/>
                  <a:gd name="T44" fmla="*/ 439 w 487"/>
                  <a:gd name="T45" fmla="*/ 94 h 488"/>
                  <a:gd name="T46" fmla="*/ 393 w 487"/>
                  <a:gd name="T47" fmla="*/ 49 h 488"/>
                  <a:gd name="T48" fmla="*/ 380 w 487"/>
                  <a:gd name="T49" fmla="*/ 49 h 488"/>
                  <a:gd name="T50" fmla="*/ 343 w 487"/>
                  <a:gd name="T51" fmla="*/ 73 h 488"/>
                  <a:gd name="T52" fmla="*/ 295 w 487"/>
                  <a:gd name="T53" fmla="*/ 53 h 488"/>
                  <a:gd name="T54" fmla="*/ 285 w 487"/>
                  <a:gd name="T55" fmla="*/ 10 h 488"/>
                  <a:gd name="T56" fmla="*/ 276 w 487"/>
                  <a:gd name="T57" fmla="*/ 1 h 488"/>
                  <a:gd name="T58" fmla="*/ 212 w 487"/>
                  <a:gd name="T59" fmla="*/ 0 h 488"/>
                  <a:gd name="T60" fmla="*/ 202 w 487"/>
                  <a:gd name="T61" fmla="*/ 10 h 488"/>
                  <a:gd name="T62" fmla="*/ 192 w 487"/>
                  <a:gd name="T63" fmla="*/ 53 h 488"/>
                  <a:gd name="T64" fmla="*/ 145 w 487"/>
                  <a:gd name="T65" fmla="*/ 73 h 488"/>
                  <a:gd name="T66" fmla="*/ 108 w 487"/>
                  <a:gd name="T67" fmla="*/ 49 h 488"/>
                  <a:gd name="T68" fmla="*/ 94 w 487"/>
                  <a:gd name="T69" fmla="*/ 49 h 488"/>
                  <a:gd name="T70" fmla="*/ 49 w 487"/>
                  <a:gd name="T71" fmla="*/ 94 h 488"/>
                  <a:gd name="T72" fmla="*/ 49 w 487"/>
                  <a:gd name="T73" fmla="*/ 108 h 488"/>
                  <a:gd name="T74" fmla="*/ 72 w 487"/>
                  <a:gd name="T75" fmla="*/ 145 h 488"/>
                  <a:gd name="T76" fmla="*/ 53 w 487"/>
                  <a:gd name="T77" fmla="*/ 193 h 488"/>
                  <a:gd name="T78" fmla="*/ 10 w 487"/>
                  <a:gd name="T79" fmla="*/ 202 h 488"/>
                  <a:gd name="T80" fmla="*/ 0 w 487"/>
                  <a:gd name="T81" fmla="*/ 212 h 488"/>
                  <a:gd name="T82" fmla="*/ 0 w 487"/>
                  <a:gd name="T83" fmla="*/ 276 h 488"/>
                  <a:gd name="T84" fmla="*/ 10 w 487"/>
                  <a:gd name="T85" fmla="*/ 286 h 488"/>
                  <a:gd name="T86" fmla="*/ 53 w 487"/>
                  <a:gd name="T87" fmla="*/ 295 h 488"/>
                  <a:gd name="T88" fmla="*/ 72 w 487"/>
                  <a:gd name="T89" fmla="*/ 343 h 488"/>
                  <a:gd name="T90" fmla="*/ 49 w 487"/>
                  <a:gd name="T91" fmla="*/ 380 h 488"/>
                  <a:gd name="T92" fmla="*/ 49 w 487"/>
                  <a:gd name="T93" fmla="*/ 394 h 488"/>
                  <a:gd name="T94" fmla="*/ 94 w 487"/>
                  <a:gd name="T95" fmla="*/ 439 h 488"/>
                  <a:gd name="T96" fmla="*/ 108 w 487"/>
                  <a:gd name="T97" fmla="*/ 439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87" h="488">
                    <a:moveTo>
                      <a:pt x="108" y="439"/>
                    </a:moveTo>
                    <a:lnTo>
                      <a:pt x="145" y="415"/>
                    </a:lnTo>
                    <a:cubicBezTo>
                      <a:pt x="160" y="424"/>
                      <a:pt x="176" y="430"/>
                      <a:pt x="192" y="435"/>
                    </a:cubicBezTo>
                    <a:lnTo>
                      <a:pt x="202" y="478"/>
                    </a:lnTo>
                    <a:cubicBezTo>
                      <a:pt x="202" y="483"/>
                      <a:pt x="207" y="488"/>
                      <a:pt x="212" y="488"/>
                    </a:cubicBezTo>
                    <a:lnTo>
                      <a:pt x="276" y="488"/>
                    </a:lnTo>
                    <a:cubicBezTo>
                      <a:pt x="281" y="488"/>
                      <a:pt x="285" y="483"/>
                      <a:pt x="285" y="478"/>
                    </a:cubicBezTo>
                    <a:lnTo>
                      <a:pt x="295" y="435"/>
                    </a:lnTo>
                    <a:cubicBezTo>
                      <a:pt x="300" y="434"/>
                      <a:pt x="304" y="432"/>
                      <a:pt x="308" y="431"/>
                    </a:cubicBezTo>
                    <a:lnTo>
                      <a:pt x="282" y="389"/>
                    </a:lnTo>
                    <a:cubicBezTo>
                      <a:pt x="277" y="380"/>
                      <a:pt x="274" y="371"/>
                      <a:pt x="274" y="361"/>
                    </a:cubicBezTo>
                    <a:cubicBezTo>
                      <a:pt x="264" y="364"/>
                      <a:pt x="254" y="365"/>
                      <a:pt x="244" y="365"/>
                    </a:cubicBezTo>
                    <a:cubicBezTo>
                      <a:pt x="177" y="365"/>
                      <a:pt x="123" y="311"/>
                      <a:pt x="123" y="244"/>
                    </a:cubicBezTo>
                    <a:cubicBezTo>
                      <a:pt x="123" y="177"/>
                      <a:pt x="177" y="123"/>
                      <a:pt x="244" y="123"/>
                    </a:cubicBezTo>
                    <a:cubicBezTo>
                      <a:pt x="311" y="123"/>
                      <a:pt x="365" y="177"/>
                      <a:pt x="365" y="244"/>
                    </a:cubicBezTo>
                    <a:cubicBezTo>
                      <a:pt x="365" y="259"/>
                      <a:pt x="362" y="273"/>
                      <a:pt x="357" y="286"/>
                    </a:cubicBezTo>
                    <a:lnTo>
                      <a:pt x="487" y="229"/>
                    </a:lnTo>
                    <a:lnTo>
                      <a:pt x="487" y="212"/>
                    </a:lnTo>
                    <a:cubicBezTo>
                      <a:pt x="487" y="207"/>
                      <a:pt x="483" y="202"/>
                      <a:pt x="478" y="202"/>
                    </a:cubicBezTo>
                    <a:lnTo>
                      <a:pt x="435" y="193"/>
                    </a:lnTo>
                    <a:cubicBezTo>
                      <a:pt x="430" y="176"/>
                      <a:pt x="424" y="160"/>
                      <a:pt x="415" y="145"/>
                    </a:cubicBezTo>
                    <a:lnTo>
                      <a:pt x="439" y="108"/>
                    </a:lnTo>
                    <a:cubicBezTo>
                      <a:pt x="442" y="104"/>
                      <a:pt x="442" y="98"/>
                      <a:pt x="439" y="94"/>
                    </a:cubicBezTo>
                    <a:lnTo>
                      <a:pt x="393" y="49"/>
                    </a:lnTo>
                    <a:cubicBezTo>
                      <a:pt x="390" y="45"/>
                      <a:pt x="384" y="45"/>
                      <a:pt x="380" y="49"/>
                    </a:cubicBezTo>
                    <a:lnTo>
                      <a:pt x="343" y="73"/>
                    </a:lnTo>
                    <a:cubicBezTo>
                      <a:pt x="328" y="64"/>
                      <a:pt x="312" y="58"/>
                      <a:pt x="295" y="53"/>
                    </a:cubicBezTo>
                    <a:lnTo>
                      <a:pt x="285" y="10"/>
                    </a:lnTo>
                    <a:cubicBezTo>
                      <a:pt x="285" y="5"/>
                      <a:pt x="281" y="1"/>
                      <a:pt x="276" y="1"/>
                    </a:cubicBezTo>
                    <a:lnTo>
                      <a:pt x="212" y="0"/>
                    </a:lnTo>
                    <a:cubicBezTo>
                      <a:pt x="207" y="1"/>
                      <a:pt x="202" y="5"/>
                      <a:pt x="202" y="10"/>
                    </a:cubicBezTo>
                    <a:lnTo>
                      <a:pt x="192" y="53"/>
                    </a:lnTo>
                    <a:cubicBezTo>
                      <a:pt x="176" y="58"/>
                      <a:pt x="160" y="64"/>
                      <a:pt x="145" y="73"/>
                    </a:cubicBezTo>
                    <a:lnTo>
                      <a:pt x="108" y="49"/>
                    </a:lnTo>
                    <a:cubicBezTo>
                      <a:pt x="104" y="45"/>
                      <a:pt x="98" y="45"/>
                      <a:pt x="94" y="49"/>
                    </a:cubicBezTo>
                    <a:lnTo>
                      <a:pt x="49" y="94"/>
                    </a:lnTo>
                    <a:cubicBezTo>
                      <a:pt x="45" y="98"/>
                      <a:pt x="45" y="104"/>
                      <a:pt x="49" y="108"/>
                    </a:cubicBezTo>
                    <a:lnTo>
                      <a:pt x="72" y="145"/>
                    </a:lnTo>
                    <a:cubicBezTo>
                      <a:pt x="64" y="160"/>
                      <a:pt x="57" y="176"/>
                      <a:pt x="53" y="193"/>
                    </a:cubicBezTo>
                    <a:lnTo>
                      <a:pt x="10" y="202"/>
                    </a:lnTo>
                    <a:cubicBezTo>
                      <a:pt x="5" y="202"/>
                      <a:pt x="0" y="207"/>
                      <a:pt x="0" y="212"/>
                    </a:cubicBezTo>
                    <a:lnTo>
                      <a:pt x="0" y="276"/>
                    </a:lnTo>
                    <a:cubicBezTo>
                      <a:pt x="0" y="281"/>
                      <a:pt x="5" y="286"/>
                      <a:pt x="10" y="286"/>
                    </a:cubicBezTo>
                    <a:lnTo>
                      <a:pt x="53" y="295"/>
                    </a:lnTo>
                    <a:cubicBezTo>
                      <a:pt x="57" y="312"/>
                      <a:pt x="64" y="328"/>
                      <a:pt x="72" y="343"/>
                    </a:cubicBezTo>
                    <a:lnTo>
                      <a:pt x="49" y="380"/>
                    </a:lnTo>
                    <a:cubicBezTo>
                      <a:pt x="45" y="384"/>
                      <a:pt x="45" y="390"/>
                      <a:pt x="49" y="394"/>
                    </a:cubicBezTo>
                    <a:lnTo>
                      <a:pt x="94" y="439"/>
                    </a:lnTo>
                    <a:cubicBezTo>
                      <a:pt x="98" y="443"/>
                      <a:pt x="104" y="443"/>
                      <a:pt x="108" y="43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3" name="Freeform 98">
                <a:extLst>
                  <a:ext uri="{FF2B5EF4-FFF2-40B4-BE49-F238E27FC236}">
                    <a16:creationId xmlns:a16="http://schemas.microsoft.com/office/drawing/2014/main" id="{E37ACE69-2AEB-4989-8DCA-01A5CC269C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29663" y="4505325"/>
                <a:ext cx="252413" cy="252413"/>
              </a:xfrm>
              <a:custGeom>
                <a:avLst/>
                <a:gdLst>
                  <a:gd name="T0" fmla="*/ 93 w 331"/>
                  <a:gd name="T1" fmla="*/ 137 h 331"/>
                  <a:gd name="T2" fmla="*/ 194 w 331"/>
                  <a:gd name="T3" fmla="*/ 93 h 331"/>
                  <a:gd name="T4" fmla="*/ 238 w 331"/>
                  <a:gd name="T5" fmla="*/ 194 h 331"/>
                  <a:gd name="T6" fmla="*/ 137 w 331"/>
                  <a:gd name="T7" fmla="*/ 238 h 331"/>
                  <a:gd name="T8" fmla="*/ 93 w 331"/>
                  <a:gd name="T9" fmla="*/ 137 h 331"/>
                  <a:gd name="T10" fmla="*/ 56 w 331"/>
                  <a:gd name="T11" fmla="*/ 85 h 331"/>
                  <a:gd name="T12" fmla="*/ 26 w 331"/>
                  <a:gd name="T13" fmla="*/ 80 h 331"/>
                  <a:gd name="T14" fmla="*/ 17 w 331"/>
                  <a:gd name="T15" fmla="*/ 84 h 331"/>
                  <a:gd name="T16" fmla="*/ 1 w 331"/>
                  <a:gd name="T17" fmla="*/ 125 h 331"/>
                  <a:gd name="T18" fmla="*/ 5 w 331"/>
                  <a:gd name="T19" fmla="*/ 134 h 331"/>
                  <a:gd name="T20" fmla="*/ 30 w 331"/>
                  <a:gd name="T21" fmla="*/ 151 h 331"/>
                  <a:gd name="T22" fmla="*/ 31 w 331"/>
                  <a:gd name="T23" fmla="*/ 186 h 331"/>
                  <a:gd name="T24" fmla="*/ 7 w 331"/>
                  <a:gd name="T25" fmla="*/ 204 h 331"/>
                  <a:gd name="T26" fmla="*/ 3 w 331"/>
                  <a:gd name="T27" fmla="*/ 213 h 331"/>
                  <a:gd name="T28" fmla="*/ 21 w 331"/>
                  <a:gd name="T29" fmla="*/ 253 h 331"/>
                  <a:gd name="T30" fmla="*/ 30 w 331"/>
                  <a:gd name="T31" fmla="*/ 256 h 331"/>
                  <a:gd name="T32" fmla="*/ 59 w 331"/>
                  <a:gd name="T33" fmla="*/ 251 h 331"/>
                  <a:gd name="T34" fmla="*/ 85 w 331"/>
                  <a:gd name="T35" fmla="*/ 275 h 331"/>
                  <a:gd name="T36" fmla="*/ 80 w 331"/>
                  <a:gd name="T37" fmla="*/ 305 h 331"/>
                  <a:gd name="T38" fmla="*/ 84 w 331"/>
                  <a:gd name="T39" fmla="*/ 314 h 331"/>
                  <a:gd name="T40" fmla="*/ 125 w 331"/>
                  <a:gd name="T41" fmla="*/ 330 h 331"/>
                  <a:gd name="T42" fmla="*/ 134 w 331"/>
                  <a:gd name="T43" fmla="*/ 326 h 331"/>
                  <a:gd name="T44" fmla="*/ 151 w 331"/>
                  <a:gd name="T45" fmla="*/ 301 h 331"/>
                  <a:gd name="T46" fmla="*/ 186 w 331"/>
                  <a:gd name="T47" fmla="*/ 300 h 331"/>
                  <a:gd name="T48" fmla="*/ 204 w 331"/>
                  <a:gd name="T49" fmla="*/ 325 h 331"/>
                  <a:gd name="T50" fmla="*/ 213 w 331"/>
                  <a:gd name="T51" fmla="*/ 328 h 331"/>
                  <a:gd name="T52" fmla="*/ 253 w 331"/>
                  <a:gd name="T53" fmla="*/ 310 h 331"/>
                  <a:gd name="T54" fmla="*/ 257 w 331"/>
                  <a:gd name="T55" fmla="*/ 302 h 331"/>
                  <a:gd name="T56" fmla="*/ 251 w 331"/>
                  <a:gd name="T57" fmla="*/ 272 h 331"/>
                  <a:gd name="T58" fmla="*/ 275 w 331"/>
                  <a:gd name="T59" fmla="*/ 246 h 331"/>
                  <a:gd name="T60" fmla="*/ 305 w 331"/>
                  <a:gd name="T61" fmla="*/ 251 h 331"/>
                  <a:gd name="T62" fmla="*/ 314 w 331"/>
                  <a:gd name="T63" fmla="*/ 247 h 331"/>
                  <a:gd name="T64" fmla="*/ 330 w 331"/>
                  <a:gd name="T65" fmla="*/ 206 h 331"/>
                  <a:gd name="T66" fmla="*/ 326 w 331"/>
                  <a:gd name="T67" fmla="*/ 198 h 331"/>
                  <a:gd name="T68" fmla="*/ 301 w 331"/>
                  <a:gd name="T69" fmla="*/ 180 h 331"/>
                  <a:gd name="T70" fmla="*/ 300 w 331"/>
                  <a:gd name="T71" fmla="*/ 145 h 331"/>
                  <a:gd name="T72" fmla="*/ 325 w 331"/>
                  <a:gd name="T73" fmla="*/ 127 h 331"/>
                  <a:gd name="T74" fmla="*/ 328 w 331"/>
                  <a:gd name="T75" fmla="*/ 118 h 331"/>
                  <a:gd name="T76" fmla="*/ 311 w 331"/>
                  <a:gd name="T77" fmla="*/ 78 h 331"/>
                  <a:gd name="T78" fmla="*/ 302 w 331"/>
                  <a:gd name="T79" fmla="*/ 75 h 331"/>
                  <a:gd name="T80" fmla="*/ 272 w 331"/>
                  <a:gd name="T81" fmla="*/ 80 h 331"/>
                  <a:gd name="T82" fmla="*/ 247 w 331"/>
                  <a:gd name="T83" fmla="*/ 56 h 331"/>
                  <a:gd name="T84" fmla="*/ 251 w 331"/>
                  <a:gd name="T85" fmla="*/ 26 h 331"/>
                  <a:gd name="T86" fmla="*/ 247 w 331"/>
                  <a:gd name="T87" fmla="*/ 17 h 331"/>
                  <a:gd name="T88" fmla="*/ 206 w 331"/>
                  <a:gd name="T89" fmla="*/ 1 h 331"/>
                  <a:gd name="T90" fmla="*/ 198 w 331"/>
                  <a:gd name="T91" fmla="*/ 5 h 331"/>
                  <a:gd name="T92" fmla="*/ 181 w 331"/>
                  <a:gd name="T93" fmla="*/ 30 h 331"/>
                  <a:gd name="T94" fmla="*/ 145 w 331"/>
                  <a:gd name="T95" fmla="*/ 31 h 331"/>
                  <a:gd name="T96" fmla="*/ 127 w 331"/>
                  <a:gd name="T97" fmla="*/ 6 h 331"/>
                  <a:gd name="T98" fmla="*/ 119 w 331"/>
                  <a:gd name="T99" fmla="*/ 3 h 331"/>
                  <a:gd name="T100" fmla="*/ 78 w 331"/>
                  <a:gd name="T101" fmla="*/ 21 h 331"/>
                  <a:gd name="T102" fmla="*/ 75 w 331"/>
                  <a:gd name="T103" fmla="*/ 29 h 331"/>
                  <a:gd name="T104" fmla="*/ 81 w 331"/>
                  <a:gd name="T105" fmla="*/ 59 h 331"/>
                  <a:gd name="T106" fmla="*/ 56 w 331"/>
                  <a:gd name="T107" fmla="*/ 85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1" h="331">
                    <a:moveTo>
                      <a:pt x="93" y="137"/>
                    </a:moveTo>
                    <a:cubicBezTo>
                      <a:pt x="109" y="97"/>
                      <a:pt x="154" y="77"/>
                      <a:pt x="194" y="93"/>
                    </a:cubicBezTo>
                    <a:cubicBezTo>
                      <a:pt x="234" y="109"/>
                      <a:pt x="254" y="154"/>
                      <a:pt x="238" y="194"/>
                    </a:cubicBezTo>
                    <a:cubicBezTo>
                      <a:pt x="223" y="234"/>
                      <a:pt x="177" y="254"/>
                      <a:pt x="137" y="238"/>
                    </a:cubicBezTo>
                    <a:cubicBezTo>
                      <a:pt x="97" y="222"/>
                      <a:pt x="78" y="177"/>
                      <a:pt x="93" y="137"/>
                    </a:cubicBezTo>
                    <a:close/>
                    <a:moveTo>
                      <a:pt x="56" y="85"/>
                    </a:moveTo>
                    <a:lnTo>
                      <a:pt x="26" y="80"/>
                    </a:lnTo>
                    <a:cubicBezTo>
                      <a:pt x="23" y="79"/>
                      <a:pt x="19" y="81"/>
                      <a:pt x="17" y="84"/>
                    </a:cubicBezTo>
                    <a:lnTo>
                      <a:pt x="1" y="125"/>
                    </a:lnTo>
                    <a:cubicBezTo>
                      <a:pt x="0" y="128"/>
                      <a:pt x="2" y="132"/>
                      <a:pt x="5" y="134"/>
                    </a:cubicBezTo>
                    <a:lnTo>
                      <a:pt x="30" y="151"/>
                    </a:lnTo>
                    <a:cubicBezTo>
                      <a:pt x="29" y="162"/>
                      <a:pt x="29" y="174"/>
                      <a:pt x="31" y="186"/>
                    </a:cubicBezTo>
                    <a:lnTo>
                      <a:pt x="7" y="204"/>
                    </a:lnTo>
                    <a:cubicBezTo>
                      <a:pt x="3" y="205"/>
                      <a:pt x="2" y="209"/>
                      <a:pt x="3" y="213"/>
                    </a:cubicBezTo>
                    <a:lnTo>
                      <a:pt x="21" y="253"/>
                    </a:lnTo>
                    <a:cubicBezTo>
                      <a:pt x="22" y="256"/>
                      <a:pt x="26" y="258"/>
                      <a:pt x="30" y="256"/>
                    </a:cubicBezTo>
                    <a:lnTo>
                      <a:pt x="59" y="251"/>
                    </a:lnTo>
                    <a:cubicBezTo>
                      <a:pt x="67" y="260"/>
                      <a:pt x="75" y="268"/>
                      <a:pt x="85" y="275"/>
                    </a:cubicBezTo>
                    <a:lnTo>
                      <a:pt x="80" y="305"/>
                    </a:lnTo>
                    <a:cubicBezTo>
                      <a:pt x="79" y="309"/>
                      <a:pt x="81" y="312"/>
                      <a:pt x="84" y="314"/>
                    </a:cubicBezTo>
                    <a:lnTo>
                      <a:pt x="125" y="330"/>
                    </a:lnTo>
                    <a:cubicBezTo>
                      <a:pt x="129" y="331"/>
                      <a:pt x="132" y="329"/>
                      <a:pt x="134" y="326"/>
                    </a:cubicBezTo>
                    <a:lnTo>
                      <a:pt x="151" y="301"/>
                    </a:lnTo>
                    <a:cubicBezTo>
                      <a:pt x="163" y="302"/>
                      <a:pt x="175" y="302"/>
                      <a:pt x="186" y="300"/>
                    </a:cubicBezTo>
                    <a:lnTo>
                      <a:pt x="204" y="325"/>
                    </a:lnTo>
                    <a:cubicBezTo>
                      <a:pt x="206" y="328"/>
                      <a:pt x="210" y="330"/>
                      <a:pt x="213" y="328"/>
                    </a:cubicBezTo>
                    <a:lnTo>
                      <a:pt x="253" y="310"/>
                    </a:lnTo>
                    <a:cubicBezTo>
                      <a:pt x="257" y="309"/>
                      <a:pt x="258" y="305"/>
                      <a:pt x="257" y="302"/>
                    </a:cubicBezTo>
                    <a:lnTo>
                      <a:pt x="251" y="272"/>
                    </a:lnTo>
                    <a:cubicBezTo>
                      <a:pt x="260" y="265"/>
                      <a:pt x="268" y="256"/>
                      <a:pt x="275" y="246"/>
                    </a:cubicBezTo>
                    <a:lnTo>
                      <a:pt x="305" y="251"/>
                    </a:lnTo>
                    <a:cubicBezTo>
                      <a:pt x="309" y="252"/>
                      <a:pt x="313" y="251"/>
                      <a:pt x="314" y="247"/>
                    </a:cubicBezTo>
                    <a:lnTo>
                      <a:pt x="330" y="206"/>
                    </a:lnTo>
                    <a:cubicBezTo>
                      <a:pt x="331" y="203"/>
                      <a:pt x="330" y="199"/>
                      <a:pt x="326" y="198"/>
                    </a:cubicBezTo>
                    <a:lnTo>
                      <a:pt x="301" y="180"/>
                    </a:lnTo>
                    <a:cubicBezTo>
                      <a:pt x="303" y="169"/>
                      <a:pt x="302" y="157"/>
                      <a:pt x="300" y="145"/>
                    </a:cubicBezTo>
                    <a:lnTo>
                      <a:pt x="325" y="127"/>
                    </a:lnTo>
                    <a:cubicBezTo>
                      <a:pt x="328" y="126"/>
                      <a:pt x="330" y="122"/>
                      <a:pt x="328" y="118"/>
                    </a:cubicBezTo>
                    <a:lnTo>
                      <a:pt x="311" y="78"/>
                    </a:lnTo>
                    <a:cubicBezTo>
                      <a:pt x="309" y="75"/>
                      <a:pt x="305" y="73"/>
                      <a:pt x="302" y="75"/>
                    </a:cubicBezTo>
                    <a:lnTo>
                      <a:pt x="272" y="80"/>
                    </a:lnTo>
                    <a:cubicBezTo>
                      <a:pt x="265" y="71"/>
                      <a:pt x="256" y="63"/>
                      <a:pt x="247" y="56"/>
                    </a:cubicBezTo>
                    <a:lnTo>
                      <a:pt x="251" y="26"/>
                    </a:lnTo>
                    <a:cubicBezTo>
                      <a:pt x="252" y="22"/>
                      <a:pt x="251" y="19"/>
                      <a:pt x="247" y="17"/>
                    </a:cubicBezTo>
                    <a:lnTo>
                      <a:pt x="206" y="1"/>
                    </a:lnTo>
                    <a:cubicBezTo>
                      <a:pt x="203" y="0"/>
                      <a:pt x="199" y="2"/>
                      <a:pt x="198" y="5"/>
                    </a:cubicBezTo>
                    <a:lnTo>
                      <a:pt x="181" y="30"/>
                    </a:lnTo>
                    <a:cubicBezTo>
                      <a:pt x="169" y="29"/>
                      <a:pt x="157" y="29"/>
                      <a:pt x="145" y="31"/>
                    </a:cubicBezTo>
                    <a:lnTo>
                      <a:pt x="127" y="6"/>
                    </a:lnTo>
                    <a:cubicBezTo>
                      <a:pt x="126" y="3"/>
                      <a:pt x="122" y="2"/>
                      <a:pt x="119" y="3"/>
                    </a:cubicBezTo>
                    <a:lnTo>
                      <a:pt x="78" y="21"/>
                    </a:lnTo>
                    <a:cubicBezTo>
                      <a:pt x="75" y="22"/>
                      <a:pt x="73" y="26"/>
                      <a:pt x="75" y="29"/>
                    </a:cubicBezTo>
                    <a:lnTo>
                      <a:pt x="81" y="59"/>
                    </a:lnTo>
                    <a:cubicBezTo>
                      <a:pt x="71" y="66"/>
                      <a:pt x="63" y="75"/>
                      <a:pt x="56" y="85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4" name="Freeform 99">
                <a:extLst>
                  <a:ext uri="{FF2B5EF4-FFF2-40B4-BE49-F238E27FC236}">
                    <a16:creationId xmlns:a16="http://schemas.microsoft.com/office/drawing/2014/main" id="{4E03C21E-9AC5-4AB4-86D2-03CA74D51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6813" y="4906963"/>
                <a:ext cx="298450" cy="233363"/>
              </a:xfrm>
              <a:custGeom>
                <a:avLst/>
                <a:gdLst>
                  <a:gd name="T0" fmla="*/ 13 w 390"/>
                  <a:gd name="T1" fmla="*/ 112 h 306"/>
                  <a:gd name="T2" fmla="*/ 2 w 390"/>
                  <a:gd name="T3" fmla="*/ 124 h 306"/>
                  <a:gd name="T4" fmla="*/ 4 w 390"/>
                  <a:gd name="T5" fmla="*/ 141 h 306"/>
                  <a:gd name="T6" fmla="*/ 107 w 390"/>
                  <a:gd name="T7" fmla="*/ 306 h 306"/>
                  <a:gd name="T8" fmla="*/ 136 w 390"/>
                  <a:gd name="T9" fmla="*/ 278 h 306"/>
                  <a:gd name="T10" fmla="*/ 50 w 390"/>
                  <a:gd name="T11" fmla="*/ 139 h 306"/>
                  <a:gd name="T12" fmla="*/ 258 w 390"/>
                  <a:gd name="T13" fmla="*/ 47 h 306"/>
                  <a:gd name="T14" fmla="*/ 371 w 390"/>
                  <a:gd name="T15" fmla="*/ 225 h 306"/>
                  <a:gd name="T16" fmla="*/ 390 w 390"/>
                  <a:gd name="T17" fmla="*/ 181 h 306"/>
                  <a:gd name="T18" fmla="*/ 282 w 390"/>
                  <a:gd name="T19" fmla="*/ 12 h 306"/>
                  <a:gd name="T20" fmla="*/ 257 w 390"/>
                  <a:gd name="T21" fmla="*/ 4 h 306"/>
                  <a:gd name="T22" fmla="*/ 13 w 390"/>
                  <a:gd name="T23" fmla="*/ 112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0" h="306">
                    <a:moveTo>
                      <a:pt x="13" y="112"/>
                    </a:moveTo>
                    <a:cubicBezTo>
                      <a:pt x="7" y="114"/>
                      <a:pt x="3" y="119"/>
                      <a:pt x="2" y="124"/>
                    </a:cubicBezTo>
                    <a:cubicBezTo>
                      <a:pt x="0" y="130"/>
                      <a:pt x="1" y="136"/>
                      <a:pt x="4" y="141"/>
                    </a:cubicBezTo>
                    <a:lnTo>
                      <a:pt x="107" y="306"/>
                    </a:lnTo>
                    <a:cubicBezTo>
                      <a:pt x="114" y="294"/>
                      <a:pt x="124" y="285"/>
                      <a:pt x="136" y="278"/>
                    </a:cubicBezTo>
                    <a:lnTo>
                      <a:pt x="50" y="139"/>
                    </a:lnTo>
                    <a:lnTo>
                      <a:pt x="258" y="47"/>
                    </a:lnTo>
                    <a:lnTo>
                      <a:pt x="371" y="225"/>
                    </a:lnTo>
                    <a:lnTo>
                      <a:pt x="390" y="181"/>
                    </a:lnTo>
                    <a:lnTo>
                      <a:pt x="282" y="12"/>
                    </a:lnTo>
                    <a:cubicBezTo>
                      <a:pt x="277" y="3"/>
                      <a:pt x="266" y="0"/>
                      <a:pt x="257" y="4"/>
                    </a:cubicBezTo>
                    <a:lnTo>
                      <a:pt x="13" y="11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5" name="Freeform 100">
                <a:extLst>
                  <a:ext uri="{FF2B5EF4-FFF2-40B4-BE49-F238E27FC236}">
                    <a16:creationId xmlns:a16="http://schemas.microsoft.com/office/drawing/2014/main" id="{F44398B1-EF6E-482A-90AA-3FA609FCE2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5238" y="4867275"/>
                <a:ext cx="566738" cy="373063"/>
              </a:xfrm>
              <a:custGeom>
                <a:avLst/>
                <a:gdLst>
                  <a:gd name="T0" fmla="*/ 519 w 744"/>
                  <a:gd name="T1" fmla="*/ 0 h 489"/>
                  <a:gd name="T2" fmla="*/ 350 w 744"/>
                  <a:gd name="T3" fmla="*/ 128 h 489"/>
                  <a:gd name="T4" fmla="*/ 262 w 744"/>
                  <a:gd name="T5" fmla="*/ 334 h 489"/>
                  <a:gd name="T6" fmla="*/ 100 w 744"/>
                  <a:gd name="T7" fmla="*/ 351 h 489"/>
                  <a:gd name="T8" fmla="*/ 126 w 744"/>
                  <a:gd name="T9" fmla="*/ 280 h 489"/>
                  <a:gd name="T10" fmla="*/ 115 w 744"/>
                  <a:gd name="T11" fmla="*/ 254 h 489"/>
                  <a:gd name="T12" fmla="*/ 89 w 744"/>
                  <a:gd name="T13" fmla="*/ 266 h 489"/>
                  <a:gd name="T14" fmla="*/ 55 w 744"/>
                  <a:gd name="T15" fmla="*/ 356 h 489"/>
                  <a:gd name="T16" fmla="*/ 0 w 744"/>
                  <a:gd name="T17" fmla="*/ 421 h 489"/>
                  <a:gd name="T18" fmla="*/ 77 w 744"/>
                  <a:gd name="T19" fmla="*/ 489 h 489"/>
                  <a:gd name="T20" fmla="*/ 328 w 744"/>
                  <a:gd name="T21" fmla="*/ 489 h 489"/>
                  <a:gd name="T22" fmla="*/ 410 w 744"/>
                  <a:gd name="T23" fmla="*/ 432 h 489"/>
                  <a:gd name="T24" fmla="*/ 502 w 744"/>
                  <a:gd name="T25" fmla="*/ 243 h 489"/>
                  <a:gd name="T26" fmla="*/ 548 w 744"/>
                  <a:gd name="T27" fmla="*/ 256 h 489"/>
                  <a:gd name="T28" fmla="*/ 445 w 744"/>
                  <a:gd name="T29" fmla="*/ 465 h 489"/>
                  <a:gd name="T30" fmla="*/ 744 w 744"/>
                  <a:gd name="T31" fmla="*/ 465 h 489"/>
                  <a:gd name="T32" fmla="*/ 704 w 744"/>
                  <a:gd name="T33" fmla="*/ 182 h 489"/>
                  <a:gd name="T34" fmla="*/ 519 w 744"/>
                  <a:gd name="T35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44" h="489">
                    <a:moveTo>
                      <a:pt x="519" y="0"/>
                    </a:moveTo>
                    <a:cubicBezTo>
                      <a:pt x="450" y="0"/>
                      <a:pt x="386" y="39"/>
                      <a:pt x="350" y="128"/>
                    </a:cubicBezTo>
                    <a:lnTo>
                      <a:pt x="262" y="334"/>
                    </a:lnTo>
                    <a:lnTo>
                      <a:pt x="100" y="351"/>
                    </a:lnTo>
                    <a:lnTo>
                      <a:pt x="126" y="280"/>
                    </a:lnTo>
                    <a:cubicBezTo>
                      <a:pt x="130" y="270"/>
                      <a:pt x="125" y="258"/>
                      <a:pt x="115" y="254"/>
                    </a:cubicBezTo>
                    <a:cubicBezTo>
                      <a:pt x="104" y="250"/>
                      <a:pt x="93" y="256"/>
                      <a:pt x="89" y="266"/>
                    </a:cubicBezTo>
                    <a:lnTo>
                      <a:pt x="55" y="356"/>
                    </a:lnTo>
                    <a:cubicBezTo>
                      <a:pt x="17" y="363"/>
                      <a:pt x="0" y="387"/>
                      <a:pt x="0" y="421"/>
                    </a:cubicBezTo>
                    <a:cubicBezTo>
                      <a:pt x="0" y="465"/>
                      <a:pt x="28" y="489"/>
                      <a:pt x="77" y="489"/>
                    </a:cubicBezTo>
                    <a:lnTo>
                      <a:pt x="328" y="489"/>
                    </a:lnTo>
                    <a:cubicBezTo>
                      <a:pt x="364" y="489"/>
                      <a:pt x="392" y="469"/>
                      <a:pt x="410" y="432"/>
                    </a:cubicBezTo>
                    <a:cubicBezTo>
                      <a:pt x="434" y="383"/>
                      <a:pt x="476" y="297"/>
                      <a:pt x="502" y="243"/>
                    </a:cubicBezTo>
                    <a:lnTo>
                      <a:pt x="548" y="256"/>
                    </a:lnTo>
                    <a:lnTo>
                      <a:pt x="445" y="465"/>
                    </a:lnTo>
                    <a:lnTo>
                      <a:pt x="744" y="465"/>
                    </a:lnTo>
                    <a:lnTo>
                      <a:pt x="704" y="182"/>
                    </a:lnTo>
                    <a:cubicBezTo>
                      <a:pt x="684" y="56"/>
                      <a:pt x="613" y="0"/>
                      <a:pt x="51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6" name="Freeform 101">
                <a:extLst>
                  <a:ext uri="{FF2B5EF4-FFF2-40B4-BE49-F238E27FC236}">
                    <a16:creationId xmlns:a16="http://schemas.microsoft.com/office/drawing/2014/main" id="{14423F65-36A2-4205-A9F4-CA3674EF93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85251" y="4519613"/>
                <a:ext cx="334963" cy="358775"/>
              </a:xfrm>
              <a:custGeom>
                <a:avLst/>
                <a:gdLst>
                  <a:gd name="T0" fmla="*/ 89 w 441"/>
                  <a:gd name="T1" fmla="*/ 117 h 472"/>
                  <a:gd name="T2" fmla="*/ 177 w 441"/>
                  <a:gd name="T3" fmla="*/ 42 h 472"/>
                  <a:gd name="T4" fmla="*/ 218 w 441"/>
                  <a:gd name="T5" fmla="*/ 35 h 472"/>
                  <a:gd name="T6" fmla="*/ 365 w 441"/>
                  <a:gd name="T7" fmla="*/ 144 h 472"/>
                  <a:gd name="T8" fmla="*/ 383 w 441"/>
                  <a:gd name="T9" fmla="*/ 166 h 472"/>
                  <a:gd name="T10" fmla="*/ 385 w 441"/>
                  <a:gd name="T11" fmla="*/ 170 h 472"/>
                  <a:gd name="T12" fmla="*/ 383 w 441"/>
                  <a:gd name="T13" fmla="*/ 174 h 472"/>
                  <a:gd name="T14" fmla="*/ 90 w 441"/>
                  <a:gd name="T15" fmla="*/ 266 h 472"/>
                  <a:gd name="T16" fmla="*/ 85 w 441"/>
                  <a:gd name="T17" fmla="*/ 262 h 472"/>
                  <a:gd name="T18" fmla="*/ 83 w 441"/>
                  <a:gd name="T19" fmla="*/ 251 h 472"/>
                  <a:gd name="T20" fmla="*/ 89 w 441"/>
                  <a:gd name="T21" fmla="*/ 117 h 472"/>
                  <a:gd name="T22" fmla="*/ 32 w 441"/>
                  <a:gd name="T23" fmla="*/ 271 h 472"/>
                  <a:gd name="T24" fmla="*/ 2 w 441"/>
                  <a:gd name="T25" fmla="*/ 291 h 472"/>
                  <a:gd name="T26" fmla="*/ 0 w 441"/>
                  <a:gd name="T27" fmla="*/ 299 h 472"/>
                  <a:gd name="T28" fmla="*/ 7 w 441"/>
                  <a:gd name="T29" fmla="*/ 320 h 472"/>
                  <a:gd name="T30" fmla="*/ 17 w 441"/>
                  <a:gd name="T31" fmla="*/ 325 h 472"/>
                  <a:gd name="T32" fmla="*/ 22 w 441"/>
                  <a:gd name="T33" fmla="*/ 325 h 472"/>
                  <a:gd name="T34" fmla="*/ 86 w 441"/>
                  <a:gd name="T35" fmla="*/ 305 h 472"/>
                  <a:gd name="T36" fmla="*/ 314 w 441"/>
                  <a:gd name="T37" fmla="*/ 431 h 472"/>
                  <a:gd name="T38" fmla="*/ 410 w 441"/>
                  <a:gd name="T39" fmla="*/ 282 h 472"/>
                  <a:gd name="T40" fmla="*/ 392 w 441"/>
                  <a:gd name="T41" fmla="*/ 208 h 472"/>
                  <a:gd name="T42" fmla="*/ 412 w 441"/>
                  <a:gd name="T43" fmla="*/ 202 h 472"/>
                  <a:gd name="T44" fmla="*/ 435 w 441"/>
                  <a:gd name="T45" fmla="*/ 158 h 472"/>
                  <a:gd name="T46" fmla="*/ 400 w 441"/>
                  <a:gd name="T47" fmla="*/ 135 h 472"/>
                  <a:gd name="T48" fmla="*/ 219 w 441"/>
                  <a:gd name="T49" fmla="*/ 0 h 472"/>
                  <a:gd name="T50" fmla="*/ 166 w 441"/>
                  <a:gd name="T51" fmla="*/ 8 h 472"/>
                  <a:gd name="T52" fmla="*/ 49 w 441"/>
                  <a:gd name="T53" fmla="*/ 263 h 472"/>
                  <a:gd name="T54" fmla="*/ 40 w 441"/>
                  <a:gd name="T55" fmla="*/ 267 h 472"/>
                  <a:gd name="T56" fmla="*/ 32 w 441"/>
                  <a:gd name="T57" fmla="*/ 271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1" h="472">
                    <a:moveTo>
                      <a:pt x="89" y="117"/>
                    </a:moveTo>
                    <a:cubicBezTo>
                      <a:pt x="107" y="81"/>
                      <a:pt x="138" y="54"/>
                      <a:pt x="177" y="42"/>
                    </a:cubicBezTo>
                    <a:cubicBezTo>
                      <a:pt x="190" y="38"/>
                      <a:pt x="204" y="35"/>
                      <a:pt x="218" y="35"/>
                    </a:cubicBezTo>
                    <a:cubicBezTo>
                      <a:pt x="291" y="36"/>
                      <a:pt x="350" y="91"/>
                      <a:pt x="365" y="144"/>
                    </a:cubicBezTo>
                    <a:cubicBezTo>
                      <a:pt x="368" y="154"/>
                      <a:pt x="374" y="162"/>
                      <a:pt x="383" y="166"/>
                    </a:cubicBezTo>
                    <a:cubicBezTo>
                      <a:pt x="385" y="167"/>
                      <a:pt x="385" y="169"/>
                      <a:pt x="385" y="170"/>
                    </a:cubicBezTo>
                    <a:cubicBezTo>
                      <a:pt x="385" y="172"/>
                      <a:pt x="384" y="173"/>
                      <a:pt x="383" y="174"/>
                    </a:cubicBezTo>
                    <a:lnTo>
                      <a:pt x="90" y="266"/>
                    </a:lnTo>
                    <a:cubicBezTo>
                      <a:pt x="89" y="266"/>
                      <a:pt x="85" y="266"/>
                      <a:pt x="85" y="262"/>
                    </a:cubicBezTo>
                    <a:cubicBezTo>
                      <a:pt x="85" y="258"/>
                      <a:pt x="84" y="255"/>
                      <a:pt x="83" y="251"/>
                    </a:cubicBezTo>
                    <a:cubicBezTo>
                      <a:pt x="67" y="204"/>
                      <a:pt x="69" y="157"/>
                      <a:pt x="89" y="117"/>
                    </a:cubicBezTo>
                    <a:close/>
                    <a:moveTo>
                      <a:pt x="32" y="271"/>
                    </a:moveTo>
                    <a:lnTo>
                      <a:pt x="2" y="291"/>
                    </a:lnTo>
                    <a:cubicBezTo>
                      <a:pt x="0" y="293"/>
                      <a:pt x="0" y="296"/>
                      <a:pt x="0" y="299"/>
                    </a:cubicBezTo>
                    <a:lnTo>
                      <a:pt x="7" y="320"/>
                    </a:lnTo>
                    <a:cubicBezTo>
                      <a:pt x="8" y="323"/>
                      <a:pt x="12" y="325"/>
                      <a:pt x="17" y="325"/>
                    </a:cubicBezTo>
                    <a:cubicBezTo>
                      <a:pt x="18" y="325"/>
                      <a:pt x="20" y="325"/>
                      <a:pt x="22" y="325"/>
                    </a:cubicBezTo>
                    <a:lnTo>
                      <a:pt x="86" y="305"/>
                    </a:lnTo>
                    <a:cubicBezTo>
                      <a:pt x="105" y="421"/>
                      <a:pt x="221" y="472"/>
                      <a:pt x="314" y="431"/>
                    </a:cubicBezTo>
                    <a:cubicBezTo>
                      <a:pt x="371" y="406"/>
                      <a:pt x="410" y="349"/>
                      <a:pt x="410" y="282"/>
                    </a:cubicBezTo>
                    <a:cubicBezTo>
                      <a:pt x="410" y="256"/>
                      <a:pt x="404" y="230"/>
                      <a:pt x="392" y="208"/>
                    </a:cubicBezTo>
                    <a:lnTo>
                      <a:pt x="412" y="202"/>
                    </a:lnTo>
                    <a:cubicBezTo>
                      <a:pt x="431" y="196"/>
                      <a:pt x="441" y="177"/>
                      <a:pt x="435" y="158"/>
                    </a:cubicBezTo>
                    <a:cubicBezTo>
                      <a:pt x="429" y="140"/>
                      <a:pt x="412" y="134"/>
                      <a:pt x="400" y="135"/>
                    </a:cubicBezTo>
                    <a:cubicBezTo>
                      <a:pt x="379" y="62"/>
                      <a:pt x="304" y="0"/>
                      <a:pt x="219" y="0"/>
                    </a:cubicBezTo>
                    <a:cubicBezTo>
                      <a:pt x="201" y="0"/>
                      <a:pt x="184" y="2"/>
                      <a:pt x="166" y="8"/>
                    </a:cubicBezTo>
                    <a:cubicBezTo>
                      <a:pt x="66" y="40"/>
                      <a:pt x="10" y="148"/>
                      <a:pt x="49" y="263"/>
                    </a:cubicBezTo>
                    <a:lnTo>
                      <a:pt x="40" y="267"/>
                    </a:lnTo>
                    <a:cubicBezTo>
                      <a:pt x="39" y="267"/>
                      <a:pt x="33" y="269"/>
                      <a:pt x="32" y="271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7B5A4DF-745F-46D5-BB73-3EB8BC1B0F74}"/>
              </a:ext>
            </a:extLst>
          </p:cNvPr>
          <p:cNvGrpSpPr/>
          <p:nvPr/>
        </p:nvGrpSpPr>
        <p:grpSpPr>
          <a:xfrm>
            <a:off x="9839041" y="3734302"/>
            <a:ext cx="461100" cy="407047"/>
            <a:chOff x="9870313" y="2991616"/>
            <a:chExt cx="687004" cy="687004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BB22FF11-14FE-43EE-8EDC-495C648E77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70313" y="2991616"/>
              <a:ext cx="687004" cy="68700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89" name="Cycle" descr="{&quot;Key&quot;:&quot;POWER_USER_SHAPE_ICON&quot;,&quot;Value&quot;:&quot;POWER_USER_SHAPE_ICON_STYLE_1&quot;}">
              <a:extLst>
                <a:ext uri="{FF2B5EF4-FFF2-40B4-BE49-F238E27FC236}">
                  <a16:creationId xmlns:a16="http://schemas.microsoft.com/office/drawing/2014/main" id="{3815B8C4-C431-4B69-A8C9-9A534ACCE79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987330" y="3059822"/>
              <a:ext cx="453903" cy="542925"/>
              <a:chOff x="3503702" y="2118006"/>
              <a:chExt cx="2821036" cy="3374317"/>
            </a:xfrm>
            <a:solidFill>
              <a:schemeClr val="accent1"/>
            </a:solidFill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358FF117-96C1-4075-A662-5BB5957E6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3702" y="2399199"/>
                <a:ext cx="1316636" cy="2808194"/>
              </a:xfrm>
              <a:custGeom>
                <a:avLst/>
                <a:gdLst>
                  <a:gd name="connsiteX0" fmla="*/ 1128595 w 1316636"/>
                  <a:gd name="connsiteY0" fmla="*/ 0 h 2808194"/>
                  <a:gd name="connsiteX1" fmla="*/ 1316636 w 1316636"/>
                  <a:gd name="connsiteY1" fmla="*/ 0 h 2808194"/>
                  <a:gd name="connsiteX2" fmla="*/ 1316636 w 1316636"/>
                  <a:gd name="connsiteY2" fmla="*/ 595785 h 2808194"/>
                  <a:gd name="connsiteX3" fmla="*/ 609602 w 1316636"/>
                  <a:gd name="connsiteY3" fmla="*/ 1402734 h 2808194"/>
                  <a:gd name="connsiteX4" fmla="*/ 957624 w 1316636"/>
                  <a:gd name="connsiteY4" fmla="*/ 2078677 h 2808194"/>
                  <a:gd name="connsiteX5" fmla="*/ 1048123 w 1316636"/>
                  <a:gd name="connsiteY5" fmla="*/ 2129782 h 2808194"/>
                  <a:gd name="connsiteX6" fmla="*/ 765609 w 1316636"/>
                  <a:gd name="connsiteY6" fmla="*/ 2437716 h 2808194"/>
                  <a:gd name="connsiteX7" fmla="*/ 1109702 w 1316636"/>
                  <a:gd name="connsiteY7" fmla="*/ 2808194 h 2808194"/>
                  <a:gd name="connsiteX8" fmla="*/ 1043815 w 1316636"/>
                  <a:gd name="connsiteY8" fmla="*/ 2797057 h 2808194"/>
                  <a:gd name="connsiteX9" fmla="*/ 349 w 1316636"/>
                  <a:gd name="connsiteY9" fmla="*/ 1402734 h 2808194"/>
                  <a:gd name="connsiteX10" fmla="*/ 1128595 w 1316636"/>
                  <a:gd name="connsiteY10" fmla="*/ 0 h 2808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16636" h="2808194">
                    <a:moveTo>
                      <a:pt x="1128595" y="0"/>
                    </a:moveTo>
                    <a:lnTo>
                      <a:pt x="1316636" y="0"/>
                    </a:lnTo>
                    <a:lnTo>
                      <a:pt x="1316636" y="595785"/>
                    </a:lnTo>
                    <a:cubicBezTo>
                      <a:pt x="910467" y="641034"/>
                      <a:pt x="602080" y="995488"/>
                      <a:pt x="609602" y="1402734"/>
                    </a:cubicBezTo>
                    <a:cubicBezTo>
                      <a:pt x="604901" y="1680829"/>
                      <a:pt x="744169" y="1929466"/>
                      <a:pt x="957624" y="2078677"/>
                    </a:cubicBezTo>
                    <a:lnTo>
                      <a:pt x="1048123" y="2129782"/>
                    </a:lnTo>
                    <a:lnTo>
                      <a:pt x="765609" y="2437716"/>
                    </a:lnTo>
                    <a:lnTo>
                      <a:pt x="1109702" y="2808194"/>
                    </a:lnTo>
                    <a:lnTo>
                      <a:pt x="1043815" y="2797057"/>
                    </a:lnTo>
                    <a:cubicBezTo>
                      <a:pt x="430611" y="2630126"/>
                      <a:pt x="-6232" y="2062622"/>
                      <a:pt x="349" y="1402734"/>
                    </a:cubicBezTo>
                    <a:cubicBezTo>
                      <a:pt x="-14694" y="723992"/>
                      <a:pt x="459169" y="128207"/>
                      <a:pt x="1128595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1AAD7EDD-8312-46CD-89B8-DBA85D1A6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1999" y="2394543"/>
                <a:ext cx="1502739" cy="2847830"/>
              </a:xfrm>
              <a:custGeom>
                <a:avLst/>
                <a:gdLst>
                  <a:gd name="connsiteX0" fmla="*/ 333388 w 1502739"/>
                  <a:gd name="connsiteY0" fmla="*/ 0 h 2847830"/>
                  <a:gd name="connsiteX1" fmla="*/ 377663 w 1502739"/>
                  <a:gd name="connsiteY1" fmla="*/ 4839 h 2847830"/>
                  <a:gd name="connsiteX2" fmla="*/ 1502673 w 1502739"/>
                  <a:gd name="connsiteY2" fmla="*/ 1406869 h 2847830"/>
                  <a:gd name="connsiteX3" fmla="*/ 90160 w 1502739"/>
                  <a:gd name="connsiteY3" fmla="*/ 2847830 h 2847830"/>
                  <a:gd name="connsiteX4" fmla="*/ 0 w 1502739"/>
                  <a:gd name="connsiteY4" fmla="*/ 2840325 h 2847830"/>
                  <a:gd name="connsiteX5" fmla="*/ 90160 w 1502739"/>
                  <a:gd name="connsiteY5" fmla="*/ 2442560 h 2847830"/>
                  <a:gd name="connsiteX6" fmla="*/ 90160 w 1502739"/>
                  <a:gd name="connsiteY6" fmla="*/ 2224914 h 2847830"/>
                  <a:gd name="connsiteX7" fmla="*/ 886577 w 1502739"/>
                  <a:gd name="connsiteY7" fmla="*/ 1406869 h 2847830"/>
                  <a:gd name="connsiteX8" fmla="*/ 401612 w 1502739"/>
                  <a:gd name="connsiteY8" fmla="*/ 663873 h 2847830"/>
                  <a:gd name="connsiteX9" fmla="*/ 364186 w 1502739"/>
                  <a:gd name="connsiteY9" fmla="*/ 651713 h 2847830"/>
                  <a:gd name="connsiteX10" fmla="*/ 649673 w 1502739"/>
                  <a:gd name="connsiteY10" fmla="*/ 340539 h 2847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02739" h="2847830">
                    <a:moveTo>
                      <a:pt x="333388" y="0"/>
                    </a:moveTo>
                    <a:lnTo>
                      <a:pt x="377663" y="4839"/>
                    </a:lnTo>
                    <a:cubicBezTo>
                      <a:pt x="1026865" y="142744"/>
                      <a:pt x="1509247" y="717346"/>
                      <a:pt x="1502673" y="1406869"/>
                    </a:cubicBezTo>
                    <a:cubicBezTo>
                      <a:pt x="1510186" y="2194894"/>
                      <a:pt x="879063" y="2840325"/>
                      <a:pt x="90160" y="2847830"/>
                    </a:cubicBezTo>
                    <a:cubicBezTo>
                      <a:pt x="60106" y="2847830"/>
                      <a:pt x="30053" y="2847830"/>
                      <a:pt x="0" y="2840325"/>
                    </a:cubicBezTo>
                    <a:lnTo>
                      <a:pt x="90160" y="2442560"/>
                    </a:lnTo>
                    <a:lnTo>
                      <a:pt x="90160" y="2224914"/>
                    </a:lnTo>
                    <a:cubicBezTo>
                      <a:pt x="533449" y="2209904"/>
                      <a:pt x="886577" y="1849664"/>
                      <a:pt x="886577" y="1406869"/>
                    </a:cubicBezTo>
                    <a:cubicBezTo>
                      <a:pt x="886577" y="1074772"/>
                      <a:pt x="687942" y="789113"/>
                      <a:pt x="401612" y="663873"/>
                    </a:cubicBezTo>
                    <a:lnTo>
                      <a:pt x="364186" y="651713"/>
                    </a:lnTo>
                    <a:lnTo>
                      <a:pt x="649673" y="34053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92" name="Freeform 62">
                <a:extLst>
                  <a:ext uri="{FF2B5EF4-FFF2-40B4-BE49-F238E27FC236}">
                    <a16:creationId xmlns:a16="http://schemas.microsoft.com/office/drawing/2014/main" id="{F2F2658E-098B-4847-8B21-27D60B0B34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3134" y="2118006"/>
                <a:ext cx="562387" cy="1218503"/>
              </a:xfrm>
              <a:custGeom>
                <a:avLst/>
                <a:gdLst>
                  <a:gd name="T0" fmla="*/ 0 w 75"/>
                  <a:gd name="T1" fmla="*/ 0 h 163"/>
                  <a:gd name="T2" fmla="*/ 0 w 75"/>
                  <a:gd name="T3" fmla="*/ 163 h 163"/>
                  <a:gd name="T4" fmla="*/ 75 w 75"/>
                  <a:gd name="T5" fmla="*/ 81 h 163"/>
                  <a:gd name="T6" fmla="*/ 0 w 75"/>
                  <a:gd name="T7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" h="163">
                    <a:moveTo>
                      <a:pt x="0" y="0"/>
                    </a:moveTo>
                    <a:lnTo>
                      <a:pt x="0" y="163"/>
                    </a:lnTo>
                    <a:lnTo>
                      <a:pt x="75" y="8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93" name="Freeform 61">
                <a:extLst>
                  <a:ext uri="{FF2B5EF4-FFF2-40B4-BE49-F238E27FC236}">
                    <a16:creationId xmlns:a16="http://schemas.microsoft.com/office/drawing/2014/main" id="{3290533C-5236-426C-A049-8BAE80E99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1941" y="4180089"/>
                <a:ext cx="656118" cy="1312234"/>
              </a:xfrm>
              <a:custGeom>
                <a:avLst/>
                <a:gdLst>
                  <a:gd name="T0" fmla="*/ 87 w 87"/>
                  <a:gd name="T1" fmla="*/ 175 h 175"/>
                  <a:gd name="T2" fmla="*/ 87 w 87"/>
                  <a:gd name="T3" fmla="*/ 0 h 175"/>
                  <a:gd name="T4" fmla="*/ 0 w 87"/>
                  <a:gd name="T5" fmla="*/ 88 h 175"/>
                  <a:gd name="T6" fmla="*/ 87 w 87"/>
                  <a:gd name="T7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175">
                    <a:moveTo>
                      <a:pt x="87" y="175"/>
                    </a:moveTo>
                    <a:lnTo>
                      <a:pt x="87" y="0"/>
                    </a:lnTo>
                    <a:lnTo>
                      <a:pt x="0" y="88"/>
                    </a:lnTo>
                    <a:lnTo>
                      <a:pt x="87" y="17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CEE16A0B-6670-4B50-B20D-FD1EAE62E143}"/>
              </a:ext>
            </a:extLst>
          </p:cNvPr>
          <p:cNvSpPr txBox="1"/>
          <p:nvPr/>
        </p:nvSpPr>
        <p:spPr>
          <a:xfrm>
            <a:off x="4648354" y="4861699"/>
            <a:ext cx="2871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B00834"/>
                </a:solidFill>
                <a:effectLst/>
                <a:uLnTx/>
                <a:uFillTx/>
                <a:latin typeface="FiraGO" panose="020B0503050000020004" pitchFamily="34" charset="0"/>
                <a:cs typeface="FiraGO" panose="020B0503050000020004" pitchFamily="34" charset="0"/>
              </a:rPr>
              <a:t>1. </a:t>
            </a:r>
            <a:r>
              <a:rPr kumimoji="0" lang="ka-GE" sz="2000" b="1" i="0" u="none" strike="noStrike" kern="0" cap="none" spc="0" normalizeH="0" baseline="0" noProof="0" dirty="0">
                <a:ln>
                  <a:noFill/>
                </a:ln>
                <a:solidFill>
                  <a:srgbClr val="B00834"/>
                </a:solidFill>
                <a:effectLst/>
                <a:uLnTx/>
                <a:uFillTx/>
                <a:latin typeface="FiraGO" panose="020B0503050000020004" pitchFamily="34" charset="0"/>
                <a:cs typeface="FiraGO" panose="020B0503050000020004" pitchFamily="34" charset="0"/>
              </a:rPr>
              <a:t>მწვანე ცნობადობა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B00834"/>
              </a:solidFill>
              <a:effectLst/>
              <a:uLnTx/>
              <a:uFillTx/>
              <a:latin typeface="FiraGO" panose="020B0503050000020004" pitchFamily="34" charset="0"/>
              <a:cs typeface="FiraGO" panose="020B05030500000200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49ECB0F-D5CC-48F6-A24F-162987F9F183}"/>
              </a:ext>
            </a:extLst>
          </p:cNvPr>
          <p:cNvSpPr txBox="1"/>
          <p:nvPr/>
        </p:nvSpPr>
        <p:spPr>
          <a:xfrm>
            <a:off x="812531" y="2759670"/>
            <a:ext cx="2945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kern="0" dirty="0">
                <a:solidFill>
                  <a:srgbClr val="B00834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2. </a:t>
            </a:r>
            <a:r>
              <a:rPr lang="ka-GE" sz="2000" b="1" kern="0" dirty="0">
                <a:solidFill>
                  <a:srgbClr val="B00834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მწვანე ოპერაციები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B00834"/>
              </a:solidFill>
              <a:effectLst/>
              <a:uLnTx/>
              <a:uFillTx/>
              <a:latin typeface="FiraGO" panose="020B0503050000020004" pitchFamily="34" charset="0"/>
              <a:cs typeface="FiraGO" panose="020B05030500000200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2C4595E-AF63-4426-92F2-67919BEDCBDA}"/>
              </a:ext>
            </a:extLst>
          </p:cNvPr>
          <p:cNvSpPr txBox="1"/>
          <p:nvPr/>
        </p:nvSpPr>
        <p:spPr>
          <a:xfrm>
            <a:off x="4158224" y="2769988"/>
            <a:ext cx="3858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B00834"/>
                </a:solidFill>
                <a:effectLst/>
                <a:uLnTx/>
                <a:uFillTx/>
                <a:latin typeface="FiraGO" panose="020B0503050000020004" pitchFamily="34" charset="0"/>
                <a:cs typeface="FiraGO" panose="020B0503050000020004" pitchFamily="34" charset="0"/>
              </a:rPr>
              <a:t>3. </a:t>
            </a:r>
            <a:r>
              <a:rPr kumimoji="0" lang="ka-GE" sz="2000" b="1" i="0" u="none" strike="noStrike" kern="0" cap="none" spc="0" normalizeH="0" baseline="0" noProof="0" dirty="0">
                <a:ln>
                  <a:noFill/>
                </a:ln>
                <a:solidFill>
                  <a:srgbClr val="B00834"/>
                </a:solidFill>
                <a:effectLst/>
                <a:uLnTx/>
                <a:uFillTx/>
                <a:latin typeface="FiraGO" panose="020B0503050000020004" pitchFamily="34" charset="0"/>
                <a:cs typeface="FiraGO" panose="020B0503050000020004" pitchFamily="34" charset="0"/>
              </a:rPr>
              <a:t>მწვანე მომარაგების ჯაჭვი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B00834"/>
              </a:solidFill>
              <a:effectLst/>
              <a:uLnTx/>
              <a:uFillTx/>
              <a:latin typeface="FiraGO" panose="020B0503050000020004" pitchFamily="34" charset="0"/>
              <a:cs typeface="FiraGO" panose="020B05030500000200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3E682F4-06BE-4FA9-862F-C92A67E564EF}"/>
              </a:ext>
            </a:extLst>
          </p:cNvPr>
          <p:cNvSpPr txBox="1"/>
          <p:nvPr/>
        </p:nvSpPr>
        <p:spPr>
          <a:xfrm>
            <a:off x="8682034" y="2759670"/>
            <a:ext cx="2775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kern="0" dirty="0">
                <a:solidFill>
                  <a:srgbClr val="B00834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4. </a:t>
            </a:r>
            <a:r>
              <a:rPr lang="ka-GE" sz="2000" b="1" kern="0" dirty="0">
                <a:solidFill>
                  <a:srgbClr val="B00834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მწვანე პროდუქტი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B00834"/>
              </a:solidFill>
              <a:effectLst/>
              <a:uLnTx/>
              <a:uFillTx/>
              <a:latin typeface="FiraGO" panose="020B0503050000020004" pitchFamily="34" charset="0"/>
              <a:cs typeface="FiraGO" panose="020B0503050000020004" pitchFamily="34" charset="0"/>
            </a:endParaRPr>
          </a:p>
        </p:txBody>
      </p:sp>
      <p:grpSp>
        <p:nvGrpSpPr>
          <p:cNvPr id="98" name="Arrow1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D7897C23-7C9F-4DBA-9381-EF0662992460}"/>
              </a:ext>
            </a:extLst>
          </p:cNvPr>
          <p:cNvGrpSpPr>
            <a:grpSpLocks noChangeAspect="1"/>
          </p:cNvGrpSpPr>
          <p:nvPr/>
        </p:nvGrpSpPr>
        <p:grpSpPr>
          <a:xfrm>
            <a:off x="7599606" y="2116864"/>
            <a:ext cx="1084173" cy="511459"/>
            <a:chOff x="3412451" y="1628695"/>
            <a:chExt cx="1793197" cy="648285"/>
          </a:xfrm>
          <a:solidFill>
            <a:srgbClr val="6F83AA"/>
          </a:solidFill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10657E92-6FF0-4D6B-BC42-9992C5EE499E}"/>
                </a:ext>
              </a:extLst>
            </p:cNvPr>
            <p:cNvSpPr/>
            <p:nvPr/>
          </p:nvSpPr>
          <p:spPr>
            <a:xfrm>
              <a:off x="3412451" y="1871685"/>
              <a:ext cx="1306658" cy="1623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reeform: Shape 46">
              <a:extLst>
                <a:ext uri="{FF2B5EF4-FFF2-40B4-BE49-F238E27FC236}">
                  <a16:creationId xmlns:a16="http://schemas.microsoft.com/office/drawing/2014/main" id="{05545DED-016A-4BE2-8037-AFEF18B00E2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597619" y="1668952"/>
              <a:ext cx="648285" cy="567772"/>
            </a:xfrm>
            <a:custGeom>
              <a:avLst/>
              <a:gdLst>
                <a:gd name="connsiteX0" fmla="*/ 0 w 648285"/>
                <a:gd name="connsiteY0" fmla="*/ 558867 h 567772"/>
                <a:gd name="connsiteX1" fmla="*/ 324142 w 648285"/>
                <a:gd name="connsiteY1" fmla="*/ 0 h 567772"/>
                <a:gd name="connsiteX2" fmla="*/ 648285 w 648285"/>
                <a:gd name="connsiteY2" fmla="*/ 558869 h 567772"/>
                <a:gd name="connsiteX3" fmla="*/ 405292 w 648285"/>
                <a:gd name="connsiteY3" fmla="*/ 451935 h 567772"/>
                <a:gd name="connsiteX4" fmla="*/ 405292 w 648285"/>
                <a:gd name="connsiteY4" fmla="*/ 567772 h 567772"/>
                <a:gd name="connsiteX5" fmla="*/ 242990 w 648285"/>
                <a:gd name="connsiteY5" fmla="*/ 567772 h 567772"/>
                <a:gd name="connsiteX6" fmla="*/ 242990 w 648285"/>
                <a:gd name="connsiteY6" fmla="*/ 451934 h 56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8285" h="567772">
                  <a:moveTo>
                    <a:pt x="0" y="558867"/>
                  </a:moveTo>
                  <a:lnTo>
                    <a:pt x="324142" y="0"/>
                  </a:lnTo>
                  <a:lnTo>
                    <a:pt x="648285" y="558869"/>
                  </a:lnTo>
                  <a:lnTo>
                    <a:pt x="405292" y="451935"/>
                  </a:lnTo>
                  <a:lnTo>
                    <a:pt x="405292" y="567772"/>
                  </a:lnTo>
                  <a:lnTo>
                    <a:pt x="242990" y="567772"/>
                  </a:lnTo>
                  <a:lnTo>
                    <a:pt x="242990" y="45193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1" name="Arrow1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FDF501DF-EAA6-43D6-B669-3C2369BDC5A4}"/>
              </a:ext>
            </a:extLst>
          </p:cNvPr>
          <p:cNvGrpSpPr>
            <a:grpSpLocks noChangeAspect="1"/>
          </p:cNvGrpSpPr>
          <p:nvPr/>
        </p:nvGrpSpPr>
        <p:grpSpPr>
          <a:xfrm>
            <a:off x="3717215" y="2115374"/>
            <a:ext cx="1084173" cy="511459"/>
            <a:chOff x="3412451" y="1628695"/>
            <a:chExt cx="1793197" cy="648285"/>
          </a:xfrm>
          <a:solidFill>
            <a:srgbClr val="6F83AA"/>
          </a:solidFill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627619EC-55D0-449C-AC0D-4484206389E1}"/>
                </a:ext>
              </a:extLst>
            </p:cNvPr>
            <p:cNvSpPr/>
            <p:nvPr/>
          </p:nvSpPr>
          <p:spPr>
            <a:xfrm>
              <a:off x="3412451" y="1871685"/>
              <a:ext cx="1306658" cy="1623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reeform: Shape 46">
              <a:extLst>
                <a:ext uri="{FF2B5EF4-FFF2-40B4-BE49-F238E27FC236}">
                  <a16:creationId xmlns:a16="http://schemas.microsoft.com/office/drawing/2014/main" id="{4C21F217-5F66-4EE0-9364-68CAFAD1FAF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597619" y="1668952"/>
              <a:ext cx="648285" cy="567772"/>
            </a:xfrm>
            <a:custGeom>
              <a:avLst/>
              <a:gdLst>
                <a:gd name="connsiteX0" fmla="*/ 0 w 648285"/>
                <a:gd name="connsiteY0" fmla="*/ 558867 h 567772"/>
                <a:gd name="connsiteX1" fmla="*/ 324142 w 648285"/>
                <a:gd name="connsiteY1" fmla="*/ 0 h 567772"/>
                <a:gd name="connsiteX2" fmla="*/ 648285 w 648285"/>
                <a:gd name="connsiteY2" fmla="*/ 558869 h 567772"/>
                <a:gd name="connsiteX3" fmla="*/ 405292 w 648285"/>
                <a:gd name="connsiteY3" fmla="*/ 451935 h 567772"/>
                <a:gd name="connsiteX4" fmla="*/ 405292 w 648285"/>
                <a:gd name="connsiteY4" fmla="*/ 567772 h 567772"/>
                <a:gd name="connsiteX5" fmla="*/ 242990 w 648285"/>
                <a:gd name="connsiteY5" fmla="*/ 567772 h 567772"/>
                <a:gd name="connsiteX6" fmla="*/ 242990 w 648285"/>
                <a:gd name="connsiteY6" fmla="*/ 451934 h 56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8285" h="567772">
                  <a:moveTo>
                    <a:pt x="0" y="558867"/>
                  </a:moveTo>
                  <a:lnTo>
                    <a:pt x="324142" y="0"/>
                  </a:lnTo>
                  <a:lnTo>
                    <a:pt x="648285" y="558869"/>
                  </a:lnTo>
                  <a:lnTo>
                    <a:pt x="405292" y="451935"/>
                  </a:lnTo>
                  <a:lnTo>
                    <a:pt x="405292" y="567772"/>
                  </a:lnTo>
                  <a:lnTo>
                    <a:pt x="242990" y="567772"/>
                  </a:lnTo>
                  <a:lnTo>
                    <a:pt x="242990" y="45193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4" name="Leaf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B38EBC7F-D0F3-493A-9A50-88B71DF7DE4A}"/>
              </a:ext>
            </a:extLst>
          </p:cNvPr>
          <p:cNvGrpSpPr>
            <a:grpSpLocks noChangeAspect="1"/>
          </p:cNvGrpSpPr>
          <p:nvPr/>
        </p:nvGrpSpPr>
        <p:grpSpPr>
          <a:xfrm rot="21033778">
            <a:off x="9840727" y="1716546"/>
            <a:ext cx="490655" cy="433136"/>
            <a:chOff x="-391394" y="168958"/>
            <a:chExt cx="1973263" cy="1973262"/>
          </a:xfrm>
          <a:solidFill>
            <a:schemeClr val="accent1"/>
          </a:solidFill>
        </p:grpSpPr>
        <p:sp>
          <p:nvSpPr>
            <p:cNvPr id="105" name="Freeform: Shape 119">
              <a:extLst>
                <a:ext uri="{FF2B5EF4-FFF2-40B4-BE49-F238E27FC236}">
                  <a16:creationId xmlns:a16="http://schemas.microsoft.com/office/drawing/2014/main" id="{C2E9B760-705B-43EE-87EB-7B2E0741D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3974" y="168958"/>
              <a:ext cx="1775843" cy="1698071"/>
            </a:xfrm>
            <a:custGeom>
              <a:avLst/>
              <a:gdLst>
                <a:gd name="connsiteX0" fmla="*/ 1775843 w 1775843"/>
                <a:gd name="connsiteY0" fmla="*/ 0 h 1698071"/>
                <a:gd name="connsiteX1" fmla="*/ 1229991 w 1775843"/>
                <a:gd name="connsiteY1" fmla="*/ 1486861 h 1698071"/>
                <a:gd name="connsiteX2" fmla="*/ 211263 w 1775843"/>
                <a:gd name="connsiteY2" fmla="*/ 1486861 h 1698071"/>
                <a:gd name="connsiteX3" fmla="*/ 175455 w 1775843"/>
                <a:gd name="connsiteY3" fmla="*/ 1443057 h 1698071"/>
                <a:gd name="connsiteX4" fmla="*/ 924943 w 1775843"/>
                <a:gd name="connsiteY4" fmla="*/ 693737 h 1698071"/>
                <a:gd name="connsiteX5" fmla="*/ 67214 w 1775843"/>
                <a:gd name="connsiteY5" fmla="*/ 1275840 h 1698071"/>
                <a:gd name="connsiteX6" fmla="*/ 52816 w 1775843"/>
                <a:gd name="connsiteY6" fmla="*/ 1248520 h 1698071"/>
                <a:gd name="connsiteX7" fmla="*/ 211263 w 1775843"/>
                <a:gd name="connsiteY7" fmla="*/ 468383 h 1698071"/>
                <a:gd name="connsiteX8" fmla="*/ 924957 w 1775843"/>
                <a:gd name="connsiteY8" fmla="*/ 170719 h 1698071"/>
                <a:gd name="connsiteX9" fmla="*/ 1775843 w 1775843"/>
                <a:gd name="connsiteY9" fmla="*/ 0 h 1698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75843" h="1698071">
                  <a:moveTo>
                    <a:pt x="1775843" y="0"/>
                  </a:moveTo>
                  <a:cubicBezTo>
                    <a:pt x="1775843" y="780639"/>
                    <a:pt x="1511674" y="1205248"/>
                    <a:pt x="1229991" y="1486861"/>
                  </a:cubicBezTo>
                  <a:cubicBezTo>
                    <a:pt x="948309" y="1768475"/>
                    <a:pt x="492946" y="1768475"/>
                    <a:pt x="211263" y="1486861"/>
                  </a:cubicBezTo>
                  <a:lnTo>
                    <a:pt x="175455" y="1443057"/>
                  </a:lnTo>
                  <a:lnTo>
                    <a:pt x="924943" y="693737"/>
                  </a:lnTo>
                  <a:lnTo>
                    <a:pt x="67214" y="1275840"/>
                  </a:lnTo>
                  <a:lnTo>
                    <a:pt x="52816" y="1248520"/>
                  </a:lnTo>
                  <a:cubicBezTo>
                    <a:pt x="-52815" y="988475"/>
                    <a:pt x="1" y="679593"/>
                    <a:pt x="211263" y="468383"/>
                  </a:cubicBezTo>
                  <a:cubicBezTo>
                    <a:pt x="345537" y="334143"/>
                    <a:pt x="568839" y="170719"/>
                    <a:pt x="924957" y="170719"/>
                  </a:cubicBezTo>
                  <a:cubicBezTo>
                    <a:pt x="1574433" y="170719"/>
                    <a:pt x="1775843" y="0"/>
                    <a:pt x="177584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6" name="Freeform 17">
              <a:extLst>
                <a:ext uri="{FF2B5EF4-FFF2-40B4-BE49-F238E27FC236}">
                  <a16:creationId xmlns:a16="http://schemas.microsoft.com/office/drawing/2014/main" id="{E489A21C-7A5D-4947-B509-FD4873E18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1394" y="862695"/>
              <a:ext cx="1281113" cy="1279525"/>
            </a:xfrm>
            <a:custGeom>
              <a:avLst/>
              <a:gdLst>
                <a:gd name="T0" fmla="*/ 769 w 877"/>
                <a:gd name="T1" fmla="*/ 0 h 877"/>
                <a:gd name="T2" fmla="*/ 877 w 877"/>
                <a:gd name="T3" fmla="*/ 108 h 877"/>
                <a:gd name="T4" fmla="*/ 108 w 877"/>
                <a:gd name="T5" fmla="*/ 877 h 877"/>
                <a:gd name="T6" fmla="*/ 0 w 877"/>
                <a:gd name="T7" fmla="*/ 769 h 877"/>
                <a:gd name="T8" fmla="*/ 769 w 877"/>
                <a:gd name="T9" fmla="*/ 0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7" h="877">
                  <a:moveTo>
                    <a:pt x="769" y="0"/>
                  </a:moveTo>
                  <a:lnTo>
                    <a:pt x="877" y="108"/>
                  </a:lnTo>
                  <a:lnTo>
                    <a:pt x="108" y="877"/>
                  </a:lnTo>
                  <a:lnTo>
                    <a:pt x="0" y="769"/>
                  </a:lnTo>
                  <a:lnTo>
                    <a:pt x="7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7" name="Clean_factory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74025BD2-3892-41E7-8583-26D66D007E27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357578" y="1570730"/>
            <a:ext cx="1854934" cy="1199258"/>
            <a:chOff x="6713538" y="631826"/>
            <a:chExt cx="1103312" cy="808038"/>
          </a:xfrm>
          <a:solidFill>
            <a:srgbClr val="0C3274"/>
          </a:solidFill>
        </p:grpSpPr>
        <p:sp>
          <p:nvSpPr>
            <p:cNvPr id="108" name="Freeform 78">
              <a:extLst>
                <a:ext uri="{FF2B5EF4-FFF2-40B4-BE49-F238E27FC236}">
                  <a16:creationId xmlns:a16="http://schemas.microsoft.com/office/drawing/2014/main" id="{63615BBA-D813-495C-82CC-A2826A958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5700" y="1111251"/>
              <a:ext cx="311150" cy="328613"/>
            </a:xfrm>
            <a:custGeom>
              <a:avLst/>
              <a:gdLst>
                <a:gd name="T0" fmla="*/ 1639 w 1878"/>
                <a:gd name="T1" fmla="*/ 37 h 1979"/>
                <a:gd name="T2" fmla="*/ 1594 w 1878"/>
                <a:gd name="T3" fmla="*/ 174 h 1979"/>
                <a:gd name="T4" fmla="*/ 1407 w 1878"/>
                <a:gd name="T5" fmla="*/ 358 h 1979"/>
                <a:gd name="T6" fmla="*/ 888 w 1878"/>
                <a:gd name="T7" fmla="*/ 521 h 1979"/>
                <a:gd name="T8" fmla="*/ 429 w 1878"/>
                <a:gd name="T9" fmla="*/ 752 h 1979"/>
                <a:gd name="T10" fmla="*/ 302 w 1878"/>
                <a:gd name="T11" fmla="*/ 1095 h 1979"/>
                <a:gd name="T12" fmla="*/ 345 w 1878"/>
                <a:gd name="T13" fmla="*/ 1289 h 1979"/>
                <a:gd name="T14" fmla="*/ 452 w 1878"/>
                <a:gd name="T15" fmla="*/ 1428 h 1979"/>
                <a:gd name="T16" fmla="*/ 692 w 1878"/>
                <a:gd name="T17" fmla="*/ 1537 h 1979"/>
                <a:gd name="T18" fmla="*/ 91 w 1878"/>
                <a:gd name="T19" fmla="*/ 1812 h 1979"/>
                <a:gd name="T20" fmla="*/ 24 w 1878"/>
                <a:gd name="T21" fmla="*/ 1911 h 1979"/>
                <a:gd name="T22" fmla="*/ 145 w 1878"/>
                <a:gd name="T23" fmla="*/ 1967 h 1979"/>
                <a:gd name="T24" fmla="*/ 748 w 1878"/>
                <a:gd name="T25" fmla="*/ 1602 h 1979"/>
                <a:gd name="T26" fmla="*/ 792 w 1878"/>
                <a:gd name="T27" fmla="*/ 1711 h 1979"/>
                <a:gd name="T28" fmla="*/ 957 w 1878"/>
                <a:gd name="T29" fmla="*/ 1853 h 1979"/>
                <a:gd name="T30" fmla="*/ 1189 w 1878"/>
                <a:gd name="T31" fmla="*/ 1902 h 1979"/>
                <a:gd name="T32" fmla="*/ 1485 w 1878"/>
                <a:gd name="T33" fmla="*/ 1802 h 1979"/>
                <a:gd name="T34" fmla="*/ 1792 w 1878"/>
                <a:gd name="T35" fmla="*/ 1364 h 1979"/>
                <a:gd name="T36" fmla="*/ 1874 w 1878"/>
                <a:gd name="T37" fmla="*/ 788 h 1979"/>
                <a:gd name="T38" fmla="*/ 1726 w 1878"/>
                <a:gd name="T39" fmla="*/ 30 h 1979"/>
                <a:gd name="T40" fmla="*/ 1680 w 1878"/>
                <a:gd name="T41" fmla="*/ 2 h 1979"/>
                <a:gd name="T42" fmla="*/ 1639 w 1878"/>
                <a:gd name="T43" fmla="*/ 37 h 1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78" h="1979">
                  <a:moveTo>
                    <a:pt x="1639" y="37"/>
                  </a:moveTo>
                  <a:cubicBezTo>
                    <a:pt x="1627" y="86"/>
                    <a:pt x="1615" y="131"/>
                    <a:pt x="1594" y="174"/>
                  </a:cubicBezTo>
                  <a:cubicBezTo>
                    <a:pt x="1563" y="238"/>
                    <a:pt x="1513" y="298"/>
                    <a:pt x="1407" y="358"/>
                  </a:cubicBezTo>
                  <a:cubicBezTo>
                    <a:pt x="1300" y="418"/>
                    <a:pt x="1138" y="474"/>
                    <a:pt x="888" y="521"/>
                  </a:cubicBezTo>
                  <a:cubicBezTo>
                    <a:pt x="672" y="563"/>
                    <a:pt x="523" y="647"/>
                    <a:pt x="429" y="752"/>
                  </a:cubicBezTo>
                  <a:cubicBezTo>
                    <a:pt x="336" y="858"/>
                    <a:pt x="300" y="982"/>
                    <a:pt x="302" y="1095"/>
                  </a:cubicBezTo>
                  <a:cubicBezTo>
                    <a:pt x="303" y="1166"/>
                    <a:pt x="319" y="1232"/>
                    <a:pt x="345" y="1289"/>
                  </a:cubicBezTo>
                  <a:cubicBezTo>
                    <a:pt x="371" y="1346"/>
                    <a:pt x="407" y="1395"/>
                    <a:pt x="452" y="1428"/>
                  </a:cubicBezTo>
                  <a:cubicBezTo>
                    <a:pt x="508" y="1469"/>
                    <a:pt x="592" y="1513"/>
                    <a:pt x="692" y="1537"/>
                  </a:cubicBezTo>
                  <a:cubicBezTo>
                    <a:pt x="571" y="1681"/>
                    <a:pt x="190" y="1800"/>
                    <a:pt x="91" y="1812"/>
                  </a:cubicBezTo>
                  <a:cubicBezTo>
                    <a:pt x="32" y="1819"/>
                    <a:pt x="0" y="1863"/>
                    <a:pt x="24" y="1911"/>
                  </a:cubicBezTo>
                  <a:cubicBezTo>
                    <a:pt x="51" y="1964"/>
                    <a:pt x="83" y="1979"/>
                    <a:pt x="145" y="1967"/>
                  </a:cubicBezTo>
                  <a:cubicBezTo>
                    <a:pt x="418" y="1914"/>
                    <a:pt x="641" y="1733"/>
                    <a:pt x="748" y="1602"/>
                  </a:cubicBezTo>
                  <a:cubicBezTo>
                    <a:pt x="758" y="1633"/>
                    <a:pt x="773" y="1681"/>
                    <a:pt x="792" y="1711"/>
                  </a:cubicBezTo>
                  <a:cubicBezTo>
                    <a:pt x="830" y="1771"/>
                    <a:pt x="889" y="1820"/>
                    <a:pt x="957" y="1853"/>
                  </a:cubicBezTo>
                  <a:cubicBezTo>
                    <a:pt x="1026" y="1886"/>
                    <a:pt x="1106" y="1904"/>
                    <a:pt x="1189" y="1902"/>
                  </a:cubicBezTo>
                  <a:cubicBezTo>
                    <a:pt x="1288" y="1901"/>
                    <a:pt x="1392" y="1870"/>
                    <a:pt x="1485" y="1802"/>
                  </a:cubicBezTo>
                  <a:cubicBezTo>
                    <a:pt x="1631" y="1696"/>
                    <a:pt x="1731" y="1541"/>
                    <a:pt x="1792" y="1364"/>
                  </a:cubicBezTo>
                  <a:cubicBezTo>
                    <a:pt x="1854" y="1188"/>
                    <a:pt x="1878" y="989"/>
                    <a:pt x="1874" y="788"/>
                  </a:cubicBezTo>
                  <a:cubicBezTo>
                    <a:pt x="1869" y="522"/>
                    <a:pt x="1814" y="253"/>
                    <a:pt x="1726" y="30"/>
                  </a:cubicBezTo>
                  <a:cubicBezTo>
                    <a:pt x="1719" y="12"/>
                    <a:pt x="1700" y="0"/>
                    <a:pt x="1680" y="2"/>
                  </a:cubicBezTo>
                  <a:cubicBezTo>
                    <a:pt x="1660" y="3"/>
                    <a:pt x="1643" y="17"/>
                    <a:pt x="1639" y="3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9" name="Freeform 79">
              <a:extLst>
                <a:ext uri="{FF2B5EF4-FFF2-40B4-BE49-F238E27FC236}">
                  <a16:creationId xmlns:a16="http://schemas.microsoft.com/office/drawing/2014/main" id="{AE489D37-B71C-4D02-86FC-33F614D9C3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3538" y="631826"/>
              <a:ext cx="1009650" cy="731838"/>
            </a:xfrm>
            <a:custGeom>
              <a:avLst/>
              <a:gdLst>
                <a:gd name="T0" fmla="*/ 5452 w 6093"/>
                <a:gd name="T1" fmla="*/ 2589 h 4409"/>
                <a:gd name="T2" fmla="*/ 4707 w 6093"/>
                <a:gd name="T3" fmla="*/ 3065 h 4409"/>
                <a:gd name="T4" fmla="*/ 4707 w 6093"/>
                <a:gd name="T5" fmla="*/ 1904 h 4409"/>
                <a:gd name="T6" fmla="*/ 5452 w 6093"/>
                <a:gd name="T7" fmla="*/ 2380 h 4409"/>
                <a:gd name="T8" fmla="*/ 4707 w 6093"/>
                <a:gd name="T9" fmla="*/ 1904 h 4409"/>
                <a:gd name="T10" fmla="*/ 3783 w 6093"/>
                <a:gd name="T11" fmla="*/ 2380 h 4409"/>
                <a:gd name="T12" fmla="*/ 4528 w 6093"/>
                <a:gd name="T13" fmla="*/ 1904 h 4409"/>
                <a:gd name="T14" fmla="*/ 4528 w 6093"/>
                <a:gd name="T15" fmla="*/ 3065 h 4409"/>
                <a:gd name="T16" fmla="*/ 3783 w 6093"/>
                <a:gd name="T17" fmla="*/ 2589 h 4409"/>
                <a:gd name="T18" fmla="*/ 4528 w 6093"/>
                <a:gd name="T19" fmla="*/ 3065 h 4409"/>
                <a:gd name="T20" fmla="*/ 2859 w 6093"/>
                <a:gd name="T21" fmla="*/ 2380 h 4409"/>
                <a:gd name="T22" fmla="*/ 3604 w 6093"/>
                <a:gd name="T23" fmla="*/ 1904 h 4409"/>
                <a:gd name="T24" fmla="*/ 3604 w 6093"/>
                <a:gd name="T25" fmla="*/ 3065 h 4409"/>
                <a:gd name="T26" fmla="*/ 2859 w 6093"/>
                <a:gd name="T27" fmla="*/ 2589 h 4409"/>
                <a:gd name="T28" fmla="*/ 3604 w 6093"/>
                <a:gd name="T29" fmla="*/ 3065 h 4409"/>
                <a:gd name="T30" fmla="*/ 1935 w 6093"/>
                <a:gd name="T31" fmla="*/ 2380 h 4409"/>
                <a:gd name="T32" fmla="*/ 2680 w 6093"/>
                <a:gd name="T33" fmla="*/ 1904 h 4409"/>
                <a:gd name="T34" fmla="*/ 2680 w 6093"/>
                <a:gd name="T35" fmla="*/ 3065 h 4409"/>
                <a:gd name="T36" fmla="*/ 1935 w 6093"/>
                <a:gd name="T37" fmla="*/ 2589 h 4409"/>
                <a:gd name="T38" fmla="*/ 2680 w 6093"/>
                <a:gd name="T39" fmla="*/ 3065 h 4409"/>
                <a:gd name="T40" fmla="*/ 1011 w 6093"/>
                <a:gd name="T41" fmla="*/ 2380 h 4409"/>
                <a:gd name="T42" fmla="*/ 1756 w 6093"/>
                <a:gd name="T43" fmla="*/ 1904 h 4409"/>
                <a:gd name="T44" fmla="*/ 1756 w 6093"/>
                <a:gd name="T45" fmla="*/ 3065 h 4409"/>
                <a:gd name="T46" fmla="*/ 1011 w 6093"/>
                <a:gd name="T47" fmla="*/ 2589 h 4409"/>
                <a:gd name="T48" fmla="*/ 1756 w 6093"/>
                <a:gd name="T49" fmla="*/ 3065 h 4409"/>
                <a:gd name="T50" fmla="*/ 4933 w 6093"/>
                <a:gd name="T51" fmla="*/ 3992 h 4409"/>
                <a:gd name="T52" fmla="*/ 5641 w 6093"/>
                <a:gd name="T53" fmla="*/ 3267 h 4409"/>
                <a:gd name="T54" fmla="*/ 5937 w 6093"/>
                <a:gd name="T55" fmla="*/ 1500 h 4409"/>
                <a:gd name="T56" fmla="*/ 6093 w 6093"/>
                <a:gd name="T57" fmla="*/ 1267 h 4409"/>
                <a:gd name="T58" fmla="*/ 5386 w 6093"/>
                <a:gd name="T59" fmla="*/ 147 h 4409"/>
                <a:gd name="T60" fmla="*/ 5461 w 6093"/>
                <a:gd name="T61" fmla="*/ 0 h 4409"/>
                <a:gd name="T62" fmla="*/ 4558 w 6093"/>
                <a:gd name="T63" fmla="*/ 147 h 4409"/>
                <a:gd name="T64" fmla="*/ 4563 w 6093"/>
                <a:gd name="T65" fmla="*/ 1267 h 4409"/>
                <a:gd name="T66" fmla="*/ 370 w 6093"/>
                <a:gd name="T67" fmla="*/ 1500 h 4409"/>
                <a:gd name="T68" fmla="*/ 526 w 6093"/>
                <a:gd name="T69" fmla="*/ 4059 h 4409"/>
                <a:gd name="T70" fmla="*/ 0 w 6093"/>
                <a:gd name="T71" fmla="*/ 4059 h 4409"/>
                <a:gd name="T72" fmla="*/ 31 w 6093"/>
                <a:gd name="T73" fmla="*/ 4409 h 4409"/>
                <a:gd name="T74" fmla="*/ 4990 w 6093"/>
                <a:gd name="T75" fmla="*/ 4245 h 4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93" h="4409">
                  <a:moveTo>
                    <a:pt x="4707" y="2589"/>
                  </a:moveTo>
                  <a:lnTo>
                    <a:pt x="5452" y="2589"/>
                  </a:lnTo>
                  <a:lnTo>
                    <a:pt x="5452" y="3065"/>
                  </a:lnTo>
                  <a:lnTo>
                    <a:pt x="4707" y="3065"/>
                  </a:lnTo>
                  <a:lnTo>
                    <a:pt x="4707" y="2589"/>
                  </a:lnTo>
                  <a:close/>
                  <a:moveTo>
                    <a:pt x="4707" y="1904"/>
                  </a:moveTo>
                  <a:lnTo>
                    <a:pt x="5452" y="1904"/>
                  </a:lnTo>
                  <a:lnTo>
                    <a:pt x="5452" y="2380"/>
                  </a:lnTo>
                  <a:lnTo>
                    <a:pt x="4707" y="2380"/>
                  </a:lnTo>
                  <a:lnTo>
                    <a:pt x="4707" y="1904"/>
                  </a:lnTo>
                  <a:close/>
                  <a:moveTo>
                    <a:pt x="4528" y="2380"/>
                  </a:moveTo>
                  <a:lnTo>
                    <a:pt x="3783" y="2380"/>
                  </a:lnTo>
                  <a:lnTo>
                    <a:pt x="3783" y="1904"/>
                  </a:lnTo>
                  <a:lnTo>
                    <a:pt x="4528" y="1904"/>
                  </a:lnTo>
                  <a:lnTo>
                    <a:pt x="4528" y="2380"/>
                  </a:lnTo>
                  <a:close/>
                  <a:moveTo>
                    <a:pt x="4528" y="3065"/>
                  </a:moveTo>
                  <a:lnTo>
                    <a:pt x="3783" y="3065"/>
                  </a:lnTo>
                  <a:lnTo>
                    <a:pt x="3783" y="2589"/>
                  </a:lnTo>
                  <a:lnTo>
                    <a:pt x="4528" y="2589"/>
                  </a:lnTo>
                  <a:lnTo>
                    <a:pt x="4528" y="3065"/>
                  </a:lnTo>
                  <a:close/>
                  <a:moveTo>
                    <a:pt x="3604" y="2380"/>
                  </a:moveTo>
                  <a:lnTo>
                    <a:pt x="2859" y="2380"/>
                  </a:lnTo>
                  <a:lnTo>
                    <a:pt x="2859" y="1904"/>
                  </a:lnTo>
                  <a:lnTo>
                    <a:pt x="3604" y="1904"/>
                  </a:lnTo>
                  <a:lnTo>
                    <a:pt x="3604" y="2380"/>
                  </a:lnTo>
                  <a:close/>
                  <a:moveTo>
                    <a:pt x="3604" y="3065"/>
                  </a:moveTo>
                  <a:lnTo>
                    <a:pt x="2859" y="3065"/>
                  </a:lnTo>
                  <a:lnTo>
                    <a:pt x="2859" y="2589"/>
                  </a:lnTo>
                  <a:lnTo>
                    <a:pt x="3604" y="2589"/>
                  </a:lnTo>
                  <a:lnTo>
                    <a:pt x="3604" y="3065"/>
                  </a:lnTo>
                  <a:close/>
                  <a:moveTo>
                    <a:pt x="2680" y="2380"/>
                  </a:moveTo>
                  <a:lnTo>
                    <a:pt x="1935" y="2380"/>
                  </a:lnTo>
                  <a:lnTo>
                    <a:pt x="1935" y="1904"/>
                  </a:lnTo>
                  <a:lnTo>
                    <a:pt x="2680" y="1904"/>
                  </a:lnTo>
                  <a:lnTo>
                    <a:pt x="2680" y="2380"/>
                  </a:lnTo>
                  <a:close/>
                  <a:moveTo>
                    <a:pt x="2680" y="3065"/>
                  </a:moveTo>
                  <a:lnTo>
                    <a:pt x="1935" y="3065"/>
                  </a:lnTo>
                  <a:lnTo>
                    <a:pt x="1935" y="2589"/>
                  </a:lnTo>
                  <a:lnTo>
                    <a:pt x="2680" y="2589"/>
                  </a:lnTo>
                  <a:lnTo>
                    <a:pt x="2680" y="3065"/>
                  </a:lnTo>
                  <a:close/>
                  <a:moveTo>
                    <a:pt x="1756" y="2380"/>
                  </a:moveTo>
                  <a:lnTo>
                    <a:pt x="1011" y="2380"/>
                  </a:lnTo>
                  <a:lnTo>
                    <a:pt x="1011" y="1904"/>
                  </a:lnTo>
                  <a:lnTo>
                    <a:pt x="1756" y="1904"/>
                  </a:lnTo>
                  <a:lnTo>
                    <a:pt x="1756" y="2380"/>
                  </a:lnTo>
                  <a:close/>
                  <a:moveTo>
                    <a:pt x="1756" y="3065"/>
                  </a:moveTo>
                  <a:lnTo>
                    <a:pt x="1011" y="3065"/>
                  </a:lnTo>
                  <a:lnTo>
                    <a:pt x="1011" y="2589"/>
                  </a:lnTo>
                  <a:lnTo>
                    <a:pt x="1756" y="2589"/>
                  </a:lnTo>
                  <a:lnTo>
                    <a:pt x="1756" y="3065"/>
                  </a:lnTo>
                  <a:close/>
                  <a:moveTo>
                    <a:pt x="4990" y="4245"/>
                  </a:moveTo>
                  <a:cubicBezTo>
                    <a:pt x="4955" y="4167"/>
                    <a:pt x="4935" y="4080"/>
                    <a:pt x="4933" y="3992"/>
                  </a:cubicBezTo>
                  <a:cubicBezTo>
                    <a:pt x="4930" y="3828"/>
                    <a:pt x="4988" y="3670"/>
                    <a:pt x="5098" y="3546"/>
                  </a:cubicBezTo>
                  <a:cubicBezTo>
                    <a:pt x="5222" y="3406"/>
                    <a:pt x="5405" y="3312"/>
                    <a:pt x="5641" y="3267"/>
                  </a:cubicBezTo>
                  <a:cubicBezTo>
                    <a:pt x="5756" y="3245"/>
                    <a:pt x="5854" y="3221"/>
                    <a:pt x="5937" y="3194"/>
                  </a:cubicBezTo>
                  <a:lnTo>
                    <a:pt x="5937" y="1500"/>
                  </a:lnTo>
                  <a:lnTo>
                    <a:pt x="6093" y="1500"/>
                  </a:lnTo>
                  <a:lnTo>
                    <a:pt x="6093" y="1267"/>
                  </a:lnTo>
                  <a:lnTo>
                    <a:pt x="5455" y="1267"/>
                  </a:lnTo>
                  <a:lnTo>
                    <a:pt x="5386" y="147"/>
                  </a:lnTo>
                  <a:lnTo>
                    <a:pt x="5461" y="147"/>
                  </a:lnTo>
                  <a:lnTo>
                    <a:pt x="5461" y="0"/>
                  </a:lnTo>
                  <a:lnTo>
                    <a:pt x="4558" y="0"/>
                  </a:lnTo>
                  <a:lnTo>
                    <a:pt x="4558" y="147"/>
                  </a:lnTo>
                  <a:lnTo>
                    <a:pt x="4632" y="147"/>
                  </a:lnTo>
                  <a:lnTo>
                    <a:pt x="4563" y="1267"/>
                  </a:lnTo>
                  <a:lnTo>
                    <a:pt x="370" y="1267"/>
                  </a:lnTo>
                  <a:lnTo>
                    <a:pt x="370" y="1500"/>
                  </a:lnTo>
                  <a:lnTo>
                    <a:pt x="526" y="1500"/>
                  </a:lnTo>
                  <a:lnTo>
                    <a:pt x="526" y="4059"/>
                  </a:lnTo>
                  <a:lnTo>
                    <a:pt x="31" y="4059"/>
                  </a:lnTo>
                  <a:lnTo>
                    <a:pt x="0" y="4059"/>
                  </a:lnTo>
                  <a:lnTo>
                    <a:pt x="0" y="4409"/>
                  </a:lnTo>
                  <a:lnTo>
                    <a:pt x="31" y="4409"/>
                  </a:lnTo>
                  <a:lnTo>
                    <a:pt x="5106" y="4409"/>
                  </a:lnTo>
                  <a:cubicBezTo>
                    <a:pt x="5059" y="4365"/>
                    <a:pt x="5019" y="4309"/>
                    <a:pt x="4990" y="424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cxnSp>
        <p:nvCxnSpPr>
          <p:cNvPr id="110" name="Conexão reta 12">
            <a:extLst>
              <a:ext uri="{FF2B5EF4-FFF2-40B4-BE49-F238E27FC236}">
                <a16:creationId xmlns:a16="http://schemas.microsoft.com/office/drawing/2014/main" id="{9345F7CA-C114-43D0-BA42-D945A944D14E}"/>
              </a:ext>
            </a:extLst>
          </p:cNvPr>
          <p:cNvCxnSpPr/>
          <p:nvPr/>
        </p:nvCxnSpPr>
        <p:spPr>
          <a:xfrm>
            <a:off x="55337" y="1273692"/>
            <a:ext cx="12070080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" name="Picture 110" descr="A close up of a logo&#10;&#10;Description automatically generated">
            <a:extLst>
              <a:ext uri="{FF2B5EF4-FFF2-40B4-BE49-F238E27FC236}">
                <a16:creationId xmlns:a16="http://schemas.microsoft.com/office/drawing/2014/main" id="{A6F672B0-B45D-49C1-AEBE-8E2A030C31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343" y="1729701"/>
            <a:ext cx="1181100" cy="1041400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3F813A92-BA16-44E1-BACB-E5823B7AC0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749" y="224408"/>
            <a:ext cx="1841117" cy="352789"/>
          </a:xfrm>
          <a:prstGeom prst="rect">
            <a:avLst/>
          </a:prstGeom>
        </p:spPr>
      </p:pic>
      <p:sp>
        <p:nvSpPr>
          <p:cNvPr id="113" name="Rectangle 2">
            <a:extLst>
              <a:ext uri="{FF2B5EF4-FFF2-40B4-BE49-F238E27FC236}">
                <a16:creationId xmlns:a16="http://schemas.microsoft.com/office/drawing/2014/main" id="{5CBCAEA3-8926-4FEF-88DB-F9F4D4BE07E5}"/>
              </a:ext>
            </a:extLst>
          </p:cNvPr>
          <p:cNvSpPr txBox="1">
            <a:spLocks noChangeArrowheads="1"/>
          </p:cNvSpPr>
          <p:nvPr/>
        </p:nvSpPr>
        <p:spPr>
          <a:xfrm>
            <a:off x="392024" y="351403"/>
            <a:ext cx="9720000" cy="384721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23847" indent="-323847"/>
            <a:r>
              <a:rPr lang="ka-GE" sz="3200" b="1" noProof="1">
                <a:solidFill>
                  <a:srgbClr val="000066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ენერგია და გარემო - არეალი</a:t>
            </a:r>
            <a:endParaRPr lang="en-GB" sz="3200" b="1" dirty="0">
              <a:latin typeface="FiraGO" panose="020B0503050000020004" pitchFamily="34" charset="0"/>
              <a:cs typeface="FiraGO" panose="020B0503050000020004" pitchFamily="34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0D75CA1-3E75-4984-AFDA-6A57A420641F}"/>
              </a:ext>
            </a:extLst>
          </p:cNvPr>
          <p:cNvSpPr/>
          <p:nvPr/>
        </p:nvSpPr>
        <p:spPr>
          <a:xfrm>
            <a:off x="-31887" y="6413459"/>
            <a:ext cx="12192000" cy="459327"/>
          </a:xfrm>
          <a:prstGeom prst="rect">
            <a:avLst/>
          </a:prstGeom>
          <a:solidFill>
            <a:srgbClr val="0C3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48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111">
            <a:extLst>
              <a:ext uri="{FF2B5EF4-FFF2-40B4-BE49-F238E27FC236}">
                <a16:creationId xmlns:a16="http://schemas.microsoft.com/office/drawing/2014/main" id="{3F813A92-BA16-44E1-BACB-E5823B7AC0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749" y="224408"/>
            <a:ext cx="1841117" cy="352789"/>
          </a:xfrm>
          <a:prstGeom prst="rect">
            <a:avLst/>
          </a:prstGeom>
        </p:spPr>
      </p:pic>
      <p:sp>
        <p:nvSpPr>
          <p:cNvPr id="113" name="Rectangle 2">
            <a:extLst>
              <a:ext uri="{FF2B5EF4-FFF2-40B4-BE49-F238E27FC236}">
                <a16:creationId xmlns:a16="http://schemas.microsoft.com/office/drawing/2014/main" id="{5CBCAEA3-8926-4FEF-88DB-F9F4D4BE07E5}"/>
              </a:ext>
            </a:extLst>
          </p:cNvPr>
          <p:cNvSpPr txBox="1">
            <a:spLocks noChangeArrowheads="1"/>
          </p:cNvSpPr>
          <p:nvPr/>
        </p:nvSpPr>
        <p:spPr>
          <a:xfrm>
            <a:off x="392024" y="351403"/>
            <a:ext cx="9720000" cy="3847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23847" indent="-323847"/>
            <a:r>
              <a:rPr lang="ka-GE" sz="3200" b="1" noProof="1">
                <a:solidFill>
                  <a:srgbClr val="000066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ეფექტიანი ოპერაციების შემაფერხებლები</a:t>
            </a:r>
          </a:p>
          <a:p>
            <a:pPr marL="323847" indent="-323847"/>
            <a:r>
              <a:rPr lang="en-US" sz="2800" noProof="1">
                <a:solidFill>
                  <a:srgbClr val="000066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MUDA - </a:t>
            </a:r>
            <a:r>
              <a:rPr lang="ka-GE" sz="2800" noProof="1">
                <a:solidFill>
                  <a:srgbClr val="000066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დანაკარგები</a:t>
            </a:r>
            <a:endParaRPr lang="en-GB" sz="2800" dirty="0">
              <a:latin typeface="FiraGO" panose="020B0503050000020004" pitchFamily="34" charset="0"/>
              <a:cs typeface="FiraGO" panose="020B0503050000020004" pitchFamily="34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0D75CA1-3E75-4984-AFDA-6A57A420641F}"/>
              </a:ext>
            </a:extLst>
          </p:cNvPr>
          <p:cNvSpPr/>
          <p:nvPr/>
        </p:nvSpPr>
        <p:spPr>
          <a:xfrm>
            <a:off x="0" y="6400801"/>
            <a:ext cx="12192000" cy="459327"/>
          </a:xfrm>
          <a:prstGeom prst="rect">
            <a:avLst/>
          </a:prstGeom>
          <a:solidFill>
            <a:srgbClr val="0C3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7" name="Table 126">
            <a:extLst>
              <a:ext uri="{FF2B5EF4-FFF2-40B4-BE49-F238E27FC236}">
                <a16:creationId xmlns:a16="http://schemas.microsoft.com/office/drawing/2014/main" id="{E60C07C9-FC61-404F-854A-F535AA2120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008647"/>
              </p:ext>
            </p:extLst>
          </p:nvPr>
        </p:nvGraphicFramePr>
        <p:xfrm>
          <a:off x="433449" y="1219200"/>
          <a:ext cx="11316009" cy="51396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0476">
                  <a:extLst>
                    <a:ext uri="{9D8B030D-6E8A-4147-A177-3AD203B41FA5}">
                      <a16:colId xmlns:a16="http://schemas.microsoft.com/office/drawing/2014/main" val="3052012344"/>
                    </a:ext>
                  </a:extLst>
                </a:gridCol>
                <a:gridCol w="2468710">
                  <a:extLst>
                    <a:ext uri="{9D8B030D-6E8A-4147-A177-3AD203B41FA5}">
                      <a16:colId xmlns:a16="http://schemas.microsoft.com/office/drawing/2014/main" val="2944107224"/>
                    </a:ext>
                  </a:extLst>
                </a:gridCol>
                <a:gridCol w="2327554">
                  <a:extLst>
                    <a:ext uri="{9D8B030D-6E8A-4147-A177-3AD203B41FA5}">
                      <a16:colId xmlns:a16="http://schemas.microsoft.com/office/drawing/2014/main" val="656624431"/>
                    </a:ext>
                  </a:extLst>
                </a:gridCol>
                <a:gridCol w="2393576">
                  <a:extLst>
                    <a:ext uri="{9D8B030D-6E8A-4147-A177-3AD203B41FA5}">
                      <a16:colId xmlns:a16="http://schemas.microsoft.com/office/drawing/2014/main" val="814015088"/>
                    </a:ext>
                  </a:extLst>
                </a:gridCol>
                <a:gridCol w="1855693">
                  <a:extLst>
                    <a:ext uri="{9D8B030D-6E8A-4147-A177-3AD203B41FA5}">
                      <a16:colId xmlns:a16="http://schemas.microsoft.com/office/drawing/2014/main" val="4068731821"/>
                    </a:ext>
                  </a:extLst>
                </a:gridCol>
              </a:tblGrid>
              <a:tr h="4852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FiraGO" panose="020B0503050000020004" pitchFamily="34" charset="0"/>
                          <a:cs typeface="FiraGO" panose="020B0503050000020004" pitchFamily="34" charset="0"/>
                        </a:rPr>
                        <a:t>MUDA </a:t>
                      </a:r>
                      <a:r>
                        <a:rPr lang="ka-GE" sz="1200" kern="100" dirty="0">
                          <a:effectLst/>
                          <a:latin typeface="FiraGO" panose="020B0503050000020004" pitchFamily="34" charset="0"/>
                          <a:cs typeface="FiraGO" panose="020B0503050000020004" pitchFamily="34" charset="0"/>
                        </a:rPr>
                        <a:t>-ს ტიპი</a:t>
                      </a:r>
                      <a:endParaRPr lang="en-US" sz="1200" kern="100" dirty="0">
                        <a:effectLst/>
                        <a:latin typeface="FiraGO" panose="020B0503050000020004" pitchFamily="34" charset="0"/>
                        <a:ea typeface="Calibri" panose="020F0502020204030204" pitchFamily="34" charset="0"/>
                        <a:cs typeface="FiraGO" panose="020B0503050000020004" pitchFamily="34" charset="0"/>
                      </a:endParaRPr>
                    </a:p>
                  </a:txBody>
                  <a:tcPr marL="68580" marR="68580" marT="0" marB="0">
                    <a:solidFill>
                      <a:srgbClr val="B008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200" kern="100" dirty="0">
                          <a:effectLst/>
                          <a:latin typeface="FiraGO" panose="020B0503050000020004" pitchFamily="34" charset="0"/>
                          <a:ea typeface="Calibri" panose="020F0502020204030204" pitchFamily="34" charset="0"/>
                          <a:cs typeface="FiraGO" panose="020B0503050000020004" pitchFamily="34" charset="0"/>
                        </a:rPr>
                        <a:t>აღწერა</a:t>
                      </a:r>
                      <a:endParaRPr lang="en-US" sz="1200" kern="100" dirty="0">
                        <a:effectLst/>
                        <a:latin typeface="FiraGO" panose="020B0503050000020004" pitchFamily="34" charset="0"/>
                        <a:ea typeface="Calibri" panose="020F0502020204030204" pitchFamily="34" charset="0"/>
                        <a:cs typeface="FiraGO" panose="020B0503050000020004" pitchFamily="34" charset="0"/>
                      </a:endParaRPr>
                    </a:p>
                  </a:txBody>
                  <a:tcPr marL="68580" marR="68580" marT="0" marB="0">
                    <a:solidFill>
                      <a:srgbClr val="0C32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200" kern="100" dirty="0">
                          <a:effectLst/>
                          <a:latin typeface="FiraGO" panose="020B0503050000020004" pitchFamily="34" charset="0"/>
                          <a:cs typeface="FiraGO" panose="020B0503050000020004" pitchFamily="34" charset="0"/>
                        </a:rPr>
                        <a:t>გავლენა ენერგო ეფექტურობაზე</a:t>
                      </a:r>
                      <a:endParaRPr lang="en-US" sz="1200" kern="100" dirty="0">
                        <a:effectLst/>
                        <a:latin typeface="FiraGO" panose="020B0503050000020004" pitchFamily="34" charset="0"/>
                        <a:ea typeface="Calibri" panose="020F0502020204030204" pitchFamily="34" charset="0"/>
                        <a:cs typeface="FiraGO" panose="020B0503050000020004" pitchFamily="34" charset="0"/>
                      </a:endParaRPr>
                    </a:p>
                  </a:txBody>
                  <a:tcPr marL="68580" marR="68580" marT="0" marB="0">
                    <a:solidFill>
                      <a:srgbClr val="0C32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200" kern="100" dirty="0">
                          <a:effectLst/>
                          <a:latin typeface="FiraGO" panose="020B0503050000020004" pitchFamily="34" charset="0"/>
                          <a:cs typeface="FiraGO" panose="020B0503050000020004" pitchFamily="34" charset="0"/>
                        </a:rPr>
                        <a:t>გავლენა დეკარბონიზაციაზე</a:t>
                      </a:r>
                      <a:endParaRPr lang="en-US" sz="1200" kern="100" dirty="0">
                        <a:effectLst/>
                        <a:latin typeface="FiraGO" panose="020B0503050000020004" pitchFamily="34" charset="0"/>
                        <a:ea typeface="Calibri" panose="020F0502020204030204" pitchFamily="34" charset="0"/>
                        <a:cs typeface="FiraGO" panose="020B0503050000020004" pitchFamily="34" charset="0"/>
                      </a:endParaRPr>
                    </a:p>
                  </a:txBody>
                  <a:tcPr marL="68580" marR="68580" marT="0" marB="0">
                    <a:solidFill>
                      <a:srgbClr val="0C32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200" kern="100" dirty="0">
                          <a:effectLst/>
                          <a:latin typeface="FiraGO" panose="020B0503050000020004" pitchFamily="34" charset="0"/>
                          <a:cs typeface="FiraGO" panose="020B0503050000020004" pitchFamily="34" charset="0"/>
                        </a:rPr>
                        <a:t>გავლენა მდგრადობაზე</a:t>
                      </a:r>
                      <a:endParaRPr lang="en-US" sz="1200" kern="100" dirty="0">
                        <a:effectLst/>
                        <a:latin typeface="FiraGO" panose="020B0503050000020004" pitchFamily="34" charset="0"/>
                        <a:ea typeface="Calibri" panose="020F0502020204030204" pitchFamily="34" charset="0"/>
                        <a:cs typeface="FiraGO" panose="020B0503050000020004" pitchFamily="34" charset="0"/>
                      </a:endParaRPr>
                    </a:p>
                  </a:txBody>
                  <a:tcPr marL="68580" marR="68580" marT="0" marB="0">
                    <a:solidFill>
                      <a:srgbClr val="0C32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604695"/>
                  </a:ext>
                </a:extLst>
              </a:tr>
              <a:tr h="5685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200" kern="100" dirty="0">
                          <a:effectLst/>
                          <a:latin typeface="FiraGO" panose="020B0503050000020004" pitchFamily="34" charset="0"/>
                          <a:cs typeface="FiraGO" panose="020B0503050000020004" pitchFamily="34" charset="0"/>
                        </a:rPr>
                        <a:t>ტრანსპორტირება</a:t>
                      </a:r>
                      <a:endParaRPr lang="en-US" sz="1200" kern="100" dirty="0">
                        <a:effectLst/>
                        <a:latin typeface="FiraGO" panose="020B0503050000020004" pitchFamily="34" charset="0"/>
                        <a:ea typeface="Calibri" panose="020F0502020204030204" pitchFamily="34" charset="0"/>
                        <a:cs typeface="FiraGO" panose="020B05030500000200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B008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200" b="1" kern="100" dirty="0">
                          <a:effectLst/>
                          <a:latin typeface="FiraGO" panose="020B0503050000020004" pitchFamily="34" charset="0"/>
                          <a:ea typeface="Calibri" panose="020F0502020204030204" pitchFamily="34" charset="0"/>
                          <a:cs typeface="FiraGO" panose="020B0503050000020004" pitchFamily="34" charset="0"/>
                        </a:rPr>
                        <a:t>არაოპტიმიზირებული მარშრუტები</a:t>
                      </a:r>
                      <a:r>
                        <a:rPr lang="ka-GE" sz="1200" kern="100" dirty="0">
                          <a:effectLst/>
                          <a:latin typeface="FiraGO" panose="020B0503050000020004" pitchFamily="34" charset="0"/>
                          <a:ea typeface="Calibri" panose="020F0502020204030204" pitchFamily="34" charset="0"/>
                          <a:cs typeface="FiraGO" panose="020B0503050000020004" pitchFamily="34" charset="0"/>
                        </a:rPr>
                        <a:t>, მისამართზე უქმად მისვლა</a:t>
                      </a:r>
                      <a:endParaRPr lang="en-US" sz="1200" kern="100" dirty="0">
                        <a:effectLst/>
                        <a:latin typeface="FiraGO" panose="020B0503050000020004" pitchFamily="34" charset="0"/>
                        <a:ea typeface="Calibri" panose="020F0502020204030204" pitchFamily="34" charset="0"/>
                        <a:cs typeface="FiraGO" panose="020B05030500000200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200" kern="100" dirty="0">
                          <a:effectLst/>
                          <a:latin typeface="FiraGO" panose="020B0503050000020004" pitchFamily="34" charset="0"/>
                          <a:cs typeface="FiraGO" panose="020B0503050000020004" pitchFamily="34" charset="0"/>
                        </a:rPr>
                        <a:t>საწვავის / ენერგიის დამატებითი მოხმარება ზედმეტი გადაადგილებისას</a:t>
                      </a:r>
                      <a:endParaRPr lang="en-US" sz="1200" kern="100" dirty="0">
                        <a:effectLst/>
                        <a:latin typeface="FiraGO" panose="020B0503050000020004" pitchFamily="34" charset="0"/>
                        <a:ea typeface="Calibri" panose="020F0502020204030204" pitchFamily="34" charset="0"/>
                        <a:cs typeface="FiraGO" panose="020B05030500000200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FiraGO" panose="020B0503050000020004" pitchFamily="34" charset="0"/>
                          <a:cs typeface="FiraGO" panose="020B0503050000020004" pitchFamily="34" charset="0"/>
                        </a:rPr>
                        <a:t>CO2</a:t>
                      </a:r>
                      <a:r>
                        <a:rPr lang="ka-GE" sz="1200" kern="100" dirty="0">
                          <a:effectLst/>
                          <a:latin typeface="FiraGO" panose="020B0503050000020004" pitchFamily="34" charset="0"/>
                          <a:cs typeface="FiraGO" panose="020B0503050000020004" pitchFamily="34" charset="0"/>
                        </a:rPr>
                        <a:t>-ის მეტი ემისია</a:t>
                      </a:r>
                      <a:r>
                        <a:rPr lang="en-US" sz="1200" kern="100" dirty="0">
                          <a:effectLst/>
                          <a:latin typeface="FiraGO" panose="020B0503050000020004" pitchFamily="34" charset="0"/>
                          <a:cs typeface="FiraGO" panose="020B0503050000020004" pitchFamily="34" charset="0"/>
                        </a:rPr>
                        <a:t> </a:t>
                      </a:r>
                      <a:r>
                        <a:rPr lang="ka-GE" sz="1200" kern="100" dirty="0">
                          <a:effectLst/>
                          <a:latin typeface="FiraGO" panose="020B0503050000020004" pitchFamily="34" charset="0"/>
                          <a:cs typeface="FiraGO" panose="020B0503050000020004" pitchFamily="34" charset="0"/>
                        </a:rPr>
                        <a:t>ზედმეტი ტრასნპორტირებისას</a:t>
                      </a:r>
                      <a:r>
                        <a:rPr lang="en-US" sz="1200" kern="100" dirty="0">
                          <a:effectLst/>
                          <a:latin typeface="FiraGO" panose="020B0503050000020004" pitchFamily="34" charset="0"/>
                          <a:cs typeface="FiraGO" panose="020B0503050000020004" pitchFamily="34" charset="0"/>
                        </a:rPr>
                        <a:t>.</a:t>
                      </a:r>
                      <a:endParaRPr lang="en-US" sz="1200" kern="100" dirty="0">
                        <a:effectLst/>
                        <a:latin typeface="FiraGO" panose="020B0503050000020004" pitchFamily="34" charset="0"/>
                        <a:ea typeface="Calibri" panose="020F0502020204030204" pitchFamily="34" charset="0"/>
                        <a:cs typeface="FiraGO" panose="020B05030500000200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200" kern="100" dirty="0">
                          <a:effectLst/>
                          <a:latin typeface="FiraGO" panose="020B0503050000020004" pitchFamily="34" charset="0"/>
                          <a:cs typeface="FiraGO" panose="020B0503050000020004" pitchFamily="34" charset="0"/>
                        </a:rPr>
                        <a:t>დამატებითი ცვეთა და ამორტიზაცია</a:t>
                      </a:r>
                      <a:endParaRPr lang="en-US" sz="1200" kern="100" dirty="0">
                        <a:effectLst/>
                        <a:latin typeface="FiraGO" panose="020B0503050000020004" pitchFamily="34" charset="0"/>
                        <a:ea typeface="Calibri" panose="020F0502020204030204" pitchFamily="34" charset="0"/>
                        <a:cs typeface="FiraGO" panose="020B05030500000200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9401182"/>
                  </a:ext>
                </a:extLst>
              </a:tr>
              <a:tr h="5685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200" kern="100" dirty="0">
                          <a:effectLst/>
                          <a:latin typeface="FiraGO" panose="020B0503050000020004" pitchFamily="34" charset="0"/>
                          <a:cs typeface="FiraGO" panose="020B0503050000020004" pitchFamily="34" charset="0"/>
                        </a:rPr>
                        <a:t>ზედმეტი მარაგები</a:t>
                      </a:r>
                      <a:endParaRPr lang="en-US" sz="1200" kern="100" dirty="0">
                        <a:effectLst/>
                        <a:latin typeface="FiraGO" panose="020B0503050000020004" pitchFamily="34" charset="0"/>
                        <a:ea typeface="Calibri" panose="020F0502020204030204" pitchFamily="34" charset="0"/>
                        <a:cs typeface="FiraGO" panose="020B05030500000200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B008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200" kern="100" dirty="0">
                          <a:effectLst/>
                          <a:latin typeface="FiraGO" panose="020B0503050000020004" pitchFamily="34" charset="0"/>
                          <a:ea typeface="Calibri" panose="020F0502020204030204" pitchFamily="34" charset="0"/>
                          <a:cs typeface="FiraGO" panose="020B0503050000020004" pitchFamily="34" charset="0"/>
                        </a:rPr>
                        <a:t>იმაზე მეტი მარაგი, </a:t>
                      </a:r>
                      <a:r>
                        <a:rPr lang="ka-GE" sz="1200" b="1" kern="100" dirty="0">
                          <a:effectLst/>
                          <a:latin typeface="FiraGO" panose="020B0503050000020004" pitchFamily="34" charset="0"/>
                          <a:ea typeface="Calibri" panose="020F0502020204030204" pitchFamily="34" charset="0"/>
                          <a:cs typeface="FiraGO" panose="020B0503050000020004" pitchFamily="34" charset="0"/>
                        </a:rPr>
                        <a:t>ვიდრე კლინეტისთვიდ საჭიროა </a:t>
                      </a:r>
                      <a:r>
                        <a:rPr lang="ka-GE" sz="1200" kern="100" dirty="0">
                          <a:effectLst/>
                          <a:latin typeface="FiraGO" panose="020B0503050000020004" pitchFamily="34" charset="0"/>
                          <a:ea typeface="Calibri" panose="020F0502020204030204" pitchFamily="34" charset="0"/>
                          <a:cs typeface="FiraGO" panose="020B0503050000020004" pitchFamily="34" charset="0"/>
                        </a:rPr>
                        <a:t>დროის მოცემულ მომენტში</a:t>
                      </a:r>
                      <a:endParaRPr lang="en-US" sz="1200" kern="100" dirty="0">
                        <a:effectLst/>
                        <a:latin typeface="FiraGO" panose="020B0503050000020004" pitchFamily="34" charset="0"/>
                        <a:ea typeface="Calibri" panose="020F0502020204030204" pitchFamily="34" charset="0"/>
                        <a:cs typeface="FiraGO" panose="020B05030500000200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200" kern="100" dirty="0">
                          <a:effectLst/>
                          <a:latin typeface="FiraGO" panose="020B0503050000020004" pitchFamily="34" charset="0"/>
                          <a:cs typeface="FiraGO" panose="020B0503050000020004" pitchFamily="34" charset="0"/>
                        </a:rPr>
                        <a:t>დამატებითი ენერგიის მოხმარება არასაჭირო მარაგების შენახვისას</a:t>
                      </a:r>
                      <a:endParaRPr lang="en-US" sz="1200" kern="100" dirty="0">
                        <a:effectLst/>
                        <a:latin typeface="FiraGO" panose="020B0503050000020004" pitchFamily="34" charset="0"/>
                        <a:ea typeface="Calibri" panose="020F0502020204030204" pitchFamily="34" charset="0"/>
                        <a:cs typeface="FiraGO" panose="020B05030500000200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200" kern="100" dirty="0">
                          <a:effectLst/>
                          <a:latin typeface="FiraGO" panose="020B0503050000020004" pitchFamily="34" charset="0"/>
                          <a:cs typeface="FiraGO" panose="020B0503050000020004" pitchFamily="34" charset="0"/>
                        </a:rPr>
                        <a:t>ზედმეტი მარაგების დამატებითი ნახშირბადის კვალი</a:t>
                      </a:r>
                      <a:endParaRPr lang="en-US" sz="1200" kern="100" dirty="0">
                        <a:effectLst/>
                        <a:latin typeface="FiraGO" panose="020B0503050000020004" pitchFamily="34" charset="0"/>
                        <a:ea typeface="Calibri" panose="020F0502020204030204" pitchFamily="34" charset="0"/>
                        <a:cs typeface="FiraGO" panose="020B05030500000200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200" kern="100" dirty="0">
                          <a:effectLst/>
                          <a:latin typeface="FiraGO" panose="020B0503050000020004" pitchFamily="34" charset="0"/>
                          <a:cs typeface="FiraGO" panose="020B0503050000020004" pitchFamily="34" charset="0"/>
                        </a:rPr>
                        <a:t>გაყინული ფული, დაკარგვის და გაფუჭების რისკი</a:t>
                      </a:r>
                      <a:endParaRPr lang="en-US" sz="1200" kern="100" dirty="0">
                        <a:effectLst/>
                        <a:latin typeface="FiraGO" panose="020B0503050000020004" pitchFamily="34" charset="0"/>
                        <a:ea typeface="Calibri" panose="020F0502020204030204" pitchFamily="34" charset="0"/>
                        <a:cs typeface="FiraGO" panose="020B05030500000200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3102203"/>
                  </a:ext>
                </a:extLst>
              </a:tr>
              <a:tr h="5685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200" kern="100" dirty="0">
                          <a:effectLst/>
                          <a:latin typeface="FiraGO" panose="020B0503050000020004" pitchFamily="34" charset="0"/>
                          <a:cs typeface="FiraGO" panose="020B0503050000020004" pitchFamily="34" charset="0"/>
                        </a:rPr>
                        <a:t>ქაოტური მოძრაობა</a:t>
                      </a:r>
                      <a:endParaRPr lang="en-US" sz="1200" kern="100" dirty="0">
                        <a:effectLst/>
                        <a:latin typeface="FiraGO" panose="020B0503050000020004" pitchFamily="34" charset="0"/>
                        <a:ea typeface="Calibri" panose="020F0502020204030204" pitchFamily="34" charset="0"/>
                        <a:cs typeface="FiraGO" panose="020B05030500000200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B008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200" b="1" kern="100" dirty="0">
                          <a:effectLst/>
                          <a:latin typeface="FiraGO" panose="020B0503050000020004" pitchFamily="34" charset="0"/>
                          <a:ea typeface="Calibri" panose="020F0502020204030204" pitchFamily="34" charset="0"/>
                          <a:cs typeface="FiraGO" panose="020B0503050000020004" pitchFamily="34" charset="0"/>
                        </a:rPr>
                        <a:t>არასწორი სამუშაო მიმდევრობა</a:t>
                      </a:r>
                      <a:r>
                        <a:rPr lang="ka-GE" sz="1200" kern="100" dirty="0">
                          <a:effectLst/>
                          <a:latin typeface="FiraGO" panose="020B0503050000020004" pitchFamily="34" charset="0"/>
                          <a:ea typeface="Calibri" panose="020F0502020204030204" pitchFamily="34" charset="0"/>
                          <a:cs typeface="FiraGO" panose="020B0503050000020004" pitchFamily="34" charset="0"/>
                        </a:rPr>
                        <a:t>, ერგონომიკის ნაკლებობა</a:t>
                      </a:r>
                      <a:endParaRPr lang="en-US" sz="1200" kern="100" dirty="0">
                        <a:effectLst/>
                        <a:latin typeface="FiraGO" panose="020B0503050000020004" pitchFamily="34" charset="0"/>
                        <a:ea typeface="Calibri" panose="020F0502020204030204" pitchFamily="34" charset="0"/>
                        <a:cs typeface="FiraGO" panose="020B05030500000200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200" kern="100" dirty="0">
                          <a:effectLst/>
                          <a:latin typeface="FiraGO" panose="020B0503050000020004" pitchFamily="34" charset="0"/>
                          <a:cs typeface="FiraGO" panose="020B0503050000020004" pitchFamily="34" charset="0"/>
                        </a:rPr>
                        <a:t>ენერგიის დანაკარგი ზედმეტი მოძრაობისას</a:t>
                      </a:r>
                      <a:endParaRPr lang="en-US" sz="1200" kern="100" dirty="0">
                        <a:effectLst/>
                        <a:latin typeface="FiraGO" panose="020B0503050000020004" pitchFamily="34" charset="0"/>
                        <a:ea typeface="Calibri" panose="020F0502020204030204" pitchFamily="34" charset="0"/>
                        <a:cs typeface="FiraGO" panose="020B05030500000200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200" kern="100" dirty="0">
                          <a:effectLst/>
                          <a:latin typeface="FiraGO" panose="020B0503050000020004" pitchFamily="34" charset="0"/>
                          <a:cs typeface="FiraGO" panose="020B0503050000020004" pitchFamily="34" charset="0"/>
                        </a:rPr>
                        <a:t>ზედმეტი გამომუშავებული ნახშირბადი</a:t>
                      </a:r>
                      <a:endParaRPr lang="en-US" sz="1200" kern="100" dirty="0">
                        <a:effectLst/>
                        <a:latin typeface="FiraGO" panose="020B0503050000020004" pitchFamily="34" charset="0"/>
                        <a:ea typeface="Calibri" panose="020F0502020204030204" pitchFamily="34" charset="0"/>
                        <a:cs typeface="FiraGO" panose="020B05030500000200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200" kern="100" dirty="0">
                          <a:effectLst/>
                          <a:latin typeface="FiraGO" panose="020B0503050000020004" pitchFamily="34" charset="0"/>
                          <a:cs typeface="FiraGO" panose="020B0503050000020004" pitchFamily="34" charset="0"/>
                        </a:rPr>
                        <a:t>დაკარგული დრო, დამატებითი ცვეთა და ამორტიზაცია</a:t>
                      </a:r>
                      <a:endParaRPr lang="en-US" sz="1200" kern="100" dirty="0">
                        <a:effectLst/>
                        <a:latin typeface="FiraGO" panose="020B0503050000020004" pitchFamily="34" charset="0"/>
                        <a:ea typeface="Calibri" panose="020F0502020204030204" pitchFamily="34" charset="0"/>
                        <a:cs typeface="FiraGO" panose="020B05030500000200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3360665"/>
                  </a:ext>
                </a:extLst>
              </a:tr>
              <a:tr h="5750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200" kern="100" dirty="0">
                          <a:effectLst/>
                          <a:latin typeface="FiraGO" panose="020B0503050000020004" pitchFamily="34" charset="0"/>
                          <a:cs typeface="FiraGO" panose="020B0503050000020004" pitchFamily="34" charset="0"/>
                        </a:rPr>
                        <a:t>ლოდინი</a:t>
                      </a:r>
                      <a:endParaRPr lang="en-US" sz="1200" kern="100" dirty="0">
                        <a:effectLst/>
                        <a:latin typeface="FiraGO" panose="020B0503050000020004" pitchFamily="34" charset="0"/>
                        <a:ea typeface="Calibri" panose="020F0502020204030204" pitchFamily="34" charset="0"/>
                        <a:cs typeface="FiraGO" panose="020B05030500000200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B008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200" kern="100" dirty="0">
                          <a:effectLst/>
                          <a:latin typeface="FiraGO" panose="020B0503050000020004" pitchFamily="34" charset="0"/>
                          <a:ea typeface="Calibri" panose="020F0502020204030204" pitchFamily="34" charset="0"/>
                          <a:cs typeface="FiraGO" panose="020B0503050000020004" pitchFamily="34" charset="0"/>
                        </a:rPr>
                        <a:t>ვიზირების, გადაწყვეტის, ხალხის, მასალის და სხვ. </a:t>
                      </a:r>
                      <a:r>
                        <a:rPr lang="ka-GE" sz="1200" b="1" kern="100" dirty="0">
                          <a:effectLst/>
                          <a:latin typeface="FiraGO" panose="020B0503050000020004" pitchFamily="34" charset="0"/>
                          <a:ea typeface="Calibri" panose="020F0502020204030204" pitchFamily="34" charset="0"/>
                          <a:cs typeface="FiraGO" panose="020B0503050000020004" pitchFamily="34" charset="0"/>
                        </a:rPr>
                        <a:t>ლოდინი</a:t>
                      </a:r>
                      <a:endParaRPr lang="en-US" sz="1200" b="1" kern="100" dirty="0">
                        <a:effectLst/>
                        <a:latin typeface="FiraGO" panose="020B0503050000020004" pitchFamily="34" charset="0"/>
                        <a:ea typeface="Calibri" panose="020F0502020204030204" pitchFamily="34" charset="0"/>
                        <a:cs typeface="FiraGO" panose="020B05030500000200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200" kern="100" dirty="0">
                          <a:effectLst/>
                          <a:latin typeface="FiraGO" panose="020B0503050000020004" pitchFamily="34" charset="0"/>
                          <a:cs typeface="FiraGO" panose="020B0503050000020004" pitchFamily="34" charset="0"/>
                        </a:rPr>
                        <a:t>ენერგიის დანაკარგი უქმად დგომის / გაცდენის დროს</a:t>
                      </a:r>
                      <a:endParaRPr lang="en-US" sz="1200" kern="100" dirty="0">
                        <a:effectLst/>
                        <a:latin typeface="FiraGO" panose="020B0503050000020004" pitchFamily="34" charset="0"/>
                        <a:ea typeface="Calibri" panose="020F0502020204030204" pitchFamily="34" charset="0"/>
                        <a:cs typeface="FiraGO" panose="020B05030500000200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200" kern="100" dirty="0">
                          <a:effectLst/>
                          <a:latin typeface="FiraGO" panose="020B0503050000020004" pitchFamily="34" charset="0"/>
                          <a:ea typeface="Calibri" panose="020F0502020204030204" pitchFamily="34" charset="0"/>
                          <a:cs typeface="FiraGO" panose="020B0503050000020004" pitchFamily="34" charset="0"/>
                        </a:rPr>
                        <a:t>ნახშირბადის ზედმეტი ემისია უქმად დგომის დროს</a:t>
                      </a:r>
                      <a:endParaRPr lang="en-US" sz="1200" kern="100" dirty="0">
                        <a:effectLst/>
                        <a:latin typeface="FiraGO" panose="020B0503050000020004" pitchFamily="34" charset="0"/>
                        <a:ea typeface="Calibri" panose="020F0502020204030204" pitchFamily="34" charset="0"/>
                        <a:cs typeface="FiraGO" panose="020B05030500000200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200" kern="100" dirty="0">
                          <a:effectLst/>
                          <a:latin typeface="FiraGO" panose="020B0503050000020004" pitchFamily="34" charset="0"/>
                          <a:cs typeface="FiraGO" panose="020B0503050000020004" pitchFamily="34" charset="0"/>
                        </a:rPr>
                        <a:t>გამოუყენებელი რესურსები</a:t>
                      </a:r>
                      <a:endParaRPr lang="en-US" sz="1200" kern="100" dirty="0">
                        <a:effectLst/>
                        <a:latin typeface="FiraGO" panose="020B0503050000020004" pitchFamily="34" charset="0"/>
                        <a:ea typeface="Calibri" panose="020F0502020204030204" pitchFamily="34" charset="0"/>
                        <a:cs typeface="FiraGO" panose="020B05030500000200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329772"/>
                  </a:ext>
                </a:extLst>
              </a:tr>
              <a:tr h="6099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200" kern="100" dirty="0">
                          <a:effectLst/>
                          <a:latin typeface="FiraGO" panose="020B0503050000020004" pitchFamily="34" charset="0"/>
                          <a:cs typeface="FiraGO" panose="020B0503050000020004" pitchFamily="34" charset="0"/>
                        </a:rPr>
                        <a:t>ზე-წარმოება</a:t>
                      </a:r>
                      <a:endParaRPr lang="en-US" sz="1200" kern="100" dirty="0">
                        <a:effectLst/>
                        <a:latin typeface="FiraGO" panose="020B0503050000020004" pitchFamily="34" charset="0"/>
                        <a:ea typeface="Calibri" panose="020F0502020204030204" pitchFamily="34" charset="0"/>
                        <a:cs typeface="FiraGO" panose="020B05030500000200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B008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200" b="1" kern="100" dirty="0">
                          <a:effectLst/>
                          <a:latin typeface="FiraGO" panose="020B0503050000020004" pitchFamily="34" charset="0"/>
                          <a:ea typeface="Calibri" panose="020F0502020204030204" pitchFamily="34" charset="0"/>
                          <a:cs typeface="FiraGO" panose="020B0503050000020004" pitchFamily="34" charset="0"/>
                        </a:rPr>
                        <a:t>წარმოება იმაზე მეტის</a:t>
                      </a:r>
                      <a:r>
                        <a:rPr lang="ka-GE" sz="1200" b="0" kern="100" dirty="0">
                          <a:effectLst/>
                          <a:latin typeface="FiraGO" panose="020B0503050000020004" pitchFamily="34" charset="0"/>
                          <a:ea typeface="Calibri" panose="020F0502020204030204" pitchFamily="34" charset="0"/>
                          <a:cs typeface="FiraGO" panose="020B0503050000020004" pitchFamily="34" charset="0"/>
                        </a:rPr>
                        <a:t>, ვიდრე საჭიროა</a:t>
                      </a:r>
                      <a:endParaRPr lang="en-US" sz="1200" b="0" kern="100" dirty="0">
                        <a:effectLst/>
                        <a:latin typeface="FiraGO" panose="020B0503050000020004" pitchFamily="34" charset="0"/>
                        <a:ea typeface="Calibri" panose="020F0502020204030204" pitchFamily="34" charset="0"/>
                        <a:cs typeface="FiraGO" panose="020B05030500000200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200" kern="100" dirty="0">
                          <a:effectLst/>
                          <a:latin typeface="FiraGO" panose="020B0503050000020004" pitchFamily="34" charset="0"/>
                          <a:ea typeface="Calibri" panose="020F0502020204030204" pitchFamily="34" charset="0"/>
                          <a:cs typeface="FiraGO" panose="020B0503050000020004" pitchFamily="34" charset="0"/>
                        </a:rPr>
                        <a:t>დამატებითი ენერგიის მოხმარება ზედმეტი წარმოების მანძილზე</a:t>
                      </a:r>
                      <a:endParaRPr lang="en-US" sz="1200" kern="100" dirty="0">
                        <a:effectLst/>
                        <a:latin typeface="FiraGO" panose="020B0503050000020004" pitchFamily="34" charset="0"/>
                        <a:ea typeface="Calibri" panose="020F0502020204030204" pitchFamily="34" charset="0"/>
                        <a:cs typeface="FiraGO" panose="020B05030500000200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200" kern="100" dirty="0">
                          <a:effectLst/>
                          <a:latin typeface="FiraGO" panose="020B0503050000020004" pitchFamily="34" charset="0"/>
                          <a:cs typeface="FiraGO" panose="020B0503050000020004" pitchFamily="34" charset="0"/>
                        </a:rPr>
                        <a:t>ზედმეტი მარაგების წარმოებისას წარმოშობილი ნახშირბადის კვალი</a:t>
                      </a:r>
                      <a:endParaRPr lang="en-US" sz="1200" kern="100" dirty="0">
                        <a:effectLst/>
                        <a:latin typeface="FiraGO" panose="020B0503050000020004" pitchFamily="34" charset="0"/>
                        <a:ea typeface="Calibri" panose="020F0502020204030204" pitchFamily="34" charset="0"/>
                        <a:cs typeface="FiraGO" panose="020B05030500000200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200" kern="100" dirty="0">
                          <a:effectLst/>
                          <a:latin typeface="FiraGO" panose="020B0503050000020004" pitchFamily="34" charset="0"/>
                          <a:cs typeface="FiraGO" panose="020B0503050000020004" pitchFamily="34" charset="0"/>
                        </a:rPr>
                        <a:t>რესურსების დანაკარგი და ნარჩენების რისკი</a:t>
                      </a:r>
                      <a:endParaRPr lang="en-US" sz="1200" kern="100" dirty="0">
                        <a:effectLst/>
                        <a:latin typeface="FiraGO" panose="020B0503050000020004" pitchFamily="34" charset="0"/>
                        <a:ea typeface="Calibri" panose="020F0502020204030204" pitchFamily="34" charset="0"/>
                        <a:cs typeface="FiraGO" panose="020B05030500000200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9678721"/>
                  </a:ext>
                </a:extLst>
              </a:tr>
              <a:tr h="7687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200" kern="100" dirty="0">
                          <a:effectLst/>
                          <a:latin typeface="FiraGO" panose="020B0503050000020004" pitchFamily="34" charset="0"/>
                          <a:cs typeface="FiraGO" panose="020B0503050000020004" pitchFamily="34" charset="0"/>
                        </a:rPr>
                        <a:t>გადატვირთვის მუშაობა</a:t>
                      </a:r>
                      <a:endParaRPr lang="en-US" sz="1200" kern="100" dirty="0">
                        <a:effectLst/>
                        <a:latin typeface="FiraGO" panose="020B0503050000020004" pitchFamily="34" charset="0"/>
                        <a:ea typeface="Calibri" panose="020F0502020204030204" pitchFamily="34" charset="0"/>
                        <a:cs typeface="FiraGO" panose="020B05030500000200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B008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200" b="1" kern="100" dirty="0">
                          <a:effectLst/>
                          <a:latin typeface="FiraGO" panose="020B0503050000020004" pitchFamily="34" charset="0"/>
                          <a:ea typeface="Calibri" panose="020F0502020204030204" pitchFamily="34" charset="0"/>
                          <a:cs typeface="FiraGO" panose="020B0503050000020004" pitchFamily="34" charset="0"/>
                        </a:rPr>
                        <a:t>მუშაობა იმაზე მეტად</a:t>
                      </a:r>
                      <a:r>
                        <a:rPr lang="ka-GE" sz="1200" kern="100" dirty="0">
                          <a:effectLst/>
                          <a:latin typeface="FiraGO" panose="020B0503050000020004" pitchFamily="34" charset="0"/>
                          <a:ea typeface="Calibri" panose="020F0502020204030204" pitchFamily="34" charset="0"/>
                          <a:cs typeface="FiraGO" panose="020B0503050000020004" pitchFamily="34" charset="0"/>
                        </a:rPr>
                        <a:t>, ვიდრე საჭიროა, რამოდენიმე საკითხზე ერთდროულად მუშაობა</a:t>
                      </a:r>
                      <a:endParaRPr lang="en-US" sz="1200" kern="100" dirty="0">
                        <a:effectLst/>
                        <a:latin typeface="FiraGO" panose="020B0503050000020004" pitchFamily="34" charset="0"/>
                        <a:ea typeface="Calibri" panose="020F0502020204030204" pitchFamily="34" charset="0"/>
                        <a:cs typeface="FiraGO" panose="020B05030500000200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200" kern="100" dirty="0">
                          <a:effectLst/>
                          <a:latin typeface="FiraGO" panose="020B0503050000020004" pitchFamily="34" charset="0"/>
                          <a:cs typeface="FiraGO" panose="020B0503050000020004" pitchFamily="34" charset="0"/>
                        </a:rPr>
                        <a:t>მანქანების ზედმეტი მუშაობისას გამომუშავებული ზედმეტი ენერგია</a:t>
                      </a:r>
                      <a:endParaRPr lang="en-US" sz="1200" kern="100" dirty="0">
                        <a:effectLst/>
                        <a:latin typeface="FiraGO" panose="020B0503050000020004" pitchFamily="34" charset="0"/>
                        <a:ea typeface="Calibri" panose="020F0502020204030204" pitchFamily="34" charset="0"/>
                        <a:cs typeface="FiraGO" panose="020B05030500000200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200" kern="100" dirty="0">
                          <a:effectLst/>
                          <a:latin typeface="FiraGO" panose="020B0503050000020004" pitchFamily="34" charset="0"/>
                          <a:cs typeface="FiraGO" panose="020B0503050000020004" pitchFamily="34" charset="0"/>
                        </a:rPr>
                        <a:t>ზედმეტი გამომუშავებული ნახშირბადი</a:t>
                      </a:r>
                      <a:endParaRPr lang="en-US" sz="1200" kern="100" dirty="0">
                        <a:effectLst/>
                        <a:latin typeface="FiraGO" panose="020B0503050000020004" pitchFamily="34" charset="0"/>
                        <a:ea typeface="Calibri" panose="020F0502020204030204" pitchFamily="34" charset="0"/>
                        <a:cs typeface="FiraGO" panose="020B05030500000200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200" kern="100" dirty="0">
                          <a:effectLst/>
                          <a:latin typeface="FiraGO" panose="020B0503050000020004" pitchFamily="34" charset="0"/>
                          <a:cs typeface="FiraGO" panose="020B0503050000020004" pitchFamily="34" charset="0"/>
                        </a:rPr>
                        <a:t>ავარიული გაჩერების და დეფექტების გაზრდილი რისკი</a:t>
                      </a:r>
                      <a:endParaRPr lang="en-US" sz="1200" kern="100" dirty="0">
                        <a:effectLst/>
                        <a:latin typeface="FiraGO" panose="020B0503050000020004" pitchFamily="34" charset="0"/>
                        <a:ea typeface="Calibri" panose="020F0502020204030204" pitchFamily="34" charset="0"/>
                        <a:cs typeface="FiraGO" panose="020B05030500000200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6990967"/>
                  </a:ext>
                </a:extLst>
              </a:tr>
              <a:tr h="9651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200" kern="100" dirty="0">
                          <a:effectLst/>
                          <a:latin typeface="FiraGO" panose="020B0503050000020004" pitchFamily="34" charset="0"/>
                          <a:cs typeface="FiraGO" panose="020B0503050000020004" pitchFamily="34" charset="0"/>
                        </a:rPr>
                        <a:t>დეფექტები</a:t>
                      </a:r>
                      <a:endParaRPr lang="en-US" sz="1200" kern="100" dirty="0">
                        <a:effectLst/>
                        <a:latin typeface="FiraGO" panose="020B0503050000020004" pitchFamily="34" charset="0"/>
                        <a:ea typeface="Calibri" panose="020F0502020204030204" pitchFamily="34" charset="0"/>
                        <a:cs typeface="FiraGO" panose="020B05030500000200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B008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200" b="1" kern="100" dirty="0">
                          <a:effectLst/>
                          <a:latin typeface="FiraGO" panose="020B0503050000020004" pitchFamily="34" charset="0"/>
                          <a:ea typeface="Calibri" panose="020F0502020204030204" pitchFamily="34" charset="0"/>
                          <a:cs typeface="FiraGO" panose="020B0503050000020004" pitchFamily="34" charset="0"/>
                        </a:rPr>
                        <a:t>დაზიანებული</a:t>
                      </a:r>
                      <a:r>
                        <a:rPr lang="ka-GE" sz="1200" kern="100" dirty="0">
                          <a:effectLst/>
                          <a:latin typeface="FiraGO" panose="020B0503050000020004" pitchFamily="34" charset="0"/>
                          <a:ea typeface="Calibri" panose="020F0502020204030204" pitchFamily="34" charset="0"/>
                          <a:cs typeface="FiraGO" panose="020B0503050000020004" pitchFamily="34" charset="0"/>
                        </a:rPr>
                        <a:t> შეფუთვა, </a:t>
                      </a:r>
                      <a:r>
                        <a:rPr lang="ka-GE" sz="1200" b="1" kern="100" dirty="0">
                          <a:effectLst/>
                          <a:latin typeface="FiraGO" panose="020B0503050000020004" pitchFamily="34" charset="0"/>
                          <a:ea typeface="Calibri" panose="020F0502020204030204" pitchFamily="34" charset="0"/>
                          <a:cs typeface="FiraGO" panose="020B0503050000020004" pitchFamily="34" charset="0"/>
                        </a:rPr>
                        <a:t>შეცდომა</a:t>
                      </a:r>
                      <a:r>
                        <a:rPr lang="ka-GE" sz="1200" kern="100" dirty="0">
                          <a:effectLst/>
                          <a:latin typeface="FiraGO" panose="020B0503050000020004" pitchFamily="34" charset="0"/>
                          <a:ea typeface="Calibri" panose="020F0502020204030204" pitchFamily="34" charset="0"/>
                          <a:cs typeface="FiraGO" panose="020B0503050000020004" pitchFamily="34" charset="0"/>
                        </a:rPr>
                        <a:t> გაფორმებისას, </a:t>
                      </a:r>
                      <a:r>
                        <a:rPr lang="ka-GE" sz="1200" b="1" kern="100" dirty="0">
                          <a:effectLst/>
                          <a:latin typeface="FiraGO" panose="020B0503050000020004" pitchFamily="34" charset="0"/>
                          <a:ea typeface="Calibri" panose="020F0502020204030204" pitchFamily="34" charset="0"/>
                          <a:cs typeface="FiraGO" panose="020B0503050000020004" pitchFamily="34" charset="0"/>
                        </a:rPr>
                        <a:t>ინციდენტები</a:t>
                      </a:r>
                      <a:r>
                        <a:rPr lang="ka-GE" sz="1200" kern="100" dirty="0">
                          <a:effectLst/>
                          <a:latin typeface="FiraGO" panose="020B0503050000020004" pitchFamily="34" charset="0"/>
                          <a:ea typeface="Calibri" panose="020F0502020204030204" pitchFamily="34" charset="0"/>
                          <a:cs typeface="FiraGO" panose="020B0503050000020004" pitchFamily="34" charset="0"/>
                        </a:rPr>
                        <a:t>, შეცდომა აღრიცხვისას და ა.შ.</a:t>
                      </a:r>
                      <a:endParaRPr lang="en-US" sz="1200" kern="100" dirty="0">
                        <a:effectLst/>
                        <a:latin typeface="FiraGO" panose="020B0503050000020004" pitchFamily="34" charset="0"/>
                        <a:ea typeface="Calibri" panose="020F0502020204030204" pitchFamily="34" charset="0"/>
                        <a:cs typeface="FiraGO" panose="020B05030500000200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200" kern="100" dirty="0">
                          <a:effectLst/>
                          <a:latin typeface="FiraGO" panose="020B0503050000020004" pitchFamily="34" charset="0"/>
                          <a:cs typeface="FiraGO" panose="020B0503050000020004" pitchFamily="34" charset="0"/>
                        </a:rPr>
                        <a:t>შეცდომების გამოსწორებისას დახარჯული ზედმეტი ენერგია</a:t>
                      </a:r>
                      <a:endParaRPr lang="en-US" sz="1200" kern="100" dirty="0">
                        <a:effectLst/>
                        <a:latin typeface="FiraGO" panose="020B0503050000020004" pitchFamily="34" charset="0"/>
                        <a:ea typeface="Calibri" panose="020F0502020204030204" pitchFamily="34" charset="0"/>
                        <a:cs typeface="FiraGO" panose="020B05030500000200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200" kern="100" dirty="0">
                          <a:effectLst/>
                          <a:latin typeface="FiraGO" panose="020B0503050000020004" pitchFamily="34" charset="0"/>
                          <a:cs typeface="FiraGO" panose="020B0503050000020004" pitchFamily="34" charset="0"/>
                        </a:rPr>
                        <a:t>ზედმეტი გამომუშავებული ნახშირბადი შეცმომების გამოსწორებისას</a:t>
                      </a:r>
                      <a:endParaRPr lang="en-US" sz="1200" kern="100" dirty="0">
                        <a:effectLst/>
                        <a:latin typeface="FiraGO" panose="020B0503050000020004" pitchFamily="34" charset="0"/>
                        <a:ea typeface="Calibri" panose="020F0502020204030204" pitchFamily="34" charset="0"/>
                        <a:cs typeface="FiraGO" panose="020B05030500000200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a-GE" sz="1200" kern="100" dirty="0">
                          <a:effectLst/>
                          <a:latin typeface="FiraGO" panose="020B0503050000020004" pitchFamily="34" charset="0"/>
                          <a:ea typeface="Calibri" panose="020F0502020204030204" pitchFamily="34" charset="0"/>
                          <a:cs typeface="FiraGO" panose="020B0503050000020004" pitchFamily="34" charset="0"/>
                        </a:rPr>
                        <a:t>მასალის, დროის და სხვა რესურსების დანაკარგი</a:t>
                      </a:r>
                      <a:endParaRPr lang="en-US" sz="1200" kern="100" dirty="0">
                        <a:effectLst/>
                        <a:latin typeface="FiraGO" panose="020B0503050000020004" pitchFamily="34" charset="0"/>
                        <a:ea typeface="Calibri" panose="020F0502020204030204" pitchFamily="34" charset="0"/>
                        <a:cs typeface="FiraGO" panose="020B05030500000200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5816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0111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111">
            <a:extLst>
              <a:ext uri="{FF2B5EF4-FFF2-40B4-BE49-F238E27FC236}">
                <a16:creationId xmlns:a16="http://schemas.microsoft.com/office/drawing/2014/main" id="{3F813A92-BA16-44E1-BACB-E5823B7AC0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749" y="224408"/>
            <a:ext cx="1841117" cy="352789"/>
          </a:xfrm>
          <a:prstGeom prst="rect">
            <a:avLst/>
          </a:prstGeom>
        </p:spPr>
      </p:pic>
      <p:sp>
        <p:nvSpPr>
          <p:cNvPr id="113" name="Rectangle 2">
            <a:extLst>
              <a:ext uri="{FF2B5EF4-FFF2-40B4-BE49-F238E27FC236}">
                <a16:creationId xmlns:a16="http://schemas.microsoft.com/office/drawing/2014/main" id="{5CBCAEA3-8926-4FEF-88DB-F9F4D4BE07E5}"/>
              </a:ext>
            </a:extLst>
          </p:cNvPr>
          <p:cNvSpPr txBox="1">
            <a:spLocks noChangeArrowheads="1"/>
          </p:cNvSpPr>
          <p:nvPr/>
        </p:nvSpPr>
        <p:spPr>
          <a:xfrm>
            <a:off x="392024" y="351403"/>
            <a:ext cx="9720000" cy="384721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23847" indent="-323847"/>
            <a:r>
              <a:rPr lang="ka-GE" sz="3200" b="1" noProof="1">
                <a:solidFill>
                  <a:srgbClr val="000066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ეფექტიანი ოპერაციები და მდგრადობა</a:t>
            </a:r>
          </a:p>
          <a:p>
            <a:pPr marL="323847" indent="-323847"/>
            <a:r>
              <a:rPr lang="ka-GE" sz="2800" noProof="1">
                <a:solidFill>
                  <a:srgbClr val="000066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მაგალითი</a:t>
            </a:r>
            <a:endParaRPr lang="en-GB" sz="2800" dirty="0">
              <a:latin typeface="FiraGO" panose="020B0503050000020004" pitchFamily="34" charset="0"/>
              <a:cs typeface="FiraGO" panose="020B0503050000020004" pitchFamily="34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0D75CA1-3E75-4984-AFDA-6A57A420641F}"/>
              </a:ext>
            </a:extLst>
          </p:cNvPr>
          <p:cNvSpPr/>
          <p:nvPr/>
        </p:nvSpPr>
        <p:spPr>
          <a:xfrm>
            <a:off x="0" y="6400801"/>
            <a:ext cx="12192000" cy="459327"/>
          </a:xfrm>
          <a:prstGeom prst="rect">
            <a:avLst/>
          </a:prstGeom>
          <a:solidFill>
            <a:srgbClr val="0C3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7E6355D-47D0-4614-807A-E9EB724D47C9}"/>
              </a:ext>
            </a:extLst>
          </p:cNvPr>
          <p:cNvGrpSpPr/>
          <p:nvPr/>
        </p:nvGrpSpPr>
        <p:grpSpPr>
          <a:xfrm>
            <a:off x="2653553" y="1313839"/>
            <a:ext cx="4631138" cy="4509247"/>
            <a:chOff x="2653553" y="1313839"/>
            <a:chExt cx="4631138" cy="4509247"/>
          </a:xfrm>
        </p:grpSpPr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22EFEA23-CC3F-4BCF-9FBD-38DA053AF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3553" y="1313839"/>
              <a:ext cx="4631138" cy="2389374"/>
            </a:xfrm>
            <a:prstGeom prst="rect">
              <a:avLst/>
            </a:prstGeom>
          </p:spPr>
        </p:pic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8879949E-9F98-4A3B-BAB2-9C0BBF5B8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5061" y="3828363"/>
              <a:ext cx="2659630" cy="1994723"/>
            </a:xfrm>
            <a:prstGeom prst="rect">
              <a:avLst/>
            </a:prstGeom>
          </p:spPr>
        </p:pic>
      </p:grpSp>
      <p:pic>
        <p:nvPicPr>
          <p:cNvPr id="122" name="Picture 121">
            <a:extLst>
              <a:ext uri="{FF2B5EF4-FFF2-40B4-BE49-F238E27FC236}">
                <a16:creationId xmlns:a16="http://schemas.microsoft.com/office/drawing/2014/main" id="{3CAC8456-0094-401E-8DC5-BA4CFAAF02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669" y="1313839"/>
            <a:ext cx="3161331" cy="243188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5DD73B8-77D3-4428-8053-CEE13B0352FA}"/>
              </a:ext>
            </a:extLst>
          </p:cNvPr>
          <p:cNvGrpSpPr/>
          <p:nvPr/>
        </p:nvGrpSpPr>
        <p:grpSpPr>
          <a:xfrm>
            <a:off x="392024" y="1313839"/>
            <a:ext cx="2029161" cy="5099457"/>
            <a:chOff x="392024" y="1313839"/>
            <a:chExt cx="2029161" cy="5099457"/>
          </a:xfrm>
        </p:grpSpPr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E199C743-792E-4F19-B56E-F3FC850CF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24" y="1313839"/>
              <a:ext cx="2029161" cy="4509247"/>
            </a:xfrm>
            <a:prstGeom prst="rect">
              <a:avLst/>
            </a:prstGeom>
          </p:spPr>
        </p:pic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4411721-1D6D-4C72-B2D7-0D06FD422373}"/>
                </a:ext>
              </a:extLst>
            </p:cNvPr>
            <p:cNvSpPr txBox="1"/>
            <p:nvPr/>
          </p:nvSpPr>
          <p:spPr>
            <a:xfrm>
              <a:off x="392024" y="5828521"/>
              <a:ext cx="20291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600" b="1" dirty="0">
                  <a:solidFill>
                    <a:srgbClr val="B00834"/>
                  </a:solidFill>
                  <a:latin typeface="FiraGO" panose="020B0503050000020004" pitchFamily="34" charset="0"/>
                  <a:cs typeface="FiraGO" panose="020B0503050000020004" pitchFamily="34" charset="0"/>
                </a:rPr>
                <a:t>დიდუბის მეტრო</a:t>
              </a:r>
              <a:r>
                <a:rPr lang="en-US" sz="1600" b="1" dirty="0">
                  <a:solidFill>
                    <a:srgbClr val="B00834"/>
                  </a:solidFill>
                  <a:latin typeface="FiraGO" panose="020B0503050000020004" pitchFamily="34" charset="0"/>
                  <a:cs typeface="FiraGO" panose="020B0503050000020004" pitchFamily="34" charset="0"/>
                </a:rPr>
                <a:t>,</a:t>
              </a:r>
              <a:endParaRPr lang="ka-GE" sz="1600" b="1" dirty="0">
                <a:solidFill>
                  <a:srgbClr val="B00834"/>
                </a:solidFill>
                <a:latin typeface="FiraGO" panose="020B0503050000020004" pitchFamily="34" charset="0"/>
                <a:cs typeface="FiraGO" panose="020B0503050000020004" pitchFamily="34" charset="0"/>
              </a:endParaRPr>
            </a:p>
            <a:p>
              <a:pPr algn="ctr"/>
              <a:r>
                <a:rPr lang="ka-GE" sz="1600" b="1" dirty="0">
                  <a:solidFill>
                    <a:srgbClr val="B00834"/>
                  </a:solidFill>
                  <a:latin typeface="FiraGO" panose="020B0503050000020004" pitchFamily="34" charset="0"/>
                  <a:cs typeface="FiraGO" panose="020B0503050000020004" pitchFamily="34" charset="0"/>
                </a:rPr>
                <a:t>პიკის საათი</a:t>
              </a:r>
              <a:endParaRPr lang="en-US" sz="1600" b="1" dirty="0">
                <a:solidFill>
                  <a:srgbClr val="B00834"/>
                </a:solidFill>
                <a:latin typeface="FiraGO" panose="020B0503050000020004" pitchFamily="34" charset="0"/>
                <a:cs typeface="FiraGO" panose="020B0503050000020004" pitchFamily="34" charset="0"/>
              </a:endParaRPr>
            </a:p>
          </p:txBody>
        </p: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C9BC8B3D-822F-4124-9CC8-67679B071B60}"/>
              </a:ext>
            </a:extLst>
          </p:cNvPr>
          <p:cNvSpPr txBox="1"/>
          <p:nvPr/>
        </p:nvSpPr>
        <p:spPr>
          <a:xfrm>
            <a:off x="2464863" y="4040894"/>
            <a:ext cx="21165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600" b="1" dirty="0">
                <a:solidFill>
                  <a:srgbClr val="B00834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მიზეზი:</a:t>
            </a:r>
          </a:p>
          <a:p>
            <a:pPr algn="ctr"/>
            <a:r>
              <a:rPr lang="ka-GE" sz="1600" b="1" dirty="0">
                <a:solidFill>
                  <a:srgbClr val="0C3274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დახურული</a:t>
            </a:r>
            <a:r>
              <a:rPr lang="ka-GE" sz="1600" b="1" dirty="0">
                <a:solidFill>
                  <a:srgbClr val="B00834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 </a:t>
            </a:r>
            <a:r>
              <a:rPr lang="ka-GE" sz="1600" b="1" dirty="0">
                <a:solidFill>
                  <a:srgbClr val="0C3274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დაშვების სისტემა:</a:t>
            </a:r>
            <a:endParaRPr lang="ka-GE" sz="1600" b="1" dirty="0">
              <a:solidFill>
                <a:srgbClr val="B00834"/>
              </a:solidFill>
              <a:latin typeface="FiraGO" panose="020B0503050000020004" pitchFamily="34" charset="0"/>
              <a:cs typeface="FiraGO" panose="020B0503050000020004" pitchFamily="34" charset="0"/>
            </a:endParaRPr>
          </a:p>
          <a:p>
            <a:pPr algn="ctr"/>
            <a:r>
              <a:rPr lang="ka-GE" sz="1600" b="1" dirty="0">
                <a:solidFill>
                  <a:srgbClr val="B00834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საოპერაციო დრო +/-</a:t>
            </a:r>
          </a:p>
          <a:p>
            <a:pPr algn="ctr"/>
            <a:r>
              <a:rPr lang="ka-GE" sz="1600" b="1" dirty="0">
                <a:solidFill>
                  <a:srgbClr val="0C3274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3 წამი</a:t>
            </a:r>
            <a:endParaRPr lang="en-US" sz="1600" b="1" dirty="0">
              <a:solidFill>
                <a:srgbClr val="0C3274"/>
              </a:solidFill>
              <a:latin typeface="FiraGO" panose="020B0503050000020004" pitchFamily="34" charset="0"/>
              <a:cs typeface="FiraGO" panose="020B05030500000200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4AEA4A04-C7E8-455A-9801-65FB6710B921}"/>
              </a:ext>
            </a:extLst>
          </p:cNvPr>
          <p:cNvSpPr txBox="1"/>
          <p:nvPr/>
        </p:nvSpPr>
        <p:spPr>
          <a:xfrm>
            <a:off x="8094698" y="3897459"/>
            <a:ext cx="35683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>
                <a:solidFill>
                  <a:srgbClr val="B00834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შესაძლო გადაწყვეტა:</a:t>
            </a:r>
          </a:p>
          <a:p>
            <a:r>
              <a:rPr lang="ka-GE" sz="1600" b="1" dirty="0">
                <a:solidFill>
                  <a:srgbClr val="0C3274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ღია</a:t>
            </a:r>
            <a:r>
              <a:rPr lang="ka-GE" sz="1600" b="1" dirty="0">
                <a:solidFill>
                  <a:srgbClr val="B00834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 დაშვების სისტემა (იაპონია):</a:t>
            </a:r>
          </a:p>
          <a:p>
            <a:r>
              <a:rPr lang="ka-GE" sz="1600" b="1" dirty="0">
                <a:solidFill>
                  <a:srgbClr val="B00834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საოპერაციო დრო +/- </a:t>
            </a:r>
            <a:r>
              <a:rPr lang="ka-GE" sz="1600" b="1" dirty="0">
                <a:solidFill>
                  <a:srgbClr val="0C3274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0,2 წამი</a:t>
            </a:r>
          </a:p>
          <a:p>
            <a:endParaRPr lang="ka-GE" sz="1600" b="1" dirty="0">
              <a:solidFill>
                <a:srgbClr val="0C3274"/>
              </a:solidFill>
              <a:latin typeface="FiraGO" panose="020B0503050000020004" pitchFamily="34" charset="0"/>
              <a:cs typeface="FiraGO" panose="020B0503050000020004" pitchFamily="34" charset="0"/>
            </a:endParaRPr>
          </a:p>
          <a:p>
            <a:pPr marL="285750" indent="-285750">
              <a:buFontTx/>
              <a:buChar char="-"/>
            </a:pPr>
            <a:r>
              <a:rPr lang="ka-GE" sz="1600" b="1" dirty="0">
                <a:solidFill>
                  <a:srgbClr val="0C3274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ნაკლები ცვეთა</a:t>
            </a:r>
          </a:p>
          <a:p>
            <a:pPr marL="285750" indent="-285750">
              <a:buFontTx/>
              <a:buChar char="-"/>
            </a:pPr>
            <a:r>
              <a:rPr lang="ka-GE" sz="1600" b="1" dirty="0">
                <a:solidFill>
                  <a:srgbClr val="0C3274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ნაკლები ენერგო მოხმარება</a:t>
            </a:r>
          </a:p>
          <a:p>
            <a:pPr marL="285750" indent="-285750">
              <a:buFontTx/>
              <a:buChar char="-"/>
            </a:pPr>
            <a:r>
              <a:rPr lang="ka-GE" sz="1600" b="1" dirty="0">
                <a:solidFill>
                  <a:srgbClr val="0C3274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ნაკლები რიგები</a:t>
            </a:r>
          </a:p>
          <a:p>
            <a:pPr marL="285750" indent="-285750">
              <a:buFontTx/>
              <a:buChar char="-"/>
            </a:pPr>
            <a:r>
              <a:rPr lang="ka-GE" sz="1600" b="1" dirty="0">
                <a:solidFill>
                  <a:srgbClr val="0C3274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გაზრდილი კმაყოფილება</a:t>
            </a:r>
            <a:endParaRPr lang="en-US" sz="1600" b="1" dirty="0">
              <a:solidFill>
                <a:srgbClr val="0C3274"/>
              </a:solidFill>
              <a:latin typeface="FiraGO" panose="020B0503050000020004" pitchFamily="34" charset="0"/>
              <a:cs typeface="FiraGO" panose="020B0503050000020004" pitchFamily="34" charset="0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FE7BC37A-9D11-4AF8-9A04-5634E9DB9962}"/>
              </a:ext>
            </a:extLst>
          </p:cNvPr>
          <p:cNvSpPr/>
          <p:nvPr/>
        </p:nvSpPr>
        <p:spPr>
          <a:xfrm>
            <a:off x="7682752" y="1313839"/>
            <a:ext cx="89647" cy="48180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6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25" grpId="0"/>
      <p:bldP spid="1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111">
            <a:extLst>
              <a:ext uri="{FF2B5EF4-FFF2-40B4-BE49-F238E27FC236}">
                <a16:creationId xmlns:a16="http://schemas.microsoft.com/office/drawing/2014/main" id="{3F813A92-BA16-44E1-BACB-E5823B7AC0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749" y="224408"/>
            <a:ext cx="1841117" cy="352789"/>
          </a:xfrm>
          <a:prstGeom prst="rect">
            <a:avLst/>
          </a:prstGeom>
        </p:spPr>
      </p:pic>
      <p:sp>
        <p:nvSpPr>
          <p:cNvPr id="113" name="Rectangle 2">
            <a:extLst>
              <a:ext uri="{FF2B5EF4-FFF2-40B4-BE49-F238E27FC236}">
                <a16:creationId xmlns:a16="http://schemas.microsoft.com/office/drawing/2014/main" id="{5CBCAEA3-8926-4FEF-88DB-F9F4D4BE07E5}"/>
              </a:ext>
            </a:extLst>
          </p:cNvPr>
          <p:cNvSpPr txBox="1">
            <a:spLocks noChangeArrowheads="1"/>
          </p:cNvSpPr>
          <p:nvPr/>
        </p:nvSpPr>
        <p:spPr>
          <a:xfrm>
            <a:off x="392024" y="351403"/>
            <a:ext cx="9720000" cy="3847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23847" indent="-323847"/>
            <a:r>
              <a:rPr lang="ka-GE" sz="3200" b="1" noProof="1">
                <a:solidFill>
                  <a:srgbClr val="000066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ეფექტიანი ოპერაციები და მდგრადობა</a:t>
            </a:r>
          </a:p>
          <a:p>
            <a:pPr marL="323847" indent="-323847"/>
            <a:r>
              <a:rPr lang="ka-GE" sz="2800" noProof="1">
                <a:solidFill>
                  <a:srgbClr val="000066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იდეები &amp; რეკომენდაციები</a:t>
            </a:r>
            <a:endParaRPr lang="en-GB" sz="2800" dirty="0">
              <a:latin typeface="FiraGO" panose="020B0503050000020004" pitchFamily="34" charset="0"/>
              <a:cs typeface="FiraGO" panose="020B0503050000020004" pitchFamily="34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0D75CA1-3E75-4984-AFDA-6A57A420641F}"/>
              </a:ext>
            </a:extLst>
          </p:cNvPr>
          <p:cNvSpPr/>
          <p:nvPr/>
        </p:nvSpPr>
        <p:spPr>
          <a:xfrm>
            <a:off x="0" y="6400801"/>
            <a:ext cx="12192000" cy="459327"/>
          </a:xfrm>
          <a:prstGeom prst="rect">
            <a:avLst/>
          </a:prstGeom>
          <a:solidFill>
            <a:srgbClr val="0C3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745139-0B36-4BFD-921D-5EB8223B8C6C}"/>
              </a:ext>
            </a:extLst>
          </p:cNvPr>
          <p:cNvSpPr/>
          <p:nvPr/>
        </p:nvSpPr>
        <p:spPr>
          <a:xfrm>
            <a:off x="548788" y="1361028"/>
            <a:ext cx="2024082" cy="2085705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705C85-2E18-412C-A1CE-90ECB4150C54}"/>
              </a:ext>
            </a:extLst>
          </p:cNvPr>
          <p:cNvSpPr/>
          <p:nvPr/>
        </p:nvSpPr>
        <p:spPr>
          <a:xfrm>
            <a:off x="548788" y="3821923"/>
            <a:ext cx="2024081" cy="2189929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8000" r="-1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959D95-FB85-482A-9B22-60C1BF414F79}"/>
              </a:ext>
            </a:extLst>
          </p:cNvPr>
          <p:cNvSpPr/>
          <p:nvPr/>
        </p:nvSpPr>
        <p:spPr>
          <a:xfrm>
            <a:off x="3085799" y="1347778"/>
            <a:ext cx="2024081" cy="2081222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8C5C7A-A65B-4F68-958C-C76EFDC997AE}"/>
              </a:ext>
            </a:extLst>
          </p:cNvPr>
          <p:cNvSpPr txBox="1"/>
          <p:nvPr/>
        </p:nvSpPr>
        <p:spPr>
          <a:xfrm>
            <a:off x="548788" y="3429000"/>
            <a:ext cx="2024081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a-GE" sz="1000" dirty="0">
                <a:latin typeface="FiraGO" panose="020B0503050000020004" pitchFamily="34" charset="0"/>
                <a:cs typeface="FiraGO" panose="020B0503050000020004" pitchFamily="34" charset="0"/>
              </a:rPr>
              <a:t>უფრო მდგრადი პალეტები</a:t>
            </a:r>
            <a:endParaRPr lang="en-US" sz="1000" dirty="0">
              <a:latin typeface="FiraGO" panose="020B0503050000020004" pitchFamily="34" charset="0"/>
              <a:cs typeface="FiraGO" panose="020B05030500000200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4974BF-6DDA-492B-9B0D-09824999BC23}"/>
              </a:ext>
            </a:extLst>
          </p:cNvPr>
          <p:cNvSpPr txBox="1"/>
          <p:nvPr/>
        </p:nvSpPr>
        <p:spPr>
          <a:xfrm>
            <a:off x="548788" y="5977482"/>
            <a:ext cx="2024081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a-GE" sz="1000" dirty="0">
                <a:latin typeface="FiraGO" panose="020B0503050000020004" pitchFamily="34" charset="0"/>
                <a:cs typeface="FiraGO" panose="020B0503050000020004" pitchFamily="34" charset="0"/>
              </a:rPr>
              <a:t>ელექტორნული ინფორმაციული ნაკადები</a:t>
            </a:r>
            <a:endParaRPr lang="en-US" sz="1000" dirty="0">
              <a:latin typeface="FiraGO" panose="020B0503050000020004" pitchFamily="34" charset="0"/>
              <a:cs typeface="FiraGO" panose="020B05030500000200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E531B8-EFCE-48F0-B1E7-3080CF7CE7E3}"/>
              </a:ext>
            </a:extLst>
          </p:cNvPr>
          <p:cNvSpPr txBox="1"/>
          <p:nvPr/>
        </p:nvSpPr>
        <p:spPr>
          <a:xfrm>
            <a:off x="3085799" y="3429000"/>
            <a:ext cx="2024081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a-GE" sz="1000" dirty="0">
                <a:latin typeface="FiraGO" panose="020B0503050000020004" pitchFamily="34" charset="0"/>
                <a:cs typeface="FiraGO" panose="020B0503050000020004" pitchFamily="34" charset="0"/>
              </a:rPr>
              <a:t>ღამის დისტრიბუცია</a:t>
            </a:r>
            <a:endParaRPr lang="en-US" sz="1000" dirty="0">
              <a:latin typeface="FiraGO" panose="020B0503050000020004" pitchFamily="34" charset="0"/>
              <a:cs typeface="FiraGO" panose="020B05030500000200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ACCA99-7EC7-4501-8A85-6DB3D356D8BB}"/>
              </a:ext>
            </a:extLst>
          </p:cNvPr>
          <p:cNvSpPr/>
          <p:nvPr/>
        </p:nvSpPr>
        <p:spPr>
          <a:xfrm>
            <a:off x="3085798" y="3817948"/>
            <a:ext cx="2024081" cy="2159533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000" r="-1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59E1C7-35BB-4885-B0E7-326780D962FF}"/>
              </a:ext>
            </a:extLst>
          </p:cNvPr>
          <p:cNvSpPr txBox="1"/>
          <p:nvPr/>
        </p:nvSpPr>
        <p:spPr>
          <a:xfrm>
            <a:off x="3085798" y="5954525"/>
            <a:ext cx="2024081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a-GE" sz="1000" dirty="0">
                <a:latin typeface="FiraGO" panose="020B0503050000020004" pitchFamily="34" charset="0"/>
                <a:cs typeface="FiraGO" panose="020B0503050000020004" pitchFamily="34" charset="0"/>
              </a:rPr>
              <a:t>სამუშაო არეალის / სივრცის მარკირება</a:t>
            </a:r>
            <a:endParaRPr lang="en-US" sz="1000" dirty="0">
              <a:latin typeface="FiraGO" panose="020B0503050000020004" pitchFamily="34" charset="0"/>
              <a:cs typeface="FiraGO" panose="020B05030500000200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106D99-C211-44A1-82BA-7D7DE8EC3B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808" y="3817948"/>
            <a:ext cx="2024081" cy="202408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2F8E100-5A6C-4254-9B2E-D462B8427438}"/>
              </a:ext>
            </a:extLst>
          </p:cNvPr>
          <p:cNvSpPr txBox="1"/>
          <p:nvPr/>
        </p:nvSpPr>
        <p:spPr>
          <a:xfrm>
            <a:off x="5622808" y="5946040"/>
            <a:ext cx="2024081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a-GE" sz="1000" dirty="0">
                <a:latin typeface="FiraGO" panose="020B0503050000020004" pitchFamily="34" charset="0"/>
                <a:cs typeface="FiraGO" panose="020B0503050000020004" pitchFamily="34" charset="0"/>
              </a:rPr>
              <a:t>პალეტების მრავალჯერადი შეფუთვა</a:t>
            </a:r>
            <a:endParaRPr lang="en-US" sz="1000" dirty="0">
              <a:latin typeface="FiraGO" panose="020B0503050000020004" pitchFamily="34" charset="0"/>
              <a:cs typeface="FiraGO" panose="020B05030500000200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A6FA36-AB4F-4723-BFF6-5CC95C7526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807" y="1368546"/>
            <a:ext cx="2024081" cy="217322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765F40B-358C-45BD-A8FD-3D70E74E39A2}"/>
              </a:ext>
            </a:extLst>
          </p:cNvPr>
          <p:cNvSpPr txBox="1"/>
          <p:nvPr/>
        </p:nvSpPr>
        <p:spPr>
          <a:xfrm>
            <a:off x="5622806" y="3437012"/>
            <a:ext cx="2024081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a-GE" sz="1000" dirty="0">
                <a:latin typeface="FiraGO" panose="020B0503050000020004" pitchFamily="34" charset="0"/>
                <a:cs typeface="FiraGO" panose="020B0503050000020004" pitchFamily="34" charset="0"/>
              </a:rPr>
              <a:t>ავტოდამტვირთავის ეფექტიანობის ანალიზი</a:t>
            </a:r>
            <a:endParaRPr lang="en-US" sz="1000" dirty="0">
              <a:latin typeface="FiraGO" panose="020B0503050000020004" pitchFamily="34" charset="0"/>
              <a:cs typeface="FiraGO" panose="020B0503050000020004" pitchFamily="34" charset="0"/>
            </a:endParaRPr>
          </a:p>
        </p:txBody>
      </p:sp>
      <p:pic>
        <p:nvPicPr>
          <p:cNvPr id="32" name="Picture 31" descr="A hand arranging blocks with letters on them  Description automatically generated">
            <a:extLst>
              <a:ext uri="{FF2B5EF4-FFF2-40B4-BE49-F238E27FC236}">
                <a16:creationId xmlns:a16="http://schemas.microsoft.com/office/drawing/2014/main" id="{A914128A-26BC-44BB-8FCC-F422541B8FA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884" r="-1" b="-1"/>
          <a:stretch/>
        </p:blipFill>
        <p:spPr>
          <a:xfrm>
            <a:off x="8298328" y="1172186"/>
            <a:ext cx="3044736" cy="215941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A3F36DB-82DF-4D1B-A785-7BA63109A78E}"/>
              </a:ext>
            </a:extLst>
          </p:cNvPr>
          <p:cNvSpPr txBox="1"/>
          <p:nvPr/>
        </p:nvSpPr>
        <p:spPr>
          <a:xfrm>
            <a:off x="8298327" y="3320440"/>
            <a:ext cx="3044736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FiraGO" panose="020B0503050000020004" pitchFamily="34" charset="0"/>
                <a:cs typeface="FiraGO" panose="020B0503050000020004" pitchFamily="34" charset="0"/>
              </a:rPr>
              <a:t>“</a:t>
            </a:r>
            <a:r>
              <a:rPr lang="ka-GE" sz="1000" dirty="0">
                <a:latin typeface="FiraGO" panose="020B0503050000020004" pitchFamily="34" charset="0"/>
                <a:cs typeface="FiraGO" panose="020B0503050000020004" pitchFamily="34" charset="0"/>
              </a:rPr>
              <a:t>მოქაჩვის“ პრინციპის გამოყენება წარმოების და მარაგების დაგეგმვისას</a:t>
            </a:r>
            <a:r>
              <a:rPr lang="en-US" sz="1000" dirty="0">
                <a:latin typeface="FiraGO" panose="020B0503050000020004" pitchFamily="34" charset="0"/>
                <a:cs typeface="FiraGO" panose="020B0503050000020004" pitchFamily="34" charset="0"/>
              </a:rPr>
              <a:t> (JIT)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D212DE-2E81-4923-B06F-A1FDBAD878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326" y="3857131"/>
            <a:ext cx="3044735" cy="201813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9268E5C-3039-4B0C-A13B-2F560962F33F}"/>
              </a:ext>
            </a:extLst>
          </p:cNvPr>
          <p:cNvSpPr txBox="1"/>
          <p:nvPr/>
        </p:nvSpPr>
        <p:spPr>
          <a:xfrm>
            <a:off x="8298326" y="5929921"/>
            <a:ext cx="3044735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a-GE" sz="1000" dirty="0">
                <a:latin typeface="FiraGO" panose="020B0503050000020004" pitchFamily="34" charset="0"/>
                <a:cs typeface="FiraGO" panose="020B0503050000020004" pitchFamily="34" charset="0"/>
              </a:rPr>
              <a:t>კომპანიის დიჯიტალიზაცია, „ცოცხალი“ რეპორტინგი, </a:t>
            </a:r>
            <a:r>
              <a:rPr lang="en-US" sz="1000" dirty="0">
                <a:latin typeface="FiraGO" panose="020B0503050000020004" pitchFamily="34" charset="0"/>
                <a:cs typeface="FiraGO" panose="020B0503050000020004" pitchFamily="34" charset="0"/>
              </a:rPr>
              <a:t>KPI</a:t>
            </a:r>
            <a:r>
              <a:rPr lang="ka-GE" sz="1000" dirty="0">
                <a:latin typeface="FiraGO" panose="020B0503050000020004" pitchFamily="34" charset="0"/>
                <a:cs typeface="FiraGO" panose="020B0503050000020004" pitchFamily="34" charset="0"/>
              </a:rPr>
              <a:t>-ები, ენერგო სენსორები</a:t>
            </a:r>
            <a:endParaRPr lang="en-US" sz="1000" dirty="0">
              <a:latin typeface="FiraGO" panose="020B0503050000020004" pitchFamily="34" charset="0"/>
              <a:cs typeface="FiraGO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402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111">
            <a:extLst>
              <a:ext uri="{FF2B5EF4-FFF2-40B4-BE49-F238E27FC236}">
                <a16:creationId xmlns:a16="http://schemas.microsoft.com/office/drawing/2014/main" id="{3F813A92-BA16-44E1-BACB-E5823B7AC0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749" y="224408"/>
            <a:ext cx="1841117" cy="352789"/>
          </a:xfrm>
          <a:prstGeom prst="rect">
            <a:avLst/>
          </a:prstGeom>
        </p:spPr>
      </p:pic>
      <p:sp>
        <p:nvSpPr>
          <p:cNvPr id="113" name="Rectangle 2">
            <a:extLst>
              <a:ext uri="{FF2B5EF4-FFF2-40B4-BE49-F238E27FC236}">
                <a16:creationId xmlns:a16="http://schemas.microsoft.com/office/drawing/2014/main" id="{5CBCAEA3-8926-4FEF-88DB-F9F4D4BE07E5}"/>
              </a:ext>
            </a:extLst>
          </p:cNvPr>
          <p:cNvSpPr txBox="1">
            <a:spLocks noChangeArrowheads="1"/>
          </p:cNvSpPr>
          <p:nvPr/>
        </p:nvSpPr>
        <p:spPr>
          <a:xfrm>
            <a:off x="392024" y="351403"/>
            <a:ext cx="9720000" cy="384721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23847" indent="-323847"/>
            <a:r>
              <a:rPr lang="ka-GE" sz="3200" b="1" noProof="1">
                <a:solidFill>
                  <a:srgbClr val="000066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ჯანდაცვის აკრედიტაცია</a:t>
            </a:r>
          </a:p>
          <a:p>
            <a:pPr marL="323847" indent="-323847"/>
            <a:r>
              <a:rPr lang="ka-GE" sz="2800" noProof="1">
                <a:solidFill>
                  <a:srgbClr val="000066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მოთხოვნა მდგრადობაზე</a:t>
            </a:r>
            <a:endParaRPr lang="en-GB" sz="2800" dirty="0">
              <a:latin typeface="FiraGO" panose="020B0503050000020004" pitchFamily="34" charset="0"/>
              <a:cs typeface="FiraGO" panose="020B0503050000020004" pitchFamily="34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0D75CA1-3E75-4984-AFDA-6A57A420641F}"/>
              </a:ext>
            </a:extLst>
          </p:cNvPr>
          <p:cNvSpPr/>
          <p:nvPr/>
        </p:nvSpPr>
        <p:spPr>
          <a:xfrm>
            <a:off x="0" y="6400801"/>
            <a:ext cx="12192000" cy="459327"/>
          </a:xfrm>
          <a:prstGeom prst="rect">
            <a:avLst/>
          </a:prstGeom>
          <a:solidFill>
            <a:srgbClr val="0C3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9EF284B-AD24-4C45-9840-6B6F3F144FAD}"/>
              </a:ext>
            </a:extLst>
          </p:cNvPr>
          <p:cNvGrpSpPr/>
          <p:nvPr/>
        </p:nvGrpSpPr>
        <p:grpSpPr>
          <a:xfrm>
            <a:off x="0" y="1416423"/>
            <a:ext cx="12192000" cy="4984377"/>
            <a:chOff x="0" y="1416423"/>
            <a:chExt cx="12192000" cy="4984377"/>
          </a:xfrm>
        </p:grpSpPr>
        <p:pic>
          <p:nvPicPr>
            <p:cNvPr id="1026" name="Picture 2" descr="Investigating the Role of Sustainability Within Healthcare">
              <a:extLst>
                <a:ext uri="{FF2B5EF4-FFF2-40B4-BE49-F238E27FC236}">
                  <a16:creationId xmlns:a16="http://schemas.microsoft.com/office/drawing/2014/main" id="{CD8A5A10-27B1-4C4F-AF93-D2E38571C2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1416423"/>
              <a:ext cx="9525000" cy="4984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7F53503-E727-43CC-8A9A-FCF7BCB78787}"/>
                </a:ext>
              </a:extLst>
            </p:cNvPr>
            <p:cNvSpPr/>
            <p:nvPr/>
          </p:nvSpPr>
          <p:spPr>
            <a:xfrm>
              <a:off x="0" y="1416423"/>
              <a:ext cx="2667000" cy="4984377"/>
            </a:xfrm>
            <a:prstGeom prst="rect">
              <a:avLst/>
            </a:prstGeom>
            <a:solidFill>
              <a:srgbClr val="090F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AF6B3DE-4444-4229-B7FD-B161F90F6C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5752612"/>
              </p:ext>
            </p:extLst>
          </p:nvPr>
        </p:nvGraphicFramePr>
        <p:xfrm>
          <a:off x="-1" y="1488141"/>
          <a:ext cx="7046259" cy="478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56D7397B-FC9F-46EA-AB63-A647A4F547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919" y="513707"/>
            <a:ext cx="2366846" cy="58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44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7F1243-0B1F-4CCA-B542-03148085BD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noProof="0"/>
              <a:t> page </a:t>
            </a:r>
            <a:fld id="{081CE8E3-E6D1-4122-BE18-D3FCE6B4053E}" type="slidenum">
              <a:rPr lang="en-US" noProof="0" smtClean="0"/>
              <a:pPr/>
              <a:t>7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E4698F-112E-4DA4-8663-430E3B9DF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noProof="0"/>
              <a:t>Strat Planning, August 2020</a:t>
            </a:r>
            <a:endParaRPr lang="en-US" noProof="0" dirty="0"/>
          </a:p>
        </p:txBody>
      </p:sp>
      <p:sp>
        <p:nvSpPr>
          <p:cNvPr id="8" name="TextBox 7"/>
          <p:cNvSpPr txBox="1"/>
          <p:nvPr/>
        </p:nvSpPr>
        <p:spPr>
          <a:xfrm>
            <a:off x="781041" y="1368831"/>
            <a:ext cx="56302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a-GE" sz="3200" b="1" dirty="0">
                <a:solidFill>
                  <a:srgbClr val="0C3274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თუ არ ვითარდები, კვდები</a:t>
            </a:r>
          </a:p>
          <a:p>
            <a:pPr algn="just"/>
            <a:endParaRPr lang="ka-GE" sz="3200" b="1" dirty="0">
              <a:solidFill>
                <a:srgbClr val="C00000"/>
              </a:solidFill>
              <a:latin typeface="FiraGO" panose="020B0503050000020004" pitchFamily="34" charset="0"/>
              <a:cs typeface="FiraGO" panose="020B0503050000020004" pitchFamily="34" charset="0"/>
            </a:endParaRPr>
          </a:p>
          <a:p>
            <a:pPr algn="r"/>
            <a:r>
              <a:rPr lang="ka-GE" sz="3200" b="1" dirty="0">
                <a:solidFill>
                  <a:srgbClr val="C00000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პირველ რიგში, შევამციროთ დანაკარგი და არა ხარჯი</a:t>
            </a:r>
            <a:endParaRPr lang="en-GB" sz="3200" dirty="0">
              <a:solidFill>
                <a:srgbClr val="C00000"/>
              </a:solidFill>
              <a:latin typeface="FiraGO" panose="020B0503050000020004" pitchFamily="34" charset="0"/>
              <a:cs typeface="FiraGO" panose="020B05030500000200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052047" y="2502785"/>
            <a:ext cx="5029200" cy="2841182"/>
          </a:xfrm>
          <a:prstGeom prst="line">
            <a:avLst/>
          </a:prstGeom>
          <a:ln w="28575">
            <a:solidFill>
              <a:srgbClr val="1032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5B40B0A-364D-475C-83EC-E94D44508C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245" y="4437542"/>
            <a:ext cx="4730404" cy="90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4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eye_POWER_USER_SEPARATOR_ICONS_look_POWER_USER_SEPARATOR_ICONS_view_POWER_USER_SEPARATOR_ICONS_visib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eye_POWER_USER_SEPARATOR_ICONS_look_POWER_USER_SEPARATOR_ICONS_view_POWER_USER_SEPARATOR_ICONS_visib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eye_POWER_USER_SEPARATOR_ICONS_look_POWER_USER_SEPARATOR_ICONS_view_POWER_USER_SEPARATOR_ICONS_visibl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</Words>
  <Application>Microsoft Office PowerPoint</Application>
  <PresentationFormat>Widescreen</PresentationFormat>
  <Paragraphs>102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FiraGO</vt:lpstr>
      <vt:lpstr>FiraGO 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Jokhadze</dc:creator>
  <cp:lastModifiedBy>Liana Garibashvili</cp:lastModifiedBy>
  <cp:revision>10</cp:revision>
  <dcterms:created xsi:type="dcterms:W3CDTF">2023-11-03T07:31:58Z</dcterms:created>
  <dcterms:modified xsi:type="dcterms:W3CDTF">2023-11-30T04:44:55Z</dcterms:modified>
</cp:coreProperties>
</file>