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6" r:id="rId2"/>
    <p:sldId id="256" r:id="rId3"/>
    <p:sldId id="261" r:id="rId4"/>
    <p:sldId id="263" r:id="rId5"/>
    <p:sldId id="264" r:id="rId6"/>
    <p:sldId id="274" r:id="rId7"/>
    <p:sldId id="265" r:id="rId8"/>
    <p:sldId id="266" r:id="rId9"/>
    <p:sldId id="267" r:id="rId10"/>
    <p:sldId id="268" r:id="rId11"/>
    <p:sldId id="269" r:id="rId12"/>
    <p:sldId id="270" r:id="rId13"/>
    <p:sldId id="271" r:id="rId14"/>
    <p:sldId id="27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94"/>
  </p:normalViewPr>
  <p:slideViewPr>
    <p:cSldViewPr snapToGrid="0" snapToObjects="1">
      <p:cViewPr varScale="1">
        <p:scale>
          <a:sx n="111" d="100"/>
          <a:sy n="111" d="100"/>
        </p:scale>
        <p:origin x="139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69040-6282-4A56-976F-807F9EF18C04}"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98AABD46-9482-427F-A9BA-1CE8A27DBAEE}">
      <dgm:prSet custT="1"/>
      <dgm:spPr>
        <a:gradFill rotWithShape="0">
          <a:gsLst>
            <a:gs pos="0">
              <a:srgbClr val="5B9BD5">
                <a:hueOff val="-1351709"/>
                <a:satOff val="-3484"/>
                <a:lumOff val="-2353"/>
                <a:alphaOff val="0"/>
                <a:satMod val="103000"/>
                <a:lumMod val="102000"/>
                <a:tint val="94000"/>
              </a:srgbClr>
            </a:gs>
            <a:gs pos="50000">
              <a:srgbClr val="5B9BD5">
                <a:hueOff val="-1351709"/>
                <a:satOff val="-3484"/>
                <a:lumOff val="-2353"/>
                <a:alphaOff val="0"/>
                <a:satMod val="110000"/>
                <a:lumMod val="100000"/>
                <a:shade val="100000"/>
              </a:srgbClr>
            </a:gs>
            <a:gs pos="100000">
              <a:srgbClr val="5B9BD5">
                <a:hueOff val="-1351709"/>
                <a:satOff val="-3484"/>
                <a:lumOff val="-235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45720" tIns="45720" rIns="45720" bIns="45720" numCol="1" spcCol="1270" anchor="ctr" anchorCtr="0"/>
        <a:lstStyle/>
        <a:p>
          <a:r>
            <a:rPr lang="en-US" sz="800" dirty="0"/>
            <a:t>1.	</a:t>
          </a:r>
          <a:r>
            <a:rPr lang="en-US" sz="900" dirty="0"/>
            <a:t>Identification of the local business clusters, industry associations and share RECP Clubs’ success stories to motivate cluster members to join the RECP Network</a:t>
          </a:r>
        </a:p>
      </dgm:t>
    </dgm:pt>
    <dgm:pt modelId="{A517BED5-9688-416F-BD47-423CABF1D8DE}" type="parTrans" cxnId="{8D291EBA-C5DB-408A-B5CC-1F33530DEB2E}">
      <dgm:prSet/>
      <dgm:spPr/>
      <dgm:t>
        <a:bodyPr/>
        <a:lstStyle/>
        <a:p>
          <a:endParaRPr lang="en-US"/>
        </a:p>
      </dgm:t>
    </dgm:pt>
    <dgm:pt modelId="{F807CF74-A325-4F5C-9703-6EEFC2249D05}" type="sibTrans" cxnId="{8D291EBA-C5DB-408A-B5CC-1F33530DEB2E}">
      <dgm:prSet/>
      <dgm:spPr/>
      <dgm:t>
        <a:bodyPr/>
        <a:lstStyle/>
        <a:p>
          <a:endParaRPr lang="en-US"/>
        </a:p>
      </dgm:t>
    </dgm:pt>
    <dgm:pt modelId="{97CF2193-6D35-4B3E-92CD-00BC0E45EC6B}">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ka-GE" sz="900" kern="1200" dirty="0"/>
        </a:p>
        <a:p>
          <a:pPr marL="0" marR="0" lvl="0" indent="0" algn="just" defTabSz="914400" eaLnBrk="1" fontAlgn="auto" latinLnBrk="0" hangingPunct="1">
            <a:lnSpc>
              <a:spcPct val="100000"/>
            </a:lnSpc>
            <a:spcBef>
              <a:spcPts val="0"/>
            </a:spcBef>
            <a:spcAft>
              <a:spcPts val="0"/>
            </a:spcAft>
            <a:buClrTx/>
            <a:buSzTx/>
            <a:buFontTx/>
            <a:buNone/>
            <a:tabLst/>
            <a:defRPr/>
          </a:pPr>
          <a:r>
            <a:rPr lang="en-US" sz="900" kern="1200" dirty="0"/>
            <a:t>2. Arrange additional RECP training/workshop for the new members to raise their awareness on such </a:t>
          </a:r>
          <a:r>
            <a:rPr lang="en-US" sz="900" kern="1200" dirty="0">
              <a:solidFill>
                <a:prstClr val="white"/>
              </a:solidFill>
              <a:latin typeface="Calibri" panose="020F0502020204030204"/>
              <a:ea typeface="+mn-ea"/>
              <a:cs typeface="+mn-cs"/>
            </a:rPr>
            <a:t>issues as resources efficiency and</a:t>
          </a:r>
          <a:r>
            <a:rPr lang="en-US" sz="900" kern="1200" dirty="0"/>
            <a:t> reduction of environmental impact and financial benefits from the implementation of RECP measures. </a:t>
          </a:r>
        </a:p>
        <a:p>
          <a:pPr marL="0" lvl="0" defTabSz="400050">
            <a:lnSpc>
              <a:spcPct val="90000"/>
            </a:lnSpc>
            <a:spcBef>
              <a:spcPct val="0"/>
            </a:spcBef>
          </a:pPr>
          <a:r>
            <a:rPr lang="en-US" sz="1200" kern="1200" dirty="0"/>
            <a:t>	</a:t>
          </a:r>
        </a:p>
      </dgm:t>
    </dgm:pt>
    <dgm:pt modelId="{B102105D-4AC2-4F91-A7AD-0215CF145B5E}" type="parTrans" cxnId="{05C118B6-7FB3-42C5-81CC-010E04BF8727}">
      <dgm:prSet/>
      <dgm:spPr/>
      <dgm:t>
        <a:bodyPr/>
        <a:lstStyle/>
        <a:p>
          <a:endParaRPr lang="en-US"/>
        </a:p>
      </dgm:t>
    </dgm:pt>
    <dgm:pt modelId="{48EB3B2A-9839-461D-B03D-9B1B8B631C8A}" type="sibTrans" cxnId="{05C118B6-7FB3-42C5-81CC-010E04BF8727}">
      <dgm:prSet/>
      <dgm:spPr/>
      <dgm:t>
        <a:bodyPr/>
        <a:lstStyle/>
        <a:p>
          <a:endParaRPr lang="en-US"/>
        </a:p>
      </dgm:t>
    </dgm:pt>
    <dgm:pt modelId="{8B23570E-D068-4652-B304-76F9CDF76286}">
      <dgm:prSet custT="1"/>
      <dgm:spPr/>
      <dgm:t>
        <a:bodyPr/>
        <a:lstStyle/>
        <a:p>
          <a:r>
            <a:rPr lang="en-US" sz="900" dirty="0"/>
            <a:t>3.	Conducting surveys  to determine real requirements and specific areas of interest to businesses. Select and invite the appropriate speaker (a government official or a field expert) and organize a topic-specific meeting/workshop/</a:t>
          </a:r>
          <a:r>
            <a:rPr lang="en-US" sz="900" dirty="0" err="1"/>
            <a:t>trainig</a:t>
          </a:r>
          <a:r>
            <a:rPr lang="en-US" sz="900" dirty="0"/>
            <a:t> to share and explore the detailed information on various issues which are of </a:t>
          </a:r>
          <a:r>
            <a:rPr lang="en-US" sz="900" dirty="0" err="1"/>
            <a:t>interes</a:t>
          </a:r>
          <a:r>
            <a:rPr lang="en-US" sz="900" dirty="0"/>
            <a:t> among the Club members (see annex 1 for possible topics of the survey). </a:t>
          </a:r>
        </a:p>
      </dgm:t>
    </dgm:pt>
    <dgm:pt modelId="{4700A68D-541F-4F20-A8AE-4469C194DA60}" type="parTrans" cxnId="{E87A1217-D876-4B95-9943-4D2E1E39AE4E}">
      <dgm:prSet/>
      <dgm:spPr/>
      <dgm:t>
        <a:bodyPr/>
        <a:lstStyle/>
        <a:p>
          <a:endParaRPr lang="en-US"/>
        </a:p>
      </dgm:t>
    </dgm:pt>
    <dgm:pt modelId="{A1B8FB1C-162A-4544-AF42-7246CA980B83}" type="sibTrans" cxnId="{E87A1217-D876-4B95-9943-4D2E1E39AE4E}">
      <dgm:prSet/>
      <dgm:spPr/>
      <dgm:t>
        <a:bodyPr/>
        <a:lstStyle/>
        <a:p>
          <a:endParaRPr lang="en-US"/>
        </a:p>
      </dgm:t>
    </dgm:pt>
    <dgm:pt modelId="{689884C3-9F24-4BB4-AE3E-C1E4CF424743}">
      <dgm:prSet custT="1"/>
      <dgm:spPr/>
      <dgm:t>
        <a:bodyPr/>
        <a:lstStyle/>
        <a:p>
          <a:r>
            <a:rPr lang="en-US" sz="900" dirty="0"/>
            <a:t>4.	Arrange RECP Club Georgia members meetings on a regular basis (2-3 times per year) to discuss the most interesting issues/topics, to explore local needs, to share national good practice and approaches, to introduce new/updated legislative obligations or standards, discuss the most topical issues happening in the country affecting the business sector, etc. </a:t>
          </a:r>
        </a:p>
      </dgm:t>
    </dgm:pt>
    <dgm:pt modelId="{38E3F871-19D5-4632-AB82-450BFF985E22}" type="parTrans" cxnId="{C50092E5-F2DB-44F3-9A60-9ECBE5354352}">
      <dgm:prSet/>
      <dgm:spPr/>
      <dgm:t>
        <a:bodyPr/>
        <a:lstStyle/>
        <a:p>
          <a:endParaRPr lang="en-US"/>
        </a:p>
      </dgm:t>
    </dgm:pt>
    <dgm:pt modelId="{BC08635F-B1DD-4A7B-B5AB-5D7965E2DCD5}" type="sibTrans" cxnId="{C50092E5-F2DB-44F3-9A60-9ECBE5354352}">
      <dgm:prSet/>
      <dgm:spPr/>
      <dgm:t>
        <a:bodyPr/>
        <a:lstStyle/>
        <a:p>
          <a:endParaRPr lang="en-US"/>
        </a:p>
      </dgm:t>
    </dgm:pt>
    <dgm:pt modelId="{33287831-5C47-44F5-B29A-C108F5CA9BB2}" type="pres">
      <dgm:prSet presAssocID="{06169040-6282-4A56-976F-807F9EF18C04}" presName="diagram" presStyleCnt="0">
        <dgm:presLayoutVars>
          <dgm:dir/>
          <dgm:resizeHandles val="exact"/>
        </dgm:presLayoutVars>
      </dgm:prSet>
      <dgm:spPr/>
    </dgm:pt>
    <dgm:pt modelId="{02D508E4-7BF7-4CC6-862E-5A247443648D}" type="pres">
      <dgm:prSet presAssocID="{98AABD46-9482-427F-A9BA-1CE8A27DBAEE}" presName="node" presStyleLbl="node1" presStyleIdx="0" presStyleCnt="4" custScaleX="96205" custScaleY="112528">
        <dgm:presLayoutVars>
          <dgm:bulletEnabled val="1"/>
        </dgm:presLayoutVars>
      </dgm:prSet>
      <dgm:spPr>
        <a:xfrm>
          <a:off x="695" y="324928"/>
          <a:ext cx="2711165" cy="1626699"/>
        </a:xfrm>
        <a:prstGeom prst="rect">
          <a:avLst/>
        </a:prstGeom>
      </dgm:spPr>
    </dgm:pt>
    <dgm:pt modelId="{6107AC1D-28A8-4941-A63C-D47ECC0F14E9}" type="pres">
      <dgm:prSet presAssocID="{F807CF74-A325-4F5C-9703-6EEFC2249D05}" presName="sibTrans" presStyleCnt="0"/>
      <dgm:spPr/>
    </dgm:pt>
    <dgm:pt modelId="{091B4BB6-3CB5-4A6F-BF8F-99A37804BC46}" type="pres">
      <dgm:prSet presAssocID="{97CF2193-6D35-4B3E-92CD-00BC0E45EC6B}" presName="node" presStyleLbl="node1" presStyleIdx="1" presStyleCnt="4" custScaleY="112215" custLinFactNeighborX="26" custLinFactNeighborY="2226">
        <dgm:presLayoutVars>
          <dgm:bulletEnabled val="1"/>
        </dgm:presLayoutVars>
      </dgm:prSet>
      <dgm:spPr/>
    </dgm:pt>
    <dgm:pt modelId="{A5B4DF08-B480-4270-85CE-869257B91E49}" type="pres">
      <dgm:prSet presAssocID="{48EB3B2A-9839-461D-B03D-9B1B8B631C8A}" presName="sibTrans" presStyleCnt="0"/>
      <dgm:spPr/>
    </dgm:pt>
    <dgm:pt modelId="{B8F4DFCD-F141-46B7-AB39-B07C1403366C}" type="pres">
      <dgm:prSet presAssocID="{8B23570E-D068-4652-B304-76F9CDF76286}" presName="node" presStyleLbl="node1" presStyleIdx="2" presStyleCnt="4" custScaleX="100051" custScaleY="111515">
        <dgm:presLayoutVars>
          <dgm:bulletEnabled val="1"/>
        </dgm:presLayoutVars>
      </dgm:prSet>
      <dgm:spPr/>
    </dgm:pt>
    <dgm:pt modelId="{4F2E59CD-F4A0-4948-B710-D4B85EFACEA6}" type="pres">
      <dgm:prSet presAssocID="{A1B8FB1C-162A-4544-AF42-7246CA980B83}" presName="sibTrans" presStyleCnt="0"/>
      <dgm:spPr/>
    </dgm:pt>
    <dgm:pt modelId="{E926E960-19BD-4146-A050-2F356D1FBB79}" type="pres">
      <dgm:prSet presAssocID="{689884C3-9F24-4BB4-AE3E-C1E4CF424743}" presName="node" presStyleLbl="node1" presStyleIdx="3" presStyleCnt="4" custScaleX="99617" custScaleY="111515">
        <dgm:presLayoutVars>
          <dgm:bulletEnabled val="1"/>
        </dgm:presLayoutVars>
      </dgm:prSet>
      <dgm:spPr/>
    </dgm:pt>
  </dgm:ptLst>
  <dgm:cxnLst>
    <dgm:cxn modelId="{E87A1217-D876-4B95-9943-4D2E1E39AE4E}" srcId="{06169040-6282-4A56-976F-807F9EF18C04}" destId="{8B23570E-D068-4652-B304-76F9CDF76286}" srcOrd="2" destOrd="0" parTransId="{4700A68D-541F-4F20-A8AE-4469C194DA60}" sibTransId="{A1B8FB1C-162A-4544-AF42-7246CA980B83}"/>
    <dgm:cxn modelId="{3940125A-243E-4B02-926C-E5288AD8B202}" type="presOf" srcId="{689884C3-9F24-4BB4-AE3E-C1E4CF424743}" destId="{E926E960-19BD-4146-A050-2F356D1FBB79}" srcOrd="0" destOrd="0" presId="urn:microsoft.com/office/officeart/2005/8/layout/default"/>
    <dgm:cxn modelId="{BD924681-9532-4653-8C06-67A705963BB3}" type="presOf" srcId="{98AABD46-9482-427F-A9BA-1CE8A27DBAEE}" destId="{02D508E4-7BF7-4CC6-862E-5A247443648D}" srcOrd="0" destOrd="0" presId="urn:microsoft.com/office/officeart/2005/8/layout/default"/>
    <dgm:cxn modelId="{0699EC97-C272-4F44-ABC9-B76724819FD4}" type="presOf" srcId="{06169040-6282-4A56-976F-807F9EF18C04}" destId="{33287831-5C47-44F5-B29A-C108F5CA9BB2}" srcOrd="0" destOrd="0" presId="urn:microsoft.com/office/officeart/2005/8/layout/default"/>
    <dgm:cxn modelId="{35199DB4-FADA-4C40-A6D5-8BAF89B87C75}" type="presOf" srcId="{97CF2193-6D35-4B3E-92CD-00BC0E45EC6B}" destId="{091B4BB6-3CB5-4A6F-BF8F-99A37804BC46}" srcOrd="0" destOrd="0" presId="urn:microsoft.com/office/officeart/2005/8/layout/default"/>
    <dgm:cxn modelId="{05C118B6-7FB3-42C5-81CC-010E04BF8727}" srcId="{06169040-6282-4A56-976F-807F9EF18C04}" destId="{97CF2193-6D35-4B3E-92CD-00BC0E45EC6B}" srcOrd="1" destOrd="0" parTransId="{B102105D-4AC2-4F91-A7AD-0215CF145B5E}" sibTransId="{48EB3B2A-9839-461D-B03D-9B1B8B631C8A}"/>
    <dgm:cxn modelId="{8D291EBA-C5DB-408A-B5CC-1F33530DEB2E}" srcId="{06169040-6282-4A56-976F-807F9EF18C04}" destId="{98AABD46-9482-427F-A9BA-1CE8A27DBAEE}" srcOrd="0" destOrd="0" parTransId="{A517BED5-9688-416F-BD47-423CABF1D8DE}" sibTransId="{F807CF74-A325-4F5C-9703-6EEFC2249D05}"/>
    <dgm:cxn modelId="{40567DDB-0032-4B8F-986D-30F8A5B0A382}" type="presOf" srcId="{8B23570E-D068-4652-B304-76F9CDF76286}" destId="{B8F4DFCD-F141-46B7-AB39-B07C1403366C}" srcOrd="0" destOrd="0" presId="urn:microsoft.com/office/officeart/2005/8/layout/default"/>
    <dgm:cxn modelId="{C50092E5-F2DB-44F3-9A60-9ECBE5354352}" srcId="{06169040-6282-4A56-976F-807F9EF18C04}" destId="{689884C3-9F24-4BB4-AE3E-C1E4CF424743}" srcOrd="3" destOrd="0" parTransId="{38E3F871-19D5-4632-AB82-450BFF985E22}" sibTransId="{BC08635F-B1DD-4A7B-B5AB-5D7965E2DCD5}"/>
    <dgm:cxn modelId="{03F676E9-E5BE-47A6-9453-2FCB0341A588}" type="presParOf" srcId="{33287831-5C47-44F5-B29A-C108F5CA9BB2}" destId="{02D508E4-7BF7-4CC6-862E-5A247443648D}" srcOrd="0" destOrd="0" presId="urn:microsoft.com/office/officeart/2005/8/layout/default"/>
    <dgm:cxn modelId="{DEBC0BD4-CF40-48AA-990C-8F3114D7826C}" type="presParOf" srcId="{33287831-5C47-44F5-B29A-C108F5CA9BB2}" destId="{6107AC1D-28A8-4941-A63C-D47ECC0F14E9}" srcOrd="1" destOrd="0" presId="urn:microsoft.com/office/officeart/2005/8/layout/default"/>
    <dgm:cxn modelId="{BE8804FD-615C-4F52-A578-8665A904AFEA}" type="presParOf" srcId="{33287831-5C47-44F5-B29A-C108F5CA9BB2}" destId="{091B4BB6-3CB5-4A6F-BF8F-99A37804BC46}" srcOrd="2" destOrd="0" presId="urn:microsoft.com/office/officeart/2005/8/layout/default"/>
    <dgm:cxn modelId="{E92EB4D6-0B28-460D-BDF1-282687ABAF69}" type="presParOf" srcId="{33287831-5C47-44F5-B29A-C108F5CA9BB2}" destId="{A5B4DF08-B480-4270-85CE-869257B91E49}" srcOrd="3" destOrd="0" presId="urn:microsoft.com/office/officeart/2005/8/layout/default"/>
    <dgm:cxn modelId="{7DCAA107-63BD-4845-A513-5137ECF76D9D}" type="presParOf" srcId="{33287831-5C47-44F5-B29A-C108F5CA9BB2}" destId="{B8F4DFCD-F141-46B7-AB39-B07C1403366C}" srcOrd="4" destOrd="0" presId="urn:microsoft.com/office/officeart/2005/8/layout/default"/>
    <dgm:cxn modelId="{9139F8F4-03A3-451B-AE8F-4F67DDEB9347}" type="presParOf" srcId="{33287831-5C47-44F5-B29A-C108F5CA9BB2}" destId="{4F2E59CD-F4A0-4948-B710-D4B85EFACEA6}" srcOrd="5" destOrd="0" presId="urn:microsoft.com/office/officeart/2005/8/layout/default"/>
    <dgm:cxn modelId="{E887AA23-653B-4E4F-92EA-E7E40FA6518F}" type="presParOf" srcId="{33287831-5C47-44F5-B29A-C108F5CA9BB2}" destId="{E926E960-19BD-4146-A050-2F356D1FBB7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169040-6282-4A56-976F-807F9EF18C04}"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3E1C465C-3F52-482A-990F-F9C41D9D4DE3}">
      <dgm:prSet/>
      <dgm:spPr/>
      <dgm:t>
        <a:bodyPr/>
        <a:lstStyle/>
        <a:p>
          <a:r>
            <a:rPr lang="en-US" dirty="0"/>
            <a:t>5.	Establish Annual award for the most active/ most energy efficient/ most eco friendly company. To award the companies with special prizes </a:t>
          </a:r>
          <a:r>
            <a:rPr lang="en-US" dirty="0" err="1"/>
            <a:t>relavant</a:t>
          </a:r>
          <a:r>
            <a:rPr lang="en-US" dirty="0"/>
            <a:t> budget should be in place. The prizes could be study tours, or participation in exhibition, etc.</a:t>
          </a:r>
        </a:p>
      </dgm:t>
    </dgm:pt>
    <dgm:pt modelId="{801BD355-5A20-4167-B4D4-38E34D1DC3CC}" type="parTrans" cxnId="{6D9C863B-4EAF-4344-A359-34DF7B4277FF}">
      <dgm:prSet/>
      <dgm:spPr/>
      <dgm:t>
        <a:bodyPr/>
        <a:lstStyle/>
        <a:p>
          <a:endParaRPr lang="en-US"/>
        </a:p>
      </dgm:t>
    </dgm:pt>
    <dgm:pt modelId="{99A0E234-BC4E-4798-BB0C-92C71B8A446B}" type="sibTrans" cxnId="{6D9C863B-4EAF-4344-A359-34DF7B4277FF}">
      <dgm:prSet/>
      <dgm:spPr/>
      <dgm:t>
        <a:bodyPr/>
        <a:lstStyle/>
        <a:p>
          <a:endParaRPr lang="en-US"/>
        </a:p>
      </dgm:t>
    </dgm:pt>
    <dgm:pt modelId="{84A13DC6-578B-4292-8349-D0A7BF2499CE}">
      <dgm:prSet/>
      <dgm:spPr/>
      <dgm:t>
        <a:bodyPr/>
        <a:lstStyle/>
        <a:p>
          <a:r>
            <a:rPr lang="en-US" dirty="0"/>
            <a:t>6.	Organize Annual exhibition titled Sustainable Manufacturing /Energy </a:t>
          </a:r>
          <a:r>
            <a:rPr lang="en-US" dirty="0" err="1"/>
            <a:t>Efficienct</a:t>
          </a:r>
          <a:r>
            <a:rPr lang="en-US" dirty="0"/>
            <a:t> Production/ Ecofriendly Companies, etc.</a:t>
          </a:r>
        </a:p>
      </dgm:t>
    </dgm:pt>
    <dgm:pt modelId="{375B90E6-E1DB-447B-A518-3E7B7EAA7670}" type="parTrans" cxnId="{F11064A9-829B-4429-B863-DD9EE388300E}">
      <dgm:prSet/>
      <dgm:spPr/>
      <dgm:t>
        <a:bodyPr/>
        <a:lstStyle/>
        <a:p>
          <a:endParaRPr lang="en-US"/>
        </a:p>
      </dgm:t>
    </dgm:pt>
    <dgm:pt modelId="{D5BA6218-414B-4773-8DFC-C9FD114051EB}" type="sibTrans" cxnId="{F11064A9-829B-4429-B863-DD9EE388300E}">
      <dgm:prSet/>
      <dgm:spPr/>
      <dgm:t>
        <a:bodyPr/>
        <a:lstStyle/>
        <a:p>
          <a:endParaRPr lang="en-US"/>
        </a:p>
      </dgm:t>
    </dgm:pt>
    <dgm:pt modelId="{AD0BC5E2-552B-44D2-B948-55E9C0E8A2D5}">
      <dgm:prSet/>
      <dgm:spPr/>
      <dgm:t>
        <a:bodyPr/>
        <a:lstStyle/>
        <a:p>
          <a:r>
            <a:rPr lang="en-US" dirty="0"/>
            <a:t>7.	Organize an annual RECP Club Georgia forum for the members, and welcome new companies for participation. During the forum they will be provided with information on the RECP Club , the benefits of RECP Club through the demonstration of the national best cases and presentation of the annual report.</a:t>
          </a:r>
        </a:p>
      </dgm:t>
    </dgm:pt>
    <dgm:pt modelId="{C3299A1B-B823-4E3B-9B8F-8A19FD2C7CEE}" type="parTrans" cxnId="{FE7002CB-B0F7-4B25-91C3-8749E3119DA8}">
      <dgm:prSet/>
      <dgm:spPr/>
      <dgm:t>
        <a:bodyPr/>
        <a:lstStyle/>
        <a:p>
          <a:endParaRPr lang="en-US"/>
        </a:p>
      </dgm:t>
    </dgm:pt>
    <dgm:pt modelId="{A3C50275-75E8-4096-9EDF-87F8D76360F1}" type="sibTrans" cxnId="{FE7002CB-B0F7-4B25-91C3-8749E3119DA8}">
      <dgm:prSet/>
      <dgm:spPr/>
      <dgm:t>
        <a:bodyPr/>
        <a:lstStyle/>
        <a:p>
          <a:endParaRPr lang="en-US"/>
        </a:p>
      </dgm:t>
    </dgm:pt>
    <dgm:pt modelId="{27F8737C-58DC-4F1E-B700-2D14365A6ED4}">
      <dgm:prSet/>
      <dgm:spPr/>
      <dgm:t>
        <a:bodyPr/>
        <a:lstStyle/>
        <a:p>
          <a:r>
            <a:rPr lang="en-US" dirty="0"/>
            <a:t>8.	NIP being the moderator of all proposed events and keeps the facilitator’s role for the RECP Club Georgia.</a:t>
          </a:r>
        </a:p>
      </dgm:t>
    </dgm:pt>
    <dgm:pt modelId="{7EFE6A7F-6492-408F-AA75-1F50A39958AD}" type="parTrans" cxnId="{ADD1C671-560C-4B48-BC62-D6A553346209}">
      <dgm:prSet/>
      <dgm:spPr/>
      <dgm:t>
        <a:bodyPr/>
        <a:lstStyle/>
        <a:p>
          <a:endParaRPr lang="en-US"/>
        </a:p>
      </dgm:t>
    </dgm:pt>
    <dgm:pt modelId="{C9E6F08D-3DE1-46AC-9EFB-4EA10FA20724}" type="sibTrans" cxnId="{ADD1C671-560C-4B48-BC62-D6A553346209}">
      <dgm:prSet/>
      <dgm:spPr/>
      <dgm:t>
        <a:bodyPr/>
        <a:lstStyle/>
        <a:p>
          <a:endParaRPr lang="en-US"/>
        </a:p>
      </dgm:t>
    </dgm:pt>
    <dgm:pt modelId="{33287831-5C47-44F5-B29A-C108F5CA9BB2}" type="pres">
      <dgm:prSet presAssocID="{06169040-6282-4A56-976F-807F9EF18C04}" presName="diagram" presStyleCnt="0">
        <dgm:presLayoutVars>
          <dgm:dir/>
          <dgm:resizeHandles val="exact"/>
        </dgm:presLayoutVars>
      </dgm:prSet>
      <dgm:spPr/>
    </dgm:pt>
    <dgm:pt modelId="{E667F03A-0297-4559-8BC4-83FC1B3CDE58}" type="pres">
      <dgm:prSet presAssocID="{3E1C465C-3F52-482A-990F-F9C41D9D4DE3}" presName="node" presStyleLbl="node1" presStyleIdx="0" presStyleCnt="4">
        <dgm:presLayoutVars>
          <dgm:bulletEnabled val="1"/>
        </dgm:presLayoutVars>
      </dgm:prSet>
      <dgm:spPr/>
    </dgm:pt>
    <dgm:pt modelId="{06EDF17C-0F98-4615-B143-93D8A2CDDF08}" type="pres">
      <dgm:prSet presAssocID="{99A0E234-BC4E-4798-BB0C-92C71B8A446B}" presName="sibTrans" presStyleCnt="0"/>
      <dgm:spPr/>
    </dgm:pt>
    <dgm:pt modelId="{DAB5D1D3-04B3-4C7F-9706-2569B6644979}" type="pres">
      <dgm:prSet presAssocID="{84A13DC6-578B-4292-8349-D0A7BF2499CE}" presName="node" presStyleLbl="node1" presStyleIdx="1" presStyleCnt="4">
        <dgm:presLayoutVars>
          <dgm:bulletEnabled val="1"/>
        </dgm:presLayoutVars>
      </dgm:prSet>
      <dgm:spPr/>
    </dgm:pt>
    <dgm:pt modelId="{857E08F3-8496-4D3B-B1D8-68BA5530F0BA}" type="pres">
      <dgm:prSet presAssocID="{D5BA6218-414B-4773-8DFC-C9FD114051EB}" presName="sibTrans" presStyleCnt="0"/>
      <dgm:spPr/>
    </dgm:pt>
    <dgm:pt modelId="{048FCA63-2288-4498-A3EF-EA557592C90F}" type="pres">
      <dgm:prSet presAssocID="{AD0BC5E2-552B-44D2-B948-55E9C0E8A2D5}" presName="node" presStyleLbl="node1" presStyleIdx="2" presStyleCnt="4" custScaleX="100051" custScaleY="111212">
        <dgm:presLayoutVars>
          <dgm:bulletEnabled val="1"/>
        </dgm:presLayoutVars>
      </dgm:prSet>
      <dgm:spPr/>
    </dgm:pt>
    <dgm:pt modelId="{92C22B29-8460-475D-A736-25D237577944}" type="pres">
      <dgm:prSet presAssocID="{A3C50275-75E8-4096-9EDF-87F8D76360F1}" presName="sibTrans" presStyleCnt="0"/>
      <dgm:spPr/>
    </dgm:pt>
    <dgm:pt modelId="{CA61A895-6A62-4760-9DEC-B8ABB803A8BC}" type="pres">
      <dgm:prSet presAssocID="{27F8737C-58DC-4F1E-B700-2D14365A6ED4}" presName="node" presStyleLbl="node1" presStyleIdx="3" presStyleCnt="4">
        <dgm:presLayoutVars>
          <dgm:bulletEnabled val="1"/>
        </dgm:presLayoutVars>
      </dgm:prSet>
      <dgm:spPr/>
    </dgm:pt>
  </dgm:ptLst>
  <dgm:cxnLst>
    <dgm:cxn modelId="{6D9C863B-4EAF-4344-A359-34DF7B4277FF}" srcId="{06169040-6282-4A56-976F-807F9EF18C04}" destId="{3E1C465C-3F52-482A-990F-F9C41D9D4DE3}" srcOrd="0" destOrd="0" parTransId="{801BD355-5A20-4167-B4D4-38E34D1DC3CC}" sibTransId="{99A0E234-BC4E-4798-BB0C-92C71B8A446B}"/>
    <dgm:cxn modelId="{FF4E8260-00A0-489E-A8FB-58C0B0ACE0DD}" type="presOf" srcId="{AD0BC5E2-552B-44D2-B948-55E9C0E8A2D5}" destId="{048FCA63-2288-4498-A3EF-EA557592C90F}" srcOrd="0" destOrd="0" presId="urn:microsoft.com/office/officeart/2005/8/layout/default"/>
    <dgm:cxn modelId="{13A98C49-7E5C-412A-902A-67F80B0F1B17}" type="presOf" srcId="{84A13DC6-578B-4292-8349-D0A7BF2499CE}" destId="{DAB5D1D3-04B3-4C7F-9706-2569B6644979}" srcOrd="0" destOrd="0" presId="urn:microsoft.com/office/officeart/2005/8/layout/default"/>
    <dgm:cxn modelId="{6A14174B-F82F-4E17-BADA-277E7D11F928}" type="presOf" srcId="{27F8737C-58DC-4F1E-B700-2D14365A6ED4}" destId="{CA61A895-6A62-4760-9DEC-B8ABB803A8BC}" srcOrd="0" destOrd="0" presId="urn:microsoft.com/office/officeart/2005/8/layout/default"/>
    <dgm:cxn modelId="{ADD1C671-560C-4B48-BC62-D6A553346209}" srcId="{06169040-6282-4A56-976F-807F9EF18C04}" destId="{27F8737C-58DC-4F1E-B700-2D14365A6ED4}" srcOrd="3" destOrd="0" parTransId="{7EFE6A7F-6492-408F-AA75-1F50A39958AD}" sibTransId="{C9E6F08D-3DE1-46AC-9EFB-4EA10FA20724}"/>
    <dgm:cxn modelId="{0699EC97-C272-4F44-ABC9-B76724819FD4}" type="presOf" srcId="{06169040-6282-4A56-976F-807F9EF18C04}" destId="{33287831-5C47-44F5-B29A-C108F5CA9BB2}" srcOrd="0" destOrd="0" presId="urn:microsoft.com/office/officeart/2005/8/layout/default"/>
    <dgm:cxn modelId="{55FE2FA7-D467-42E0-9A98-BAF7E63625A7}" type="presOf" srcId="{3E1C465C-3F52-482A-990F-F9C41D9D4DE3}" destId="{E667F03A-0297-4559-8BC4-83FC1B3CDE58}" srcOrd="0" destOrd="0" presId="urn:microsoft.com/office/officeart/2005/8/layout/default"/>
    <dgm:cxn modelId="{F11064A9-829B-4429-B863-DD9EE388300E}" srcId="{06169040-6282-4A56-976F-807F9EF18C04}" destId="{84A13DC6-578B-4292-8349-D0A7BF2499CE}" srcOrd="1" destOrd="0" parTransId="{375B90E6-E1DB-447B-A518-3E7B7EAA7670}" sibTransId="{D5BA6218-414B-4773-8DFC-C9FD114051EB}"/>
    <dgm:cxn modelId="{FE7002CB-B0F7-4B25-91C3-8749E3119DA8}" srcId="{06169040-6282-4A56-976F-807F9EF18C04}" destId="{AD0BC5E2-552B-44D2-B948-55E9C0E8A2D5}" srcOrd="2" destOrd="0" parTransId="{C3299A1B-B823-4E3B-9B8F-8A19FD2C7CEE}" sibTransId="{A3C50275-75E8-4096-9EDF-87F8D76360F1}"/>
    <dgm:cxn modelId="{EB00EA18-8C19-4F9F-A001-BBF517991113}" type="presParOf" srcId="{33287831-5C47-44F5-B29A-C108F5CA9BB2}" destId="{E667F03A-0297-4559-8BC4-83FC1B3CDE58}" srcOrd="0" destOrd="0" presId="urn:microsoft.com/office/officeart/2005/8/layout/default"/>
    <dgm:cxn modelId="{E70DE5A4-6374-411C-85CE-39A9C6B8D26F}" type="presParOf" srcId="{33287831-5C47-44F5-B29A-C108F5CA9BB2}" destId="{06EDF17C-0F98-4615-B143-93D8A2CDDF08}" srcOrd="1" destOrd="0" presId="urn:microsoft.com/office/officeart/2005/8/layout/default"/>
    <dgm:cxn modelId="{B829C656-7C6F-49E3-8CA3-EC21AE64C68D}" type="presParOf" srcId="{33287831-5C47-44F5-B29A-C108F5CA9BB2}" destId="{DAB5D1D3-04B3-4C7F-9706-2569B6644979}" srcOrd="2" destOrd="0" presId="urn:microsoft.com/office/officeart/2005/8/layout/default"/>
    <dgm:cxn modelId="{1E5A1D6E-87B0-4DEB-BC0D-163A5F38135C}" type="presParOf" srcId="{33287831-5C47-44F5-B29A-C108F5CA9BB2}" destId="{857E08F3-8496-4D3B-B1D8-68BA5530F0BA}" srcOrd="3" destOrd="0" presId="urn:microsoft.com/office/officeart/2005/8/layout/default"/>
    <dgm:cxn modelId="{B8441DC6-9AD3-482F-8BC9-D489B226144C}" type="presParOf" srcId="{33287831-5C47-44F5-B29A-C108F5CA9BB2}" destId="{048FCA63-2288-4498-A3EF-EA557592C90F}" srcOrd="4" destOrd="0" presId="urn:microsoft.com/office/officeart/2005/8/layout/default"/>
    <dgm:cxn modelId="{E36DDD32-6A8D-4857-A3CF-5B9A27AA72B6}" type="presParOf" srcId="{33287831-5C47-44F5-B29A-C108F5CA9BB2}" destId="{92C22B29-8460-475D-A736-25D237577944}" srcOrd="5" destOrd="0" presId="urn:microsoft.com/office/officeart/2005/8/layout/default"/>
    <dgm:cxn modelId="{169034F4-39FD-4E01-83D1-298A65BC3D06}" type="presParOf" srcId="{33287831-5C47-44F5-B29A-C108F5CA9BB2}" destId="{CA61A895-6A62-4760-9DEC-B8ABB803A8BC}"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508E4-7BF7-4CC6-862E-5A247443648D}">
      <dsp:nvSpPr>
        <dsp:cNvPr id="0" name=""/>
        <dsp:cNvSpPr/>
      </dsp:nvSpPr>
      <dsp:spPr>
        <a:xfrm>
          <a:off x="36955" y="152612"/>
          <a:ext cx="1958248" cy="1374301"/>
        </a:xfrm>
        <a:prstGeom prst="rect">
          <a:avLst/>
        </a:prstGeom>
        <a:gradFill rotWithShape="0">
          <a:gsLst>
            <a:gs pos="0">
              <a:srgbClr val="5B9BD5">
                <a:hueOff val="-1351709"/>
                <a:satOff val="-3484"/>
                <a:lumOff val="-2353"/>
                <a:alphaOff val="0"/>
                <a:satMod val="103000"/>
                <a:lumMod val="102000"/>
                <a:tint val="94000"/>
              </a:srgbClr>
            </a:gs>
            <a:gs pos="50000">
              <a:srgbClr val="5B9BD5">
                <a:hueOff val="-1351709"/>
                <a:satOff val="-3484"/>
                <a:lumOff val="-2353"/>
                <a:alphaOff val="0"/>
                <a:satMod val="110000"/>
                <a:lumMod val="100000"/>
                <a:shade val="100000"/>
              </a:srgbClr>
            </a:gs>
            <a:gs pos="100000">
              <a:srgbClr val="5B9BD5">
                <a:hueOff val="-1351709"/>
                <a:satOff val="-3484"/>
                <a:lumOff val="-235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55600">
            <a:lnSpc>
              <a:spcPct val="90000"/>
            </a:lnSpc>
            <a:spcBef>
              <a:spcPct val="0"/>
            </a:spcBef>
            <a:spcAft>
              <a:spcPct val="35000"/>
            </a:spcAft>
            <a:buNone/>
          </a:pPr>
          <a:r>
            <a:rPr lang="en-US" sz="800" kern="1200" dirty="0"/>
            <a:t>1.	</a:t>
          </a:r>
          <a:r>
            <a:rPr lang="en-US" sz="900" kern="1200" dirty="0"/>
            <a:t>Identification of the local business clusters, industry associations and share RECP Clubs’ success stories to motivate cluster members to join the RECP Network</a:t>
          </a:r>
        </a:p>
      </dsp:txBody>
      <dsp:txXfrm>
        <a:off x="36955" y="152612"/>
        <a:ext cx="1958248" cy="1374301"/>
      </dsp:txXfrm>
    </dsp:sp>
    <dsp:sp modelId="{091B4BB6-3CB5-4A6F-BF8F-99A37804BC46}">
      <dsp:nvSpPr>
        <dsp:cNvPr id="0" name=""/>
        <dsp:cNvSpPr/>
      </dsp:nvSpPr>
      <dsp:spPr>
        <a:xfrm>
          <a:off x="2199281" y="181709"/>
          <a:ext cx="2035495" cy="1370478"/>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ka-GE" sz="900" kern="1200" dirty="0"/>
        </a:p>
        <a:p>
          <a:pPr marL="0" marR="0" lvl="0" indent="0" algn="just" defTabSz="914400" eaLnBrk="1" fontAlgn="auto" latinLnBrk="0" hangingPunct="1">
            <a:lnSpc>
              <a:spcPct val="100000"/>
            </a:lnSpc>
            <a:spcBef>
              <a:spcPct val="0"/>
            </a:spcBef>
            <a:spcAft>
              <a:spcPts val="0"/>
            </a:spcAft>
            <a:buClrTx/>
            <a:buSzTx/>
            <a:buFontTx/>
            <a:buNone/>
            <a:tabLst/>
            <a:defRPr/>
          </a:pPr>
          <a:r>
            <a:rPr lang="en-US" sz="900" kern="1200" dirty="0"/>
            <a:t>2. Arrange additional RECP training/workshop for the new members to raise their awareness on such </a:t>
          </a:r>
          <a:r>
            <a:rPr lang="en-US" sz="900" kern="1200" dirty="0">
              <a:solidFill>
                <a:prstClr val="white"/>
              </a:solidFill>
              <a:latin typeface="Calibri" panose="020F0502020204030204"/>
              <a:ea typeface="+mn-ea"/>
              <a:cs typeface="+mn-cs"/>
            </a:rPr>
            <a:t>issues as resources efficiency and</a:t>
          </a:r>
          <a:r>
            <a:rPr lang="en-US" sz="900" kern="1200" dirty="0"/>
            <a:t> reduction of environmental impact and financial benefits from the implementation of RECP measures. </a:t>
          </a:r>
        </a:p>
        <a:p>
          <a:pPr marL="0" lvl="0" defTabSz="400050">
            <a:lnSpc>
              <a:spcPct val="90000"/>
            </a:lnSpc>
            <a:spcBef>
              <a:spcPct val="0"/>
            </a:spcBef>
            <a:buNone/>
          </a:pPr>
          <a:r>
            <a:rPr lang="en-US" sz="1200" kern="1200" dirty="0"/>
            <a:t>	</a:t>
          </a:r>
        </a:p>
      </dsp:txBody>
      <dsp:txXfrm>
        <a:off x="2199281" y="181709"/>
        <a:ext cx="2035495" cy="1370478"/>
      </dsp:txXfrm>
    </dsp:sp>
    <dsp:sp modelId="{B8F4DFCD-F141-46B7-AB39-B07C1403366C}">
      <dsp:nvSpPr>
        <dsp:cNvPr id="0" name=""/>
        <dsp:cNvSpPr/>
      </dsp:nvSpPr>
      <dsp:spPr>
        <a:xfrm>
          <a:off x="1710" y="1730463"/>
          <a:ext cx="2036533" cy="1361929"/>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3.	Conducting surveys  to determine real requirements and specific areas of interest to businesses. Select and invite the appropriate speaker (a government official or a field expert) and organize a topic-specific meeting/workshop/</a:t>
          </a:r>
          <a:r>
            <a:rPr lang="en-US" sz="900" kern="1200" dirty="0" err="1"/>
            <a:t>trainig</a:t>
          </a:r>
          <a:r>
            <a:rPr lang="en-US" sz="900" kern="1200" dirty="0"/>
            <a:t> to share and explore the detailed information on various issues which are of </a:t>
          </a:r>
          <a:r>
            <a:rPr lang="en-US" sz="900" kern="1200" dirty="0" err="1"/>
            <a:t>interes</a:t>
          </a:r>
          <a:r>
            <a:rPr lang="en-US" sz="900" kern="1200" dirty="0"/>
            <a:t> among the Club members (see annex 1 for possible topics of the survey). </a:t>
          </a:r>
        </a:p>
      </dsp:txBody>
      <dsp:txXfrm>
        <a:off x="1710" y="1730463"/>
        <a:ext cx="2036533" cy="1361929"/>
      </dsp:txXfrm>
    </dsp:sp>
    <dsp:sp modelId="{E926E960-19BD-4146-A050-2F356D1FBB79}">
      <dsp:nvSpPr>
        <dsp:cNvPr id="0" name=""/>
        <dsp:cNvSpPr/>
      </dsp:nvSpPr>
      <dsp:spPr>
        <a:xfrm>
          <a:off x="2241793" y="1730463"/>
          <a:ext cx="2027699" cy="1361929"/>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4.	Arrange RECP Club Georgia members meetings on a regular basis (2-3 times per year) to discuss the most interesting issues/topics, to explore local needs, to share national good practice and approaches, to introduce new/updated legislative obligations or standards, discuss the most topical issues happening in the country affecting the business sector, etc. </a:t>
          </a:r>
        </a:p>
      </dsp:txBody>
      <dsp:txXfrm>
        <a:off x="2241793" y="1730463"/>
        <a:ext cx="2027699" cy="1361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7F03A-0297-4559-8BC4-83FC1B3CDE58}">
      <dsp:nvSpPr>
        <dsp:cNvPr id="0" name=""/>
        <dsp:cNvSpPr/>
      </dsp:nvSpPr>
      <dsp:spPr>
        <a:xfrm>
          <a:off x="534" y="1025911"/>
          <a:ext cx="2083813" cy="125028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5.	Establish Annual award for the most active/ most energy efficient/ most eco friendly company. To award the companies with special prizes </a:t>
          </a:r>
          <a:r>
            <a:rPr lang="en-US" sz="1000" kern="1200" dirty="0" err="1"/>
            <a:t>relavant</a:t>
          </a:r>
          <a:r>
            <a:rPr lang="en-US" sz="1000" kern="1200" dirty="0"/>
            <a:t> budget should be in place. The prizes could be study tours, or participation in exhibition, etc.</a:t>
          </a:r>
        </a:p>
      </dsp:txBody>
      <dsp:txXfrm>
        <a:off x="534" y="1025911"/>
        <a:ext cx="2083813" cy="1250288"/>
      </dsp:txXfrm>
    </dsp:sp>
    <dsp:sp modelId="{DAB5D1D3-04B3-4C7F-9706-2569B6644979}">
      <dsp:nvSpPr>
        <dsp:cNvPr id="0" name=""/>
        <dsp:cNvSpPr/>
      </dsp:nvSpPr>
      <dsp:spPr>
        <a:xfrm>
          <a:off x="2292729" y="1025911"/>
          <a:ext cx="2083813" cy="1250288"/>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6.	Organize Annual exhibition titled Sustainable Manufacturing /Energy </a:t>
          </a:r>
          <a:r>
            <a:rPr lang="en-US" sz="1000" kern="1200" dirty="0" err="1"/>
            <a:t>Efficienct</a:t>
          </a:r>
          <a:r>
            <a:rPr lang="en-US" sz="1000" kern="1200" dirty="0"/>
            <a:t> Production/ Ecofriendly Companies, etc.</a:t>
          </a:r>
        </a:p>
      </dsp:txBody>
      <dsp:txXfrm>
        <a:off x="2292729" y="1025911"/>
        <a:ext cx="2083813" cy="1250288"/>
      </dsp:txXfrm>
    </dsp:sp>
    <dsp:sp modelId="{048FCA63-2288-4498-A3EF-EA557592C90F}">
      <dsp:nvSpPr>
        <dsp:cNvPr id="0" name=""/>
        <dsp:cNvSpPr/>
      </dsp:nvSpPr>
      <dsp:spPr>
        <a:xfrm>
          <a:off x="2" y="2484581"/>
          <a:ext cx="2084876" cy="1390470"/>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7.	Organize an annual RECP Club Georgia forum for the members, and welcome new companies for participation. During the forum they will be provided with information on the RECP Club , the benefits of RECP Club through the demonstration of the national best cases and presentation of the annual report.</a:t>
          </a:r>
        </a:p>
      </dsp:txBody>
      <dsp:txXfrm>
        <a:off x="2" y="2484581"/>
        <a:ext cx="2084876" cy="1390470"/>
      </dsp:txXfrm>
    </dsp:sp>
    <dsp:sp modelId="{CA61A895-6A62-4760-9DEC-B8ABB803A8BC}">
      <dsp:nvSpPr>
        <dsp:cNvPr id="0" name=""/>
        <dsp:cNvSpPr/>
      </dsp:nvSpPr>
      <dsp:spPr>
        <a:xfrm>
          <a:off x="2293260" y="2554672"/>
          <a:ext cx="2083813" cy="1250288"/>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8.	NIP being the moderator of all proposed events and keeps the facilitator’s role for the RECP Club Georgia.</a:t>
          </a:r>
        </a:p>
      </dsp:txBody>
      <dsp:txXfrm>
        <a:off x="2293260" y="2554672"/>
        <a:ext cx="2083813" cy="12502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1268" y="1235220"/>
            <a:ext cx="7772400" cy="1268267"/>
          </a:xfrm>
        </p:spPr>
        <p:txBody>
          <a:bodyPr anchor="b">
            <a:normAutofit/>
          </a:bodyPr>
          <a:lstStyle>
            <a:lvl1pPr algn="ctr">
              <a:defRPr sz="500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143000" y="2994684"/>
            <a:ext cx="6858000" cy="2263116"/>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682A1F23-5B5A-564D-A87E-511459378B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6352298" y="-221544"/>
            <a:ext cx="3429000" cy="3028950"/>
          </a:xfrm>
          <a:prstGeom prst="rect">
            <a:avLst/>
          </a:prstGeom>
        </p:spPr>
      </p:pic>
      <p:pic>
        <p:nvPicPr>
          <p:cNvPr id="6" name="Picture 5" descr="S:\Applic\GGGR\EAP Task Force\EU4Environment\6_Communication &amp; visibility\Action visibility and templates\1_Logos to use\footer - partner logos\EU4E 5 partner logos.png"/>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107016" y="6014316"/>
            <a:ext cx="5188585" cy="666750"/>
          </a:xfrm>
          <a:prstGeom prst="rect">
            <a:avLst/>
          </a:prstGeom>
          <a:noFill/>
          <a:ln>
            <a:noFill/>
          </a:ln>
        </p:spPr>
      </p:pic>
    </p:spTree>
    <p:extLst>
      <p:ext uri="{BB962C8B-B14F-4D97-AF65-F5344CB8AC3E}">
        <p14:creationId xmlns:p14="http://schemas.microsoft.com/office/powerpoint/2010/main" val="32183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118" y="1237129"/>
            <a:ext cx="7886700" cy="1191828"/>
          </a:xfrm>
        </p:spPr>
        <p:txBody>
          <a:bodyPr>
            <a:normAutofit/>
          </a:bodyPr>
          <a:lstStyle>
            <a:lvl1pPr algn="ctr">
              <a:defRPr sz="3600">
                <a:solidFill>
                  <a:srgbClr val="0070C0"/>
                </a:solidFill>
              </a:defRPr>
            </a:lvl1pPr>
          </a:lstStyle>
          <a:p>
            <a:r>
              <a:rPr lang="en-US" dirty="0"/>
              <a:t>Click to edit Master title style</a:t>
            </a:r>
          </a:p>
        </p:txBody>
      </p:sp>
      <p:sp>
        <p:nvSpPr>
          <p:cNvPr id="3" name="Content Placeholder 2"/>
          <p:cNvSpPr>
            <a:spLocks noGrp="1"/>
          </p:cNvSpPr>
          <p:nvPr>
            <p:ph idx="1"/>
          </p:nvPr>
        </p:nvSpPr>
        <p:spPr>
          <a:xfrm>
            <a:off x="628649" y="2533319"/>
            <a:ext cx="7886700" cy="32009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S:\Applic\GGGR\EAP Task Force\EU4Environment\6_Communication &amp; visibility\Action visibility and templates\1_Logos to use\footer - partner logos\EU4E 5 partner logos.pn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07016" y="6014316"/>
            <a:ext cx="5188585" cy="666750"/>
          </a:xfrm>
          <a:prstGeom prst="rect">
            <a:avLst/>
          </a:prstGeom>
          <a:noFill/>
          <a:ln>
            <a:noFill/>
          </a:ln>
        </p:spPr>
      </p:pic>
    </p:spTree>
    <p:extLst>
      <p:ext uri="{BB962C8B-B14F-4D97-AF65-F5344CB8AC3E}">
        <p14:creationId xmlns:p14="http://schemas.microsoft.com/office/powerpoint/2010/main" val="2687390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28178"/>
            <a:ext cx="7886700" cy="12991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710927"/>
            <a:ext cx="7886700" cy="34660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A209D-192E-0B43-AD2B-0DE2E011648A}" type="datetimeFigureOut">
              <a:rPr lang="en-US" smtClean="0"/>
              <a:t>11/6/2023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5AE8F-E6C3-B94A-8A19-14CDF66FD255}" type="slidenum">
              <a:rPr lang="en-US" smtClean="0"/>
              <a:t>‹#›</a:t>
            </a:fld>
            <a:endParaRPr lang="en-US"/>
          </a:p>
        </p:txBody>
      </p:sp>
      <p:pic>
        <p:nvPicPr>
          <p:cNvPr id="8" name="Picture 7">
            <a:extLst>
              <a:ext uri="{FF2B5EF4-FFF2-40B4-BE49-F238E27FC236}">
                <a16:creationId xmlns:a16="http://schemas.microsoft.com/office/drawing/2014/main" id="{682A1F23-5B5A-564D-A87E-511459378B0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6352298" y="-221544"/>
            <a:ext cx="3429000" cy="3028950"/>
          </a:xfrm>
          <a:prstGeom prst="rect">
            <a:avLst/>
          </a:prstGeom>
        </p:spPr>
      </p:pic>
      <p:pic>
        <p:nvPicPr>
          <p:cNvPr id="10" name="Picture 9" descr="S:\Applic\GGGR\EAP Task Force\EU4Environment\7_Communication &amp; visibility\Action visuals and templates\1_Logos to use\header - eu4env\EU4Environment tagline.png"/>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72000" y="260351"/>
            <a:ext cx="2805372" cy="485933"/>
          </a:xfrm>
          <a:prstGeom prst="rect">
            <a:avLst/>
          </a:prstGeom>
          <a:noFill/>
          <a:ln>
            <a:noFill/>
          </a:ln>
        </p:spPr>
      </p:pic>
      <p:pic>
        <p:nvPicPr>
          <p:cNvPr id="7" name="Picture 6">
            <a:extLst>
              <a:ext uri="{FF2B5EF4-FFF2-40B4-BE49-F238E27FC236}">
                <a16:creationId xmlns:a16="http://schemas.microsoft.com/office/drawing/2014/main" id="{B8A3E976-F2C3-A6DC-1B22-9B0D821516B4}"/>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212850" y="-65406"/>
            <a:ext cx="1473200" cy="1492885"/>
          </a:xfrm>
          <a:prstGeom prst="rect">
            <a:avLst/>
          </a:prstGeom>
          <a:noFill/>
          <a:ln>
            <a:noFill/>
          </a:ln>
        </p:spPr>
      </p:pic>
    </p:spTree>
    <p:extLst>
      <p:ext uri="{BB962C8B-B14F-4D97-AF65-F5344CB8AC3E}">
        <p14:creationId xmlns:p14="http://schemas.microsoft.com/office/powerpoint/2010/main" val="309509532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igosolution.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BC9C13-1560-741F-AB4B-E97103F34948}"/>
              </a:ext>
            </a:extLst>
          </p:cNvPr>
          <p:cNvSpPr txBox="1">
            <a:spLocks noGrp="1"/>
          </p:cNvSpPr>
          <p:nvPr>
            <p:ph type="title"/>
          </p:nvPr>
        </p:nvSpPr>
        <p:spPr>
          <a:xfrm>
            <a:off x="604838" y="2011132"/>
            <a:ext cx="7886700" cy="1192212"/>
          </a:xfrm>
          <a:prstGeom prst="rect">
            <a:avLst/>
          </a:prstGeom>
        </p:spPr>
        <p:txBody>
          <a:bodyPr vert="horz" lIns="91440" tIns="45720" rIns="91440" bIns="45720" rtlCol="0" anchor="ctr">
            <a:normAutofit fontScale="90000"/>
          </a:bodyPr>
          <a:lstStyle/>
          <a:p>
            <a:r>
              <a:rPr lang="en-GB" sz="4000" b="1" dirty="0">
                <a:solidFill>
                  <a:srgbClr val="92D050"/>
                </a:solidFill>
                <a:latin typeface="+mj-lt"/>
              </a:rPr>
              <a:t>Resource Efficient and Cleaner Production implementation for Georgian SMEs: digital tools for institutionalisation</a:t>
            </a:r>
            <a:endParaRPr lang="en-US" sz="4000" dirty="0">
              <a:solidFill>
                <a:srgbClr val="92D050"/>
              </a:solidFill>
              <a:latin typeface="+mj-lt"/>
            </a:endParaRPr>
          </a:p>
        </p:txBody>
      </p:sp>
      <p:sp>
        <p:nvSpPr>
          <p:cNvPr id="6" name="Subtitle 2">
            <a:extLst>
              <a:ext uri="{FF2B5EF4-FFF2-40B4-BE49-F238E27FC236}">
                <a16:creationId xmlns:a16="http://schemas.microsoft.com/office/drawing/2014/main" id="{ED43962A-EE82-BFEF-4C26-A1E096061768}"/>
              </a:ext>
            </a:extLst>
          </p:cNvPr>
          <p:cNvSpPr txBox="1">
            <a:spLocks/>
          </p:cNvSpPr>
          <p:nvPr/>
        </p:nvSpPr>
        <p:spPr>
          <a:xfrm>
            <a:off x="604838" y="3642383"/>
            <a:ext cx="7970450" cy="165556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George Abulashvili</a:t>
            </a:r>
          </a:p>
          <a:p>
            <a:pPr marL="0" indent="0" algn="ctr">
              <a:buNone/>
            </a:pPr>
            <a:r>
              <a:rPr lang="en-US" dirty="0"/>
              <a:t>NC </a:t>
            </a:r>
          </a:p>
          <a:p>
            <a:pPr algn="ctr"/>
            <a:endParaRPr lang="en-US" dirty="0"/>
          </a:p>
          <a:p>
            <a:pPr marL="0" indent="0" algn="ctr">
              <a:buNone/>
            </a:pPr>
            <a:r>
              <a:rPr lang="en-US" dirty="0"/>
              <a:t>7 Nov 2023</a:t>
            </a:r>
          </a:p>
          <a:p>
            <a:pPr marL="0" indent="0" algn="ctr">
              <a:buNone/>
            </a:pPr>
            <a:r>
              <a:rPr lang="en-US" dirty="0"/>
              <a:t>Tbilisi</a:t>
            </a:r>
          </a:p>
          <a:p>
            <a:endParaRPr lang="en-US" dirty="0"/>
          </a:p>
        </p:txBody>
      </p:sp>
    </p:spTree>
    <p:extLst>
      <p:ext uri="{BB962C8B-B14F-4D97-AF65-F5344CB8AC3E}">
        <p14:creationId xmlns:p14="http://schemas.microsoft.com/office/powerpoint/2010/main" val="19680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urService">
            <a:extLst>
              <a:ext uri="{FF2B5EF4-FFF2-40B4-BE49-F238E27FC236}">
                <a16:creationId xmlns:a16="http://schemas.microsoft.com/office/drawing/2014/main" id="{BDF72227-439B-6944-9C70-A4B800DB2AE9}"/>
              </a:ext>
            </a:extLst>
          </p:cNvPr>
          <p:cNvSpPr txBox="1"/>
          <p:nvPr/>
        </p:nvSpPr>
        <p:spPr>
          <a:xfrm>
            <a:off x="332059" y="1403698"/>
            <a:ext cx="7789965" cy="53860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3500" b="1" dirty="0">
                <a:solidFill>
                  <a:schemeClr val="tx1">
                    <a:lumMod val="50000"/>
                    <a:lumOff val="50000"/>
                  </a:schemeClr>
                </a:solidFill>
                <a:ea typeface="BebasNeue-Regular"/>
                <a:cs typeface="BebasNeue-Regular"/>
              </a:rPr>
              <a:t>RECP SOLUTIONS</a:t>
            </a:r>
            <a:endParaRPr lang="en-US" sz="3500" b="1" dirty="0">
              <a:solidFill>
                <a:schemeClr val="tx1">
                  <a:lumMod val="50000"/>
                  <a:lumOff val="50000"/>
                </a:schemeClr>
              </a:solidFill>
            </a:endParaRPr>
          </a:p>
        </p:txBody>
      </p:sp>
      <p:pic>
        <p:nvPicPr>
          <p:cNvPr id="11" name="Content Placeholder 7">
            <a:extLst>
              <a:ext uri="{FF2B5EF4-FFF2-40B4-BE49-F238E27FC236}">
                <a16:creationId xmlns:a16="http://schemas.microsoft.com/office/drawing/2014/main" id="{D1D20DD8-6303-26E4-28E1-52F8975565DA}"/>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9366" b="91460" l="9889" r="89953">
                        <a14:foregroundMark x1="40744" y1="11983" x2="40744" y2="11983"/>
                        <a14:foregroundMark x1="38449" y1="22727" x2="38449" y2="22727"/>
                        <a14:foregroundMark x1="42484" y1="11708" x2="42484" y2="11708"/>
                        <a14:foregroundMark x1="42959" y1="21212" x2="42959" y2="21212"/>
                        <a14:foregroundMark x1="57911" y1="9504" x2="57911" y2="9504"/>
                        <a14:foregroundMark x1="59810" y1="17355" x2="59810" y2="17355"/>
                        <a14:foregroundMark x1="65981" y1="36639" x2="65981" y2="36639"/>
                        <a14:foregroundMark x1="70570" y1="36226" x2="70570" y2="36226"/>
                        <a14:foregroundMark x1="66772" y1="63774" x2="66772" y2="63774"/>
                        <a14:foregroundMark x1="70649" y1="64050" x2="70649" y2="64050"/>
                        <a14:foregroundMark x1="61234" y1="84298" x2="61234" y2="84298"/>
                        <a14:foregroundMark x1="61155" y1="88567" x2="61155" y2="88567"/>
                        <a14:foregroundMark x1="39241" y1="84160" x2="39241" y2="84160"/>
                        <a14:foregroundMark x1="44699" y1="84573" x2="44699" y2="84573"/>
                        <a14:foregroundMark x1="41218" y1="91460" x2="41218" y2="91460"/>
                        <a14:foregroundMark x1="39478" y1="84160" x2="39478" y2="84160"/>
                        <a14:foregroundMark x1="47073" y1="15152" x2="47073" y2="15152"/>
                        <a14:foregroundMark x1="29035" y1="58678" x2="29035" y2="58678"/>
                        <a14:foregroundMark x1="28956" y1="66529" x2="28956" y2="66529"/>
                        <a14:foregroundMark x1="29272" y1="66529" x2="29272" y2="66529"/>
                        <a14:foregroundMark x1="32911" y1="69697" x2="32911" y2="69697"/>
                        <a14:foregroundMark x1="32991" y1="69421" x2="32991" y2="69421"/>
                        <a14:backgroundMark x1="62104" y1="75482" x2="62104" y2="75482"/>
                      </a14:backgroundRemoval>
                    </a14:imgEffect>
                  </a14:imgLayer>
                </a14:imgProps>
              </a:ext>
              <a:ext uri="{28A0092B-C50C-407E-A947-70E740481C1C}">
                <a14:useLocalDpi xmlns:a14="http://schemas.microsoft.com/office/drawing/2010/main" val="0"/>
              </a:ext>
            </a:extLst>
          </a:blip>
          <a:srcRect l="24960" t="5379" r="22495" b="6112"/>
          <a:stretch/>
        </p:blipFill>
        <p:spPr>
          <a:xfrm>
            <a:off x="2918026" y="2344080"/>
            <a:ext cx="3307948" cy="3200400"/>
          </a:xfrm>
        </p:spPr>
      </p:pic>
      <p:sp>
        <p:nvSpPr>
          <p:cNvPr id="12" name="TextBox 11">
            <a:extLst>
              <a:ext uri="{FF2B5EF4-FFF2-40B4-BE49-F238E27FC236}">
                <a16:creationId xmlns:a16="http://schemas.microsoft.com/office/drawing/2014/main" id="{B1424433-0138-5B97-852F-D609471D0D26}"/>
              </a:ext>
            </a:extLst>
          </p:cNvPr>
          <p:cNvSpPr txBox="1"/>
          <p:nvPr/>
        </p:nvSpPr>
        <p:spPr>
          <a:xfrm>
            <a:off x="1292603" y="2991534"/>
            <a:ext cx="1625423" cy="646331"/>
          </a:xfrm>
          <a:prstGeom prst="rect">
            <a:avLst/>
          </a:prstGeom>
          <a:noFill/>
        </p:spPr>
        <p:txBody>
          <a:bodyPr wrap="square" rtlCol="0">
            <a:spAutoFit/>
          </a:bodyPr>
          <a:lstStyle/>
          <a:p>
            <a:pPr algn="ctr"/>
            <a:r>
              <a:rPr lang="x-none" b="1" dirty="0"/>
              <a:t>Good housekeeping</a:t>
            </a:r>
          </a:p>
        </p:txBody>
      </p:sp>
      <p:sp>
        <p:nvSpPr>
          <p:cNvPr id="13" name="TextBox 12">
            <a:extLst>
              <a:ext uri="{FF2B5EF4-FFF2-40B4-BE49-F238E27FC236}">
                <a16:creationId xmlns:a16="http://schemas.microsoft.com/office/drawing/2014/main" id="{FFD3D232-F12C-9DB6-1364-EEEDB4F3BC01}"/>
              </a:ext>
            </a:extLst>
          </p:cNvPr>
          <p:cNvSpPr txBox="1"/>
          <p:nvPr/>
        </p:nvSpPr>
        <p:spPr>
          <a:xfrm>
            <a:off x="1195845" y="4198719"/>
            <a:ext cx="1625423" cy="646331"/>
          </a:xfrm>
          <a:prstGeom prst="rect">
            <a:avLst/>
          </a:prstGeom>
          <a:noFill/>
        </p:spPr>
        <p:txBody>
          <a:bodyPr wrap="square" rtlCol="0">
            <a:spAutoFit/>
          </a:bodyPr>
          <a:lstStyle/>
          <a:p>
            <a:pPr algn="ctr"/>
            <a:r>
              <a:rPr lang="x-none" b="1" dirty="0"/>
              <a:t>Product modification</a:t>
            </a:r>
          </a:p>
        </p:txBody>
      </p:sp>
      <p:sp>
        <p:nvSpPr>
          <p:cNvPr id="14" name="TextBox 13">
            <a:extLst>
              <a:ext uri="{FF2B5EF4-FFF2-40B4-BE49-F238E27FC236}">
                <a16:creationId xmlns:a16="http://schemas.microsoft.com/office/drawing/2014/main" id="{2831937E-F29A-34DF-6B5F-4CDF552841E1}"/>
              </a:ext>
            </a:extLst>
          </p:cNvPr>
          <p:cNvSpPr txBox="1"/>
          <p:nvPr/>
        </p:nvSpPr>
        <p:spPr>
          <a:xfrm>
            <a:off x="1791634" y="5247946"/>
            <a:ext cx="2059268" cy="646331"/>
          </a:xfrm>
          <a:prstGeom prst="rect">
            <a:avLst/>
          </a:prstGeom>
          <a:noFill/>
        </p:spPr>
        <p:txBody>
          <a:bodyPr wrap="square" rtlCol="0">
            <a:spAutoFit/>
          </a:bodyPr>
          <a:lstStyle/>
          <a:p>
            <a:pPr algn="ctr"/>
            <a:r>
              <a:rPr lang="x-none" b="1" dirty="0"/>
              <a:t>Production of useful by-products</a:t>
            </a:r>
          </a:p>
        </p:txBody>
      </p:sp>
      <p:sp>
        <p:nvSpPr>
          <p:cNvPr id="15" name="TextBox 14">
            <a:extLst>
              <a:ext uri="{FF2B5EF4-FFF2-40B4-BE49-F238E27FC236}">
                <a16:creationId xmlns:a16="http://schemas.microsoft.com/office/drawing/2014/main" id="{428C7E02-A172-F9F6-4338-83E95CC30577}"/>
              </a:ext>
            </a:extLst>
          </p:cNvPr>
          <p:cNvSpPr txBox="1"/>
          <p:nvPr/>
        </p:nvSpPr>
        <p:spPr>
          <a:xfrm>
            <a:off x="5303078" y="5343670"/>
            <a:ext cx="2059268" cy="646331"/>
          </a:xfrm>
          <a:prstGeom prst="rect">
            <a:avLst/>
          </a:prstGeom>
          <a:noFill/>
        </p:spPr>
        <p:txBody>
          <a:bodyPr wrap="square" rtlCol="0">
            <a:spAutoFit/>
          </a:bodyPr>
          <a:lstStyle/>
          <a:p>
            <a:pPr algn="ctr"/>
            <a:r>
              <a:rPr lang="x-none" b="1" dirty="0"/>
              <a:t>On-site resuse &amp; recycling</a:t>
            </a:r>
          </a:p>
        </p:txBody>
      </p:sp>
      <p:sp>
        <p:nvSpPr>
          <p:cNvPr id="16" name="TextBox 15">
            <a:extLst>
              <a:ext uri="{FF2B5EF4-FFF2-40B4-BE49-F238E27FC236}">
                <a16:creationId xmlns:a16="http://schemas.microsoft.com/office/drawing/2014/main" id="{59375931-8E1F-7694-B2FC-28B15FF4041E}"/>
              </a:ext>
            </a:extLst>
          </p:cNvPr>
          <p:cNvSpPr txBox="1"/>
          <p:nvPr/>
        </p:nvSpPr>
        <p:spPr>
          <a:xfrm>
            <a:off x="6164860" y="4198719"/>
            <a:ext cx="1686537" cy="646331"/>
          </a:xfrm>
          <a:prstGeom prst="rect">
            <a:avLst/>
          </a:prstGeom>
          <a:noFill/>
        </p:spPr>
        <p:txBody>
          <a:bodyPr wrap="square" rtlCol="0">
            <a:spAutoFit/>
          </a:bodyPr>
          <a:lstStyle/>
          <a:p>
            <a:pPr algn="ctr"/>
            <a:r>
              <a:rPr lang="x-none" b="1" dirty="0"/>
              <a:t>Technology change</a:t>
            </a:r>
          </a:p>
        </p:txBody>
      </p:sp>
      <p:sp>
        <p:nvSpPr>
          <p:cNvPr id="17" name="TextBox 16">
            <a:extLst>
              <a:ext uri="{FF2B5EF4-FFF2-40B4-BE49-F238E27FC236}">
                <a16:creationId xmlns:a16="http://schemas.microsoft.com/office/drawing/2014/main" id="{19701052-62B9-185A-769F-2EA0C40AC371}"/>
              </a:ext>
            </a:extLst>
          </p:cNvPr>
          <p:cNvSpPr txBox="1"/>
          <p:nvPr/>
        </p:nvSpPr>
        <p:spPr>
          <a:xfrm>
            <a:off x="6097953" y="3106867"/>
            <a:ext cx="1686537" cy="646331"/>
          </a:xfrm>
          <a:prstGeom prst="rect">
            <a:avLst/>
          </a:prstGeom>
          <a:noFill/>
        </p:spPr>
        <p:txBody>
          <a:bodyPr wrap="square" rtlCol="0">
            <a:spAutoFit/>
          </a:bodyPr>
          <a:lstStyle/>
          <a:p>
            <a:pPr algn="ctr"/>
            <a:r>
              <a:rPr lang="x-none" b="1" dirty="0"/>
              <a:t>Equipment modification</a:t>
            </a:r>
          </a:p>
        </p:txBody>
      </p:sp>
      <p:sp>
        <p:nvSpPr>
          <p:cNvPr id="18" name="TextBox 17">
            <a:extLst>
              <a:ext uri="{FF2B5EF4-FFF2-40B4-BE49-F238E27FC236}">
                <a16:creationId xmlns:a16="http://schemas.microsoft.com/office/drawing/2014/main" id="{AE819611-C63F-CE2A-C65C-FC5C9827B44F}"/>
              </a:ext>
            </a:extLst>
          </p:cNvPr>
          <p:cNvSpPr txBox="1"/>
          <p:nvPr/>
        </p:nvSpPr>
        <p:spPr>
          <a:xfrm>
            <a:off x="5254684" y="2235706"/>
            <a:ext cx="1686537" cy="646331"/>
          </a:xfrm>
          <a:prstGeom prst="rect">
            <a:avLst/>
          </a:prstGeom>
          <a:noFill/>
        </p:spPr>
        <p:txBody>
          <a:bodyPr wrap="square" rtlCol="0">
            <a:spAutoFit/>
          </a:bodyPr>
          <a:lstStyle/>
          <a:p>
            <a:pPr algn="ctr"/>
            <a:r>
              <a:rPr lang="x-none" b="1" dirty="0"/>
              <a:t>Better process control</a:t>
            </a:r>
          </a:p>
        </p:txBody>
      </p:sp>
      <p:sp>
        <p:nvSpPr>
          <p:cNvPr id="19" name="TextBox 18">
            <a:extLst>
              <a:ext uri="{FF2B5EF4-FFF2-40B4-BE49-F238E27FC236}">
                <a16:creationId xmlns:a16="http://schemas.microsoft.com/office/drawing/2014/main" id="{102284AB-351F-230C-DD84-4BDCB7FB1C91}"/>
              </a:ext>
            </a:extLst>
          </p:cNvPr>
          <p:cNvSpPr txBox="1"/>
          <p:nvPr/>
        </p:nvSpPr>
        <p:spPr>
          <a:xfrm>
            <a:off x="3502362" y="1765841"/>
            <a:ext cx="1231900" cy="646331"/>
          </a:xfrm>
          <a:prstGeom prst="rect">
            <a:avLst/>
          </a:prstGeom>
          <a:noFill/>
        </p:spPr>
        <p:txBody>
          <a:bodyPr wrap="square" rtlCol="0">
            <a:spAutoFit/>
          </a:bodyPr>
          <a:lstStyle/>
          <a:p>
            <a:pPr algn="ctr"/>
            <a:r>
              <a:rPr lang="x-none" b="1" dirty="0"/>
              <a:t>Input change</a:t>
            </a:r>
          </a:p>
        </p:txBody>
      </p:sp>
    </p:spTree>
    <p:extLst>
      <p:ext uri="{BB962C8B-B14F-4D97-AF65-F5344CB8AC3E}">
        <p14:creationId xmlns:p14="http://schemas.microsoft.com/office/powerpoint/2010/main" val="364689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C963AA-623A-5100-840B-F7F53D2DC35B}"/>
              </a:ext>
            </a:extLst>
          </p:cNvPr>
          <p:cNvSpPr txBox="1"/>
          <p:nvPr/>
        </p:nvSpPr>
        <p:spPr>
          <a:xfrm>
            <a:off x="5021581" y="1981793"/>
            <a:ext cx="3686146" cy="3529171"/>
          </a:xfrm>
          <a:prstGeom prst="rect">
            <a:avLst/>
          </a:prstGeom>
          <a:noFill/>
        </p:spPr>
        <p:txBody>
          <a:bodyPr wrap="square" rtlCol="0">
            <a:spAutoFit/>
          </a:bodyPr>
          <a:lstStyle/>
          <a:p>
            <a:pPr marL="185166" indent="-185166" defTabSz="493776">
              <a:spcAft>
                <a:spcPts val="2592"/>
              </a:spcAft>
              <a:buAutoNum type="arabicPeriod"/>
            </a:pPr>
            <a:r>
              <a:rPr lang="en-US" sz="2000" kern="1200" dirty="0">
                <a:solidFill>
                  <a:schemeClr val="tx1"/>
                </a:solidFill>
              </a:rPr>
              <a:t>Aligning engagement with and within large corporations for effective supply chain initiatives</a:t>
            </a:r>
          </a:p>
          <a:p>
            <a:pPr marL="185166" indent="-185166" defTabSz="493776">
              <a:spcAft>
                <a:spcPts val="2592"/>
              </a:spcAft>
              <a:buAutoNum type="arabicPeriod"/>
            </a:pPr>
            <a:r>
              <a:rPr lang="en-US" sz="2000" kern="1200" dirty="0">
                <a:solidFill>
                  <a:schemeClr val="tx1"/>
                </a:solidFill>
              </a:rPr>
              <a:t>Enabling SMEs to easily access existing supports according to their needs</a:t>
            </a:r>
          </a:p>
          <a:p>
            <a:pPr marL="185166" indent="-185166" defTabSz="493776">
              <a:spcAft>
                <a:spcPts val="2592"/>
              </a:spcAft>
              <a:buAutoNum type="arabicPeriod"/>
            </a:pPr>
            <a:r>
              <a:rPr lang="en-US" sz="2000" kern="1200" dirty="0">
                <a:solidFill>
                  <a:schemeClr val="tx1"/>
                </a:solidFill>
              </a:rPr>
              <a:t>Empowering business stakeholders to develop missing supports collaboratively</a:t>
            </a:r>
            <a:endParaRPr lang="en-US" sz="2000" dirty="0"/>
          </a:p>
        </p:txBody>
      </p:sp>
      <p:pic>
        <p:nvPicPr>
          <p:cNvPr id="8" name="Picture 7">
            <a:extLst>
              <a:ext uri="{FF2B5EF4-FFF2-40B4-BE49-F238E27FC236}">
                <a16:creationId xmlns:a16="http://schemas.microsoft.com/office/drawing/2014/main" id="{A410A7E7-99A9-3BBF-1EEE-0CE2B0D99387}"/>
              </a:ext>
            </a:extLst>
          </p:cNvPr>
          <p:cNvPicPr>
            <a:picLocks noChangeAspect="1"/>
          </p:cNvPicPr>
          <p:nvPr/>
        </p:nvPicPr>
        <p:blipFill>
          <a:blip r:embed="rId2"/>
          <a:stretch>
            <a:fillRect/>
          </a:stretch>
        </p:blipFill>
        <p:spPr>
          <a:xfrm>
            <a:off x="1286082" y="1546816"/>
            <a:ext cx="2115495" cy="1896020"/>
          </a:xfrm>
          <a:prstGeom prst="rect">
            <a:avLst/>
          </a:prstGeom>
        </p:spPr>
      </p:pic>
      <p:sp>
        <p:nvSpPr>
          <p:cNvPr id="9" name="OurService">
            <a:extLst>
              <a:ext uri="{FF2B5EF4-FFF2-40B4-BE49-F238E27FC236}">
                <a16:creationId xmlns:a16="http://schemas.microsoft.com/office/drawing/2014/main" id="{2F900A2D-C2D6-7696-CFED-DFC9F26B7D3B}"/>
              </a:ext>
            </a:extLst>
          </p:cNvPr>
          <p:cNvSpPr txBox="1"/>
          <p:nvPr/>
        </p:nvSpPr>
        <p:spPr>
          <a:xfrm>
            <a:off x="38872" y="3746379"/>
            <a:ext cx="4924038" cy="14531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sz="14400">
                <a:latin typeface="BebasNeue-Regular"/>
                <a:ea typeface="BebasNeue-Regular"/>
                <a:cs typeface="BebasNeue-Regular"/>
                <a:sym typeface="BebasNeue-Regular"/>
              </a:defRPr>
            </a:pPr>
            <a:r>
              <a:rPr kumimoji="0" lang="en-US" sz="4800" b="1" i="0" u="none" strike="noStrike" kern="1200" cap="none" spc="0" normalizeH="0" baseline="0" noProof="0" dirty="0">
                <a:ln>
                  <a:noFill/>
                </a:ln>
                <a:solidFill>
                  <a:srgbClr val="70AD47"/>
                </a:solidFill>
                <a:effectLst/>
                <a:uLnTx/>
                <a:uFillTx/>
                <a:latin typeface="+mj-lt"/>
                <a:ea typeface="+mj-ea"/>
                <a:cs typeface="+mj-cs"/>
                <a:sym typeface="BebasNeue-Regular"/>
              </a:rPr>
              <a:t>HOW            WORKS </a:t>
            </a:r>
          </a:p>
        </p:txBody>
      </p:sp>
      <p:cxnSp>
        <p:nvCxnSpPr>
          <p:cNvPr id="11" name="Straight Arrow Connector 10">
            <a:extLst>
              <a:ext uri="{FF2B5EF4-FFF2-40B4-BE49-F238E27FC236}">
                <a16:creationId xmlns:a16="http://schemas.microsoft.com/office/drawing/2014/main" id="{DC91C385-A610-B28D-B696-176BBD4C35B1}"/>
              </a:ext>
            </a:extLst>
          </p:cNvPr>
          <p:cNvCxnSpPr>
            <a:cxnSpLocks/>
          </p:cNvCxnSpPr>
          <p:nvPr/>
        </p:nvCxnSpPr>
        <p:spPr>
          <a:xfrm flipV="1">
            <a:off x="1396314" y="3442836"/>
            <a:ext cx="588603" cy="84878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12AB691F-2A34-55BB-3871-25A46B1DD51D}"/>
              </a:ext>
            </a:extLst>
          </p:cNvPr>
          <p:cNvCxnSpPr>
            <a:cxnSpLocks/>
          </p:cNvCxnSpPr>
          <p:nvPr/>
        </p:nvCxnSpPr>
        <p:spPr>
          <a:xfrm>
            <a:off x="2530226" y="3476877"/>
            <a:ext cx="590947" cy="82137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5" name="Picture 14">
            <a:extLst>
              <a:ext uri="{FF2B5EF4-FFF2-40B4-BE49-F238E27FC236}">
                <a16:creationId xmlns:a16="http://schemas.microsoft.com/office/drawing/2014/main" id="{4F31E963-6D91-CEE7-0BD1-E262FC128C1F}"/>
              </a:ext>
            </a:extLst>
          </p:cNvPr>
          <p:cNvPicPr>
            <a:picLocks noChangeAspect="1"/>
          </p:cNvPicPr>
          <p:nvPr/>
        </p:nvPicPr>
        <p:blipFill>
          <a:blip r:embed="rId3"/>
          <a:stretch>
            <a:fillRect/>
          </a:stretch>
        </p:blipFill>
        <p:spPr>
          <a:xfrm>
            <a:off x="1501220" y="4298249"/>
            <a:ext cx="1590618" cy="1709542"/>
          </a:xfrm>
          <a:prstGeom prst="rect">
            <a:avLst/>
          </a:prstGeom>
        </p:spPr>
      </p:pic>
    </p:spTree>
    <p:extLst>
      <p:ext uri="{BB962C8B-B14F-4D97-AF65-F5344CB8AC3E}">
        <p14:creationId xmlns:p14="http://schemas.microsoft.com/office/powerpoint/2010/main" val="36276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513E33-0AAA-9BF1-1A47-89C9F025514C}"/>
              </a:ext>
            </a:extLst>
          </p:cNvPr>
          <p:cNvSpPr txBox="1">
            <a:spLocks noGrp="1"/>
          </p:cNvSpPr>
          <p:nvPr>
            <p:ph type="title"/>
          </p:nvPr>
        </p:nvSpPr>
        <p:spPr>
          <a:xfrm>
            <a:off x="0" y="2765688"/>
            <a:ext cx="2408663" cy="3436821"/>
          </a:xfrm>
          <a:prstGeom prst="rect">
            <a:avLst/>
          </a:prstGeom>
        </p:spPr>
        <p:txBody>
          <a:bodyPr vert="horz" lIns="91440" tIns="45720" rIns="91440" bIns="45720" rtlCol="0" anchor="b">
            <a:normAutofit fontScale="90000"/>
          </a:bodyPr>
          <a:lstStyle/>
          <a:p>
            <a:pPr algn="r">
              <a:lnSpc>
                <a:spcPct val="90000"/>
              </a:lnSpc>
              <a:spcBef>
                <a:spcPct val="0"/>
              </a:spcBef>
              <a:spcAft>
                <a:spcPts val="600"/>
              </a:spcAft>
            </a:pPr>
            <a:r>
              <a:rPr lang="en-US" sz="3700" dirty="0">
                <a:solidFill>
                  <a:schemeClr val="tx1">
                    <a:lumMod val="95000"/>
                    <a:lumOff val="5000"/>
                  </a:schemeClr>
                </a:solidFill>
                <a:latin typeface="+mj-lt"/>
                <a:ea typeface="+mj-ea"/>
                <a:cs typeface="+mj-cs"/>
              </a:rPr>
              <a:t>Any SME supporting organization can become an I-GO Network </a:t>
            </a:r>
            <a:r>
              <a:rPr lang="en-US" sz="3700" dirty="0">
                <a:solidFill>
                  <a:srgbClr val="FFFFFF"/>
                </a:solidFill>
                <a:latin typeface="+mj-lt"/>
                <a:ea typeface="+mj-ea"/>
                <a:cs typeface="+mj-cs"/>
              </a:rPr>
              <a:t>Member if it:</a:t>
            </a:r>
          </a:p>
        </p:txBody>
      </p:sp>
      <p:sp>
        <p:nvSpPr>
          <p:cNvPr id="9" name="Rectangle 8">
            <a:extLst>
              <a:ext uri="{FF2B5EF4-FFF2-40B4-BE49-F238E27FC236}">
                <a16:creationId xmlns:a16="http://schemas.microsoft.com/office/drawing/2014/main" id="{5B6813E6-E4CE-DCCE-277F-AFC38EFA13CE}"/>
              </a:ext>
            </a:extLst>
          </p:cNvPr>
          <p:cNvSpPr/>
          <p:nvPr/>
        </p:nvSpPr>
        <p:spPr>
          <a:xfrm>
            <a:off x="4197870" y="1004093"/>
            <a:ext cx="3443662" cy="692049"/>
          </a:xfrm>
          <a:prstGeom prst="rect">
            <a:avLst/>
          </a:prstGeom>
        </p:spPr>
        <p:txBody>
          <a:bodyPr wrap="square">
            <a:spAutoFit/>
          </a:bodyPr>
          <a:lstStyle/>
          <a:p>
            <a:pPr algn="ctr">
              <a:lnSpc>
                <a:spcPct val="115000"/>
              </a:lnSpc>
              <a:spcAft>
                <a:spcPts val="1000"/>
              </a:spcAft>
            </a:pPr>
            <a:r>
              <a:rPr lang="en-US" sz="3600" b="1" dirty="0">
                <a:solidFill>
                  <a:srgbClr val="0070C0"/>
                </a:solidFill>
                <a:latin typeface="+mj-lt"/>
                <a:ea typeface="+mj-ea"/>
                <a:cs typeface="+mj-cs"/>
              </a:rPr>
              <a:t>“I-GO” Initiative</a:t>
            </a:r>
          </a:p>
        </p:txBody>
      </p:sp>
      <p:pic>
        <p:nvPicPr>
          <p:cNvPr id="10" name="Picture 9">
            <a:extLst>
              <a:ext uri="{FF2B5EF4-FFF2-40B4-BE49-F238E27FC236}">
                <a16:creationId xmlns:a16="http://schemas.microsoft.com/office/drawing/2014/main" id="{8D173638-A2F9-08A2-A9BB-930E5C1F1077}"/>
              </a:ext>
            </a:extLst>
          </p:cNvPr>
          <p:cNvPicPr>
            <a:picLocks noChangeAspect="1"/>
          </p:cNvPicPr>
          <p:nvPr/>
        </p:nvPicPr>
        <p:blipFill>
          <a:blip r:embed="rId2"/>
          <a:stretch>
            <a:fillRect/>
          </a:stretch>
        </p:blipFill>
        <p:spPr>
          <a:xfrm>
            <a:off x="802738" y="1696142"/>
            <a:ext cx="1201365" cy="1075509"/>
          </a:xfrm>
          <a:prstGeom prst="rect">
            <a:avLst/>
          </a:prstGeom>
        </p:spPr>
      </p:pic>
      <p:sp>
        <p:nvSpPr>
          <p:cNvPr id="11" name="Rectangle 10">
            <a:extLst>
              <a:ext uri="{FF2B5EF4-FFF2-40B4-BE49-F238E27FC236}">
                <a16:creationId xmlns:a16="http://schemas.microsoft.com/office/drawing/2014/main" id="{170F2F21-593D-F340-23E4-37B5C19445AA}"/>
              </a:ext>
            </a:extLst>
          </p:cNvPr>
          <p:cNvSpPr/>
          <p:nvPr/>
        </p:nvSpPr>
        <p:spPr>
          <a:xfrm>
            <a:off x="2598234" y="2428726"/>
            <a:ext cx="6411952" cy="1200329"/>
          </a:xfrm>
          <a:prstGeom prst="rect">
            <a:avLst/>
          </a:prstGeom>
        </p:spPr>
        <p:txBody>
          <a:bodyPr wrap="square">
            <a:spAutoFit/>
          </a:bodyPr>
          <a:lstStyle/>
          <a:p>
            <a:r>
              <a:rPr lang="en-US" b="1" u="sng" dirty="0"/>
              <a:t>Who to become an I-GO Network Member?</a:t>
            </a:r>
          </a:p>
          <a:p>
            <a:endParaRPr lang="en-US" dirty="0"/>
          </a:p>
          <a:p>
            <a:r>
              <a:rPr lang="en-US" dirty="0"/>
              <a:t>Any SME supporting organization can become an I-GO Network Member if it:</a:t>
            </a:r>
          </a:p>
        </p:txBody>
      </p:sp>
      <p:sp>
        <p:nvSpPr>
          <p:cNvPr id="12" name="Rectangle 11">
            <a:extLst>
              <a:ext uri="{FF2B5EF4-FFF2-40B4-BE49-F238E27FC236}">
                <a16:creationId xmlns:a16="http://schemas.microsoft.com/office/drawing/2014/main" id="{1C40985A-21E7-DC65-731A-CA7B0B3DB8A4}"/>
              </a:ext>
            </a:extLst>
          </p:cNvPr>
          <p:cNvSpPr/>
          <p:nvPr/>
        </p:nvSpPr>
        <p:spPr>
          <a:xfrm>
            <a:off x="2004103" y="3445060"/>
            <a:ext cx="7351772" cy="2300249"/>
          </a:xfrm>
          <a:prstGeom prst="rect">
            <a:avLst/>
          </a:prstGeom>
        </p:spPr>
        <p:txBody>
          <a:bodyPr vert="horz" lIns="91440" tIns="45720" rIns="91440" bIns="45720" rtlCol="0" anchor="ctr">
            <a:noAutofit/>
          </a:bodyPr>
          <a:lstStyle/>
          <a:p>
            <a:pPr marL="631825" indent="-228600">
              <a:lnSpc>
                <a:spcPct val="90000"/>
              </a:lnSpc>
              <a:spcAft>
                <a:spcPts val="1200"/>
              </a:spcAft>
              <a:buFont typeface="Arial" panose="020B0604020202020204" pitchFamily="34" charset="0"/>
              <a:buChar char="•"/>
            </a:pPr>
            <a:r>
              <a:rPr lang="en-US" dirty="0"/>
              <a:t>Provides accessible resource efficiency knowledge and/or support services relevant to SMEs, such as NGOs, governments and international development organizations, and or;</a:t>
            </a:r>
          </a:p>
          <a:p>
            <a:pPr marL="631825" indent="-228600">
              <a:lnSpc>
                <a:spcPct val="90000"/>
              </a:lnSpc>
              <a:spcAft>
                <a:spcPts val="1200"/>
              </a:spcAft>
              <a:buFont typeface="Arial" panose="020B0604020202020204" pitchFamily="34" charset="0"/>
              <a:buChar char="•"/>
            </a:pPr>
            <a:r>
              <a:rPr lang="en-US" dirty="0"/>
              <a:t>Engages directly with SME networks, such as business associations and large companies with SME supply chains.</a:t>
            </a:r>
          </a:p>
        </p:txBody>
      </p:sp>
    </p:spTree>
    <p:extLst>
      <p:ext uri="{BB962C8B-B14F-4D97-AF65-F5344CB8AC3E}">
        <p14:creationId xmlns:p14="http://schemas.microsoft.com/office/powerpoint/2010/main" val="194892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12E6D3-9532-24CB-1FF2-C4604FB1F036}"/>
              </a:ext>
            </a:extLst>
          </p:cNvPr>
          <p:cNvPicPr>
            <a:picLocks noChangeAspect="1"/>
          </p:cNvPicPr>
          <p:nvPr/>
        </p:nvPicPr>
        <p:blipFill rotWithShape="1">
          <a:blip r:embed="rId2"/>
          <a:srcRect t="16849" b="4032"/>
          <a:stretch/>
        </p:blipFill>
        <p:spPr>
          <a:xfrm>
            <a:off x="320370" y="1405798"/>
            <a:ext cx="6113884" cy="3177353"/>
          </a:xfrm>
          <a:prstGeom prst="rect">
            <a:avLst/>
          </a:prstGeom>
        </p:spPr>
      </p:pic>
      <p:pic>
        <p:nvPicPr>
          <p:cNvPr id="13" name="Picture 12">
            <a:extLst>
              <a:ext uri="{FF2B5EF4-FFF2-40B4-BE49-F238E27FC236}">
                <a16:creationId xmlns:a16="http://schemas.microsoft.com/office/drawing/2014/main" id="{07292EBD-F4FB-5360-7844-90398682D262}"/>
              </a:ext>
            </a:extLst>
          </p:cNvPr>
          <p:cNvPicPr>
            <a:picLocks noChangeAspect="1"/>
          </p:cNvPicPr>
          <p:nvPr/>
        </p:nvPicPr>
        <p:blipFill>
          <a:blip r:embed="rId3"/>
          <a:stretch>
            <a:fillRect/>
          </a:stretch>
        </p:blipFill>
        <p:spPr>
          <a:xfrm>
            <a:off x="6839854" y="1906858"/>
            <a:ext cx="1524925" cy="1365173"/>
          </a:xfrm>
          <a:prstGeom prst="rect">
            <a:avLst/>
          </a:prstGeom>
        </p:spPr>
      </p:pic>
      <p:sp>
        <p:nvSpPr>
          <p:cNvPr id="14" name="TextBox 13">
            <a:extLst>
              <a:ext uri="{FF2B5EF4-FFF2-40B4-BE49-F238E27FC236}">
                <a16:creationId xmlns:a16="http://schemas.microsoft.com/office/drawing/2014/main" id="{2A4460A2-8A6A-FABB-A67F-C2691A1497AC}"/>
              </a:ext>
            </a:extLst>
          </p:cNvPr>
          <p:cNvSpPr txBox="1"/>
          <p:nvPr/>
        </p:nvSpPr>
        <p:spPr>
          <a:xfrm>
            <a:off x="52766" y="4661210"/>
            <a:ext cx="3638288" cy="1600438"/>
          </a:xfrm>
          <a:prstGeom prst="rect">
            <a:avLst/>
          </a:prstGeom>
          <a:noFill/>
        </p:spPr>
        <p:txBody>
          <a:bodyPr wrap="square">
            <a:spAutoFit/>
          </a:bodyPr>
          <a:lstStyle/>
          <a:p>
            <a:pPr algn="ctr"/>
            <a:r>
              <a:rPr lang="en-US" sz="1600" b="1" i="0" dirty="0">
                <a:solidFill>
                  <a:srgbClr val="70AD47"/>
                </a:solidFill>
                <a:effectLst/>
                <a:latin typeface="Open Sans" panose="020B0606030504020204" pitchFamily="34" charset="0"/>
              </a:rPr>
              <a:t>Free advice and direct support</a:t>
            </a:r>
          </a:p>
          <a:p>
            <a:pPr algn="ctr"/>
            <a:r>
              <a:rPr lang="en-US" sz="1600" b="0" i="0" dirty="0">
                <a:solidFill>
                  <a:srgbClr val="70AD47"/>
                </a:solidFill>
                <a:effectLst/>
                <a:latin typeface="Open Sans" panose="020B0606030504020204" pitchFamily="34" charset="0"/>
              </a:rPr>
              <a:t>Access the resource efficiency knowledge and support services most suited to help your company grow.</a:t>
            </a:r>
          </a:p>
          <a:p>
            <a:pPr algn="ctr"/>
            <a:endParaRPr lang="en-US" b="0" i="0" dirty="0">
              <a:solidFill>
                <a:srgbClr val="212529"/>
              </a:solidFill>
              <a:effectLst/>
              <a:latin typeface="Open Sans" panose="020B0606030504020204" pitchFamily="34" charset="0"/>
            </a:endParaRPr>
          </a:p>
        </p:txBody>
      </p:sp>
      <p:sp>
        <p:nvSpPr>
          <p:cNvPr id="16" name="TextBox 15">
            <a:extLst>
              <a:ext uri="{FF2B5EF4-FFF2-40B4-BE49-F238E27FC236}">
                <a16:creationId xmlns:a16="http://schemas.microsoft.com/office/drawing/2014/main" id="{078D1DB8-8546-5C2D-DCA6-2F231184AF8F}"/>
              </a:ext>
            </a:extLst>
          </p:cNvPr>
          <p:cNvSpPr txBox="1"/>
          <p:nvPr/>
        </p:nvSpPr>
        <p:spPr>
          <a:xfrm>
            <a:off x="4889810" y="5092097"/>
            <a:ext cx="3194824" cy="369332"/>
          </a:xfrm>
          <a:prstGeom prst="rect">
            <a:avLst/>
          </a:prstGeom>
          <a:noFill/>
        </p:spPr>
        <p:txBody>
          <a:bodyPr wrap="square">
            <a:spAutoFit/>
          </a:bodyPr>
          <a:lstStyle/>
          <a:p>
            <a:r>
              <a:rPr lang="en-US" dirty="0">
                <a:hlinkClick r:id="rId4"/>
              </a:rPr>
              <a:t>https://igosolution.org</a:t>
            </a:r>
            <a:r>
              <a:rPr lang="en-US" dirty="0"/>
              <a:t>/</a:t>
            </a:r>
          </a:p>
        </p:txBody>
      </p:sp>
    </p:spTree>
    <p:extLst>
      <p:ext uri="{BB962C8B-B14F-4D97-AF65-F5344CB8AC3E}">
        <p14:creationId xmlns:p14="http://schemas.microsoft.com/office/powerpoint/2010/main" val="372154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44A5C6-0115-0C33-721C-38B33E75E4DB}"/>
              </a:ext>
            </a:extLst>
          </p:cNvPr>
          <p:cNvPicPr>
            <a:picLocks noChangeAspect="1"/>
          </p:cNvPicPr>
          <p:nvPr/>
        </p:nvPicPr>
        <p:blipFill rotWithShape="1">
          <a:blip r:embed="rId2"/>
          <a:srcRect t="3762" b="5245"/>
          <a:stretch/>
        </p:blipFill>
        <p:spPr>
          <a:xfrm>
            <a:off x="707058" y="1574560"/>
            <a:ext cx="7729883" cy="3956445"/>
          </a:xfrm>
          <a:prstGeom prst="rect">
            <a:avLst/>
          </a:prstGeom>
        </p:spPr>
      </p:pic>
    </p:spTree>
    <p:extLst>
      <p:ext uri="{BB962C8B-B14F-4D97-AF65-F5344CB8AC3E}">
        <p14:creationId xmlns:p14="http://schemas.microsoft.com/office/powerpoint/2010/main" val="256540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58343"/>
            <a:ext cx="7772400" cy="3232597"/>
          </a:xfrm>
        </p:spPr>
        <p:txBody>
          <a:bodyPr>
            <a:normAutofit/>
          </a:bodyPr>
          <a:lstStyle/>
          <a:p>
            <a:br>
              <a:rPr lang="en-US" dirty="0"/>
            </a:br>
            <a:br>
              <a:rPr lang="en-US" dirty="0"/>
            </a:br>
            <a:endParaRPr lang="en-US" sz="3100" dirty="0"/>
          </a:p>
        </p:txBody>
      </p:sp>
      <p:sp>
        <p:nvSpPr>
          <p:cNvPr id="7" name="Title 1">
            <a:extLst>
              <a:ext uri="{FF2B5EF4-FFF2-40B4-BE49-F238E27FC236}">
                <a16:creationId xmlns:a16="http://schemas.microsoft.com/office/drawing/2014/main" id="{92B660F1-E048-9C3F-90BF-74730AFDF2E8}"/>
              </a:ext>
            </a:extLst>
          </p:cNvPr>
          <p:cNvSpPr txBox="1">
            <a:spLocks/>
          </p:cNvSpPr>
          <p:nvPr/>
        </p:nvSpPr>
        <p:spPr>
          <a:xfrm>
            <a:off x="600105" y="904826"/>
            <a:ext cx="7858095" cy="1307034"/>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 </a:t>
            </a:r>
            <a:br>
              <a:rPr lang="en-US" dirty="0"/>
            </a:br>
            <a:endParaRPr lang="en-US" dirty="0"/>
          </a:p>
        </p:txBody>
      </p:sp>
      <p:sp>
        <p:nvSpPr>
          <p:cNvPr id="8" name="Content Placeholder 2">
            <a:extLst>
              <a:ext uri="{FF2B5EF4-FFF2-40B4-BE49-F238E27FC236}">
                <a16:creationId xmlns:a16="http://schemas.microsoft.com/office/drawing/2014/main" id="{5300BCC1-24CE-E6D7-9752-7378B7E37899}"/>
              </a:ext>
            </a:extLst>
          </p:cNvPr>
          <p:cNvSpPr txBox="1">
            <a:spLocks/>
          </p:cNvSpPr>
          <p:nvPr/>
        </p:nvSpPr>
        <p:spPr>
          <a:xfrm>
            <a:off x="197832" y="1742331"/>
            <a:ext cx="8662639" cy="385034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t>The RECP Club members' training helps SMEs understand the opportunities and benefits of RECP application for their businesses to address the implications of intensive use of energy, water, and materials; understand the necessity of efficient use of energy, water, and materials; learn how to build a company's energy and water profile, properly manage materials and waste and how to avoid/reduce/recycle waste. In the course of training the companies learn what is an action plan and why is it necessary? How do you create a RECP action plan? The RECP application creates significant capacities for continued improvements by identifying viable economic and environmental solutions for the companies.</a:t>
            </a:r>
          </a:p>
          <a:p>
            <a:pPr algn="just"/>
            <a:r>
              <a:rPr lang="en-US" dirty="0"/>
              <a:t>One of the biggest challenges for RECP Clubs is to keep them active and to get more people involved in their activities (training, workshops, and topic-specific gatherings). Another issue is the current practice of the trainer's/speaker’s monologue, which must be replaced with a debate between the participants and the trainer/speaker.</a:t>
            </a:r>
          </a:p>
          <a:p>
            <a:pPr algn="just"/>
            <a:r>
              <a:rPr lang="en-US" dirty="0"/>
              <a:t>Overcoming these challenges will ensure the RECP Club's long-term viability and provide practical results by putting theory into practice.</a:t>
            </a:r>
          </a:p>
          <a:p>
            <a:pPr algn="just"/>
            <a:endParaRPr lang="en-US" dirty="0"/>
          </a:p>
        </p:txBody>
      </p:sp>
      <p:sp>
        <p:nvSpPr>
          <p:cNvPr id="9" name="Title 1">
            <a:extLst>
              <a:ext uri="{FF2B5EF4-FFF2-40B4-BE49-F238E27FC236}">
                <a16:creationId xmlns:a16="http://schemas.microsoft.com/office/drawing/2014/main" id="{D80C56B8-7DA2-8A3D-FEDF-273A89B8DD51}"/>
              </a:ext>
            </a:extLst>
          </p:cNvPr>
          <p:cNvSpPr txBox="1">
            <a:spLocks/>
          </p:cNvSpPr>
          <p:nvPr/>
        </p:nvSpPr>
        <p:spPr>
          <a:xfrm>
            <a:off x="-728649" y="1079549"/>
            <a:ext cx="10515600" cy="132556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rgbClr val="70AD47"/>
                </a:solidFill>
              </a:rPr>
              <a:t>RECP CLUBS</a:t>
            </a:r>
            <a:br>
              <a:rPr lang="en-US" dirty="0"/>
            </a:br>
            <a:endParaRPr lang="en-US" dirty="0"/>
          </a:p>
        </p:txBody>
      </p:sp>
    </p:spTree>
    <p:extLst>
      <p:ext uri="{BB962C8B-B14F-4D97-AF65-F5344CB8AC3E}">
        <p14:creationId xmlns:p14="http://schemas.microsoft.com/office/powerpoint/2010/main" val="142194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73D268-6981-E32B-9A67-01C21DC37C9D}"/>
              </a:ext>
            </a:extLst>
          </p:cNvPr>
          <p:cNvSpPr txBox="1">
            <a:spLocks noGrp="1"/>
          </p:cNvSpPr>
          <p:nvPr>
            <p:ph type="title"/>
          </p:nvPr>
        </p:nvSpPr>
        <p:spPr>
          <a:xfrm>
            <a:off x="838200" y="1159727"/>
            <a:ext cx="7886700" cy="11922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70AD47"/>
                </a:solidFill>
                <a:latin typeface="+mj-lt"/>
                <a:ea typeface="+mj-ea"/>
                <a:cs typeface="+mj-cs"/>
              </a:rPr>
              <a:t>The strategy for improvement of RECP activities  </a:t>
            </a:r>
          </a:p>
        </p:txBody>
      </p:sp>
      <p:sp>
        <p:nvSpPr>
          <p:cNvPr id="5" name="Content Placeholder 2">
            <a:extLst>
              <a:ext uri="{FF2B5EF4-FFF2-40B4-BE49-F238E27FC236}">
                <a16:creationId xmlns:a16="http://schemas.microsoft.com/office/drawing/2014/main" id="{2B2D7241-8468-B143-2AE6-0F7327F75E39}"/>
              </a:ext>
            </a:extLst>
          </p:cNvPr>
          <p:cNvSpPr txBox="1">
            <a:spLocks/>
          </p:cNvSpPr>
          <p:nvPr/>
        </p:nvSpPr>
        <p:spPr>
          <a:xfrm>
            <a:off x="838200" y="2349732"/>
            <a:ext cx="7886700" cy="3348541"/>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just">
              <a:spcAft>
                <a:spcPts val="600"/>
              </a:spcAft>
              <a:buFont typeface="Arial" panose="020B0604020202020204" pitchFamily="34" charset="0"/>
              <a:buChar char="•"/>
            </a:pPr>
            <a:r>
              <a:rPr lang="en-US" sz="2600" dirty="0"/>
              <a:t>Identification of the local business clusters, industry associations and share RECP Clubs’ success stories to motivate cluster members to join the RECP Network/ RECP Club Georgia. RECP Club Georgia is envisioned as network/ association of RECP Clubs’ member companies established under current and former EaP Green program in various regions, RECP Demonstration companies which are part of the current program as well participants of EaP Green program, RECP experts, manufacturing companies and professionals which will respond to invitation to join and interested in RECP. </a:t>
            </a:r>
          </a:p>
          <a:p>
            <a:pPr indent="-228600" algn="just">
              <a:spcAft>
                <a:spcPts val="600"/>
              </a:spcAft>
              <a:buFont typeface="Arial" panose="020B0604020202020204" pitchFamily="34" charset="0"/>
              <a:buChar char="•"/>
            </a:pPr>
            <a:r>
              <a:rPr lang="en-US" sz="2600" dirty="0"/>
              <a:t>Arrange additional RECP training/workshop for the new members to raise their awareness on such issues as resources efficiency and reduction of environmental impact and financial benefits from the implementation of RECP measures. </a:t>
            </a:r>
          </a:p>
          <a:p>
            <a:pPr indent="-228600" algn="just">
              <a:spcAft>
                <a:spcPts val="600"/>
              </a:spcAft>
              <a:buFont typeface="Arial" panose="020B0604020202020204" pitchFamily="34" charset="0"/>
              <a:buChar char="•"/>
            </a:pPr>
            <a:r>
              <a:rPr lang="en-US" sz="2600" dirty="0"/>
              <a:t>Establish informational platform through the creation on NIP’s Facebook page group for RECP Club Georgia to use social network actively for the invitation of new companies to join the RECP Club Georgia for providing the pre-consulting on RECP, announcements on RECP Club Georgia events and activities, announcements on  available grants programs with explanations and guidelines for elaboration of the technical proposals. Get feedback from SMEs on the issues discussed and forward them to the relevant authorities if required. To support better positioning of the club member companies’ on the local market advertise them on the platform.</a:t>
            </a:r>
          </a:p>
          <a:p>
            <a:pPr algn="l"/>
            <a:endParaRPr lang="en-US" dirty="0"/>
          </a:p>
        </p:txBody>
      </p:sp>
    </p:spTree>
    <p:extLst>
      <p:ext uri="{BB962C8B-B14F-4D97-AF65-F5344CB8AC3E}">
        <p14:creationId xmlns:p14="http://schemas.microsoft.com/office/powerpoint/2010/main" val="385091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B6EE7E-F6D7-4952-0446-8DD55E8418D9}"/>
              </a:ext>
            </a:extLst>
          </p:cNvPr>
          <p:cNvSpPr txBox="1">
            <a:spLocks noGrp="1"/>
          </p:cNvSpPr>
          <p:nvPr>
            <p:ph type="title"/>
          </p:nvPr>
        </p:nvSpPr>
        <p:spPr>
          <a:xfrm>
            <a:off x="628649" y="1474946"/>
            <a:ext cx="7886700" cy="11922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70AD47"/>
                </a:solidFill>
                <a:latin typeface="+mj-lt"/>
                <a:ea typeface="+mj-ea"/>
                <a:cs typeface="+mj-cs"/>
              </a:rPr>
              <a:t>The strategy for improvement of RECP activities and network </a:t>
            </a:r>
          </a:p>
        </p:txBody>
      </p:sp>
      <p:graphicFrame>
        <p:nvGraphicFramePr>
          <p:cNvPr id="7" name="TextBox 2">
            <a:extLst>
              <a:ext uri="{FF2B5EF4-FFF2-40B4-BE49-F238E27FC236}">
                <a16:creationId xmlns:a16="http://schemas.microsoft.com/office/drawing/2014/main" id="{8E0C761B-269F-834B-B76E-DF66D9D83296}"/>
              </a:ext>
            </a:extLst>
          </p:cNvPr>
          <p:cNvGraphicFramePr/>
          <p:nvPr>
            <p:extLst>
              <p:ext uri="{D42A27DB-BD31-4B8C-83A1-F6EECF244321}">
                <p14:modId xmlns:p14="http://schemas.microsoft.com/office/powerpoint/2010/main" val="1596824321"/>
              </p:ext>
            </p:extLst>
          </p:nvPr>
        </p:nvGraphicFramePr>
        <p:xfrm>
          <a:off x="77773" y="2676293"/>
          <a:ext cx="4271203" cy="3245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extBox 2">
            <a:extLst>
              <a:ext uri="{FF2B5EF4-FFF2-40B4-BE49-F238E27FC236}">
                <a16:creationId xmlns:a16="http://schemas.microsoft.com/office/drawing/2014/main" id="{1A73803C-76F5-8238-DA78-950362E32679}"/>
              </a:ext>
            </a:extLst>
          </p:cNvPr>
          <p:cNvGraphicFramePr/>
          <p:nvPr>
            <p:extLst>
              <p:ext uri="{D42A27DB-BD31-4B8C-83A1-F6EECF244321}">
                <p14:modId xmlns:p14="http://schemas.microsoft.com/office/powerpoint/2010/main" val="385276370"/>
              </p:ext>
            </p:extLst>
          </p:nvPr>
        </p:nvGraphicFramePr>
        <p:xfrm>
          <a:off x="4571999" y="1834374"/>
          <a:ext cx="4377077" cy="4900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0411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table, sitting, cake, food&#10;&#10;Description automatically generated">
            <a:extLst>
              <a:ext uri="{FF2B5EF4-FFF2-40B4-BE49-F238E27FC236}">
                <a16:creationId xmlns:a16="http://schemas.microsoft.com/office/drawing/2014/main" id="{5FE7A1F6-4EFA-837C-DB33-18B4CDFAEA6C}"/>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631801" y="1685091"/>
            <a:ext cx="4021153" cy="2861519"/>
          </a:xfrm>
          <a:prstGeom prst="rect">
            <a:avLst/>
          </a:prstGeom>
        </p:spPr>
      </p:pic>
      <p:cxnSp>
        <p:nvCxnSpPr>
          <p:cNvPr id="5" name="Straight Connector 4">
            <a:extLst>
              <a:ext uri="{FF2B5EF4-FFF2-40B4-BE49-F238E27FC236}">
                <a16:creationId xmlns:a16="http://schemas.microsoft.com/office/drawing/2014/main" id="{866816DA-C7F7-6DF2-1E68-C2E03AE3EDEC}"/>
              </a:ext>
            </a:extLst>
          </p:cNvPr>
          <p:cNvCxnSpPr>
            <a:cxnSpLocks/>
          </p:cNvCxnSpPr>
          <p:nvPr/>
        </p:nvCxnSpPr>
        <p:spPr>
          <a:xfrm>
            <a:off x="5038257" y="1120695"/>
            <a:ext cx="0" cy="3639869"/>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EF07516-49DB-721D-2225-BDC1DE36B3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3561" y="1005639"/>
            <a:ext cx="3259312" cy="857932"/>
          </a:xfrm>
          <a:prstGeom prst="rect">
            <a:avLst/>
          </a:prstGeom>
        </p:spPr>
      </p:pic>
      <p:pic>
        <p:nvPicPr>
          <p:cNvPr id="7" name="Picture 6">
            <a:extLst>
              <a:ext uri="{FF2B5EF4-FFF2-40B4-BE49-F238E27FC236}">
                <a16:creationId xmlns:a16="http://schemas.microsoft.com/office/drawing/2014/main" id="{37BBF711-056C-4B52-FDE1-1600ABD8184C}"/>
              </a:ext>
            </a:extLst>
          </p:cNvPr>
          <p:cNvPicPr>
            <a:picLocks noChangeAspect="1"/>
          </p:cNvPicPr>
          <p:nvPr/>
        </p:nvPicPr>
        <p:blipFill>
          <a:blip r:embed="rId4"/>
          <a:stretch>
            <a:fillRect/>
          </a:stretch>
        </p:blipFill>
        <p:spPr>
          <a:xfrm>
            <a:off x="5788257" y="2201823"/>
            <a:ext cx="2432515" cy="2231329"/>
          </a:xfrm>
          <a:prstGeom prst="rect">
            <a:avLst/>
          </a:prstGeom>
        </p:spPr>
      </p:pic>
      <p:sp>
        <p:nvSpPr>
          <p:cNvPr id="8" name="About Rena…">
            <a:extLst>
              <a:ext uri="{FF2B5EF4-FFF2-40B4-BE49-F238E27FC236}">
                <a16:creationId xmlns:a16="http://schemas.microsoft.com/office/drawing/2014/main" id="{94493E4B-B5E0-7089-1830-8A2F713B1409}"/>
              </a:ext>
            </a:extLst>
          </p:cNvPr>
          <p:cNvSpPr txBox="1"/>
          <p:nvPr/>
        </p:nvSpPr>
        <p:spPr>
          <a:xfrm>
            <a:off x="728491" y="4875531"/>
            <a:ext cx="7492280" cy="861774"/>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2800" b="1" dirty="0">
                <a:solidFill>
                  <a:schemeClr val="tx1">
                    <a:lumMod val="50000"/>
                    <a:lumOff val="50000"/>
                  </a:schemeClr>
                </a:solidFill>
              </a:rPr>
              <a:t>I-GO ASSISTANT: </a:t>
            </a:r>
          </a:p>
          <a:p>
            <a:pPr>
              <a:defRPr sz="14400">
                <a:latin typeface="BebasNeue-Regular"/>
                <a:ea typeface="BebasNeue-Regular"/>
                <a:cs typeface="BebasNeue-Regular"/>
                <a:sym typeface="BebasNeue-Regular"/>
              </a:defRPr>
            </a:pPr>
            <a:r>
              <a:rPr lang="en-US" sz="2800" b="1" dirty="0">
                <a:solidFill>
                  <a:schemeClr val="tx1">
                    <a:lumMod val="50000"/>
                    <a:lumOff val="50000"/>
                  </a:schemeClr>
                </a:solidFill>
              </a:rPr>
              <a:t>SUPPORTING RECP IMPLEMENTATION IN GEORGIA</a:t>
            </a:r>
            <a:endParaRPr lang="en-US" sz="2800" b="1" dirty="0">
              <a:solidFill>
                <a:srgbClr val="4EA536"/>
              </a:solidFill>
            </a:endParaRPr>
          </a:p>
        </p:txBody>
      </p:sp>
    </p:spTree>
    <p:extLst>
      <p:ext uri="{BB962C8B-B14F-4D97-AF65-F5344CB8AC3E}">
        <p14:creationId xmlns:p14="http://schemas.microsoft.com/office/powerpoint/2010/main" val="68023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3AF1F198-742B-61AA-5C83-72AB7FA52E2E}"/>
              </a:ext>
            </a:extLst>
          </p:cNvPr>
          <p:cNvPicPr>
            <a:picLocks noGrp="1" noChangeAspect="1"/>
          </p:cNvPicPr>
          <p:nvPr>
            <p:ph idx="1"/>
          </p:nvPr>
        </p:nvPicPr>
        <p:blipFill>
          <a:blip r:embed="rId2"/>
          <a:stretch>
            <a:fillRect/>
          </a:stretch>
        </p:blipFill>
        <p:spPr>
          <a:xfrm>
            <a:off x="604118" y="1695746"/>
            <a:ext cx="7886700" cy="2159324"/>
          </a:xfrm>
          <a:prstGeom prst="rect">
            <a:avLst/>
          </a:prstGeom>
        </p:spPr>
      </p:pic>
      <p:sp>
        <p:nvSpPr>
          <p:cNvPr id="13" name="Title 3">
            <a:extLst>
              <a:ext uri="{FF2B5EF4-FFF2-40B4-BE49-F238E27FC236}">
                <a16:creationId xmlns:a16="http://schemas.microsoft.com/office/drawing/2014/main" id="{890BCC23-F0A6-6875-A64E-F4CB2ADA179A}"/>
              </a:ext>
            </a:extLst>
          </p:cNvPr>
          <p:cNvSpPr>
            <a:spLocks noGrp="1"/>
          </p:cNvSpPr>
          <p:nvPr>
            <p:ph type="title"/>
          </p:nvPr>
        </p:nvSpPr>
        <p:spPr>
          <a:xfrm>
            <a:off x="3855834" y="2620898"/>
            <a:ext cx="5219307" cy="1616203"/>
          </a:xfrm>
          <a:prstGeom prst="rect">
            <a:avLst/>
          </a:prstGeom>
        </p:spPr>
        <p:txBody>
          <a:bodyPr vert="horz" lIns="91440" tIns="45720" rIns="91440" bIns="45720" rtlCol="0" anchor="b">
            <a:normAutofit/>
          </a:bodyPr>
          <a:lstStyle/>
          <a:p>
            <a:pPr>
              <a:spcAft>
                <a:spcPts val="1000"/>
              </a:spcAft>
            </a:pPr>
            <a:r>
              <a:rPr lang="en-US" sz="3200" b="1" dirty="0">
                <a:solidFill>
                  <a:srgbClr val="70AD47"/>
                </a:solidFill>
              </a:rPr>
              <a:t>“I-GO” Initiative</a:t>
            </a:r>
          </a:p>
        </p:txBody>
      </p:sp>
      <p:pic>
        <p:nvPicPr>
          <p:cNvPr id="14" name="Picture 2" descr="Home">
            <a:extLst>
              <a:ext uri="{FF2B5EF4-FFF2-40B4-BE49-F238E27FC236}">
                <a16:creationId xmlns:a16="http://schemas.microsoft.com/office/drawing/2014/main" id="{C9EE62E7-1225-8247-5FF0-EA71C9AB84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4119" y="3855070"/>
            <a:ext cx="2194838" cy="19721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A02AAB3-E74A-EB1B-68A3-1F705C8B18D4}"/>
              </a:ext>
            </a:extLst>
          </p:cNvPr>
          <p:cNvSpPr/>
          <p:nvPr/>
        </p:nvSpPr>
        <p:spPr>
          <a:xfrm>
            <a:off x="3271510" y="4397043"/>
            <a:ext cx="5219308" cy="344783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The </a:t>
            </a:r>
            <a:r>
              <a:rPr lang="en-US" sz="2000" b="1" dirty="0"/>
              <a:t>I-GO initiative </a:t>
            </a:r>
            <a:r>
              <a:rPr lang="en-US" sz="2000" dirty="0"/>
              <a:t>has been developed by the </a:t>
            </a:r>
            <a:r>
              <a:rPr lang="en-US" sz="2000" b="1" dirty="0"/>
              <a:t>Green Industry Platform </a:t>
            </a:r>
            <a:r>
              <a:rPr lang="en-US" sz="2000" dirty="0"/>
              <a:t>of the </a:t>
            </a:r>
            <a:r>
              <a:rPr lang="en-US" sz="2000" b="1" dirty="0"/>
              <a:t>Green Growth Knowledge Partnership </a:t>
            </a:r>
            <a:r>
              <a:rPr lang="en-US" sz="2000" dirty="0"/>
              <a:t>(GGKP), in collaboration with the </a:t>
            </a:r>
            <a:r>
              <a:rPr lang="en-US" sz="2000" b="1" dirty="0"/>
              <a:t>Partnership for Action on Green Economy</a:t>
            </a:r>
            <a:r>
              <a:rPr lang="en-US" sz="2000" dirty="0"/>
              <a:t>. </a:t>
            </a:r>
          </a:p>
        </p:txBody>
      </p:sp>
    </p:spTree>
    <p:extLst>
      <p:ext uri="{BB962C8B-B14F-4D97-AF65-F5344CB8AC3E}">
        <p14:creationId xmlns:p14="http://schemas.microsoft.com/office/powerpoint/2010/main" val="14376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470AAE3-13CC-B211-C9E9-1F014A323ADC}"/>
              </a:ext>
            </a:extLst>
          </p:cNvPr>
          <p:cNvSpPr>
            <a:spLocks noGrp="1"/>
          </p:cNvSpPr>
          <p:nvPr>
            <p:ph idx="1"/>
          </p:nvPr>
        </p:nvSpPr>
        <p:spPr>
          <a:xfrm>
            <a:off x="137996" y="1817649"/>
            <a:ext cx="6519282" cy="3622530"/>
          </a:xfrm>
          <a:prstGeom prst="rect">
            <a:avLst/>
          </a:prstGeom>
        </p:spPr>
        <p:txBody>
          <a:bodyPr wrap="square">
            <a:spAutoFit/>
          </a:bodyPr>
          <a:lstStyle/>
          <a:p>
            <a:pPr algn="just">
              <a:spcAft>
                <a:spcPts val="1200"/>
              </a:spcAft>
            </a:pPr>
            <a:r>
              <a:rPr lang="en-US" sz="1800" dirty="0"/>
              <a:t>I-GO offers an</a:t>
            </a:r>
            <a:r>
              <a:rPr lang="en-US" sz="1800" b="1" dirty="0"/>
              <a:t> </a:t>
            </a:r>
            <a:r>
              <a:rPr lang="en-US" sz="1800" dirty="0"/>
              <a:t>integrated resource efficiency support structure</a:t>
            </a:r>
            <a:r>
              <a:rPr lang="en-US" sz="1800" b="1" dirty="0"/>
              <a:t> </a:t>
            </a:r>
            <a:r>
              <a:rPr lang="en-US" sz="1800" dirty="0"/>
              <a:t>for SMEs. It provides a complete toolkit that includes:</a:t>
            </a:r>
          </a:p>
          <a:p>
            <a:pPr marL="901700" indent="-342900" algn="just">
              <a:buFont typeface="Arial" panose="020B0604020202020204" pitchFamily="34" charset="0"/>
              <a:buChar char="•"/>
            </a:pPr>
            <a:r>
              <a:rPr lang="en-US" sz="1800" b="1" dirty="0"/>
              <a:t>SME Support Centre </a:t>
            </a:r>
            <a:r>
              <a:rPr lang="en-US" sz="1800" dirty="0"/>
              <a:t>- Online database including case studies, technical guides online tools, training solutions, technical assistance and financial incentives</a:t>
            </a:r>
            <a:endParaRPr lang="en-US" sz="1800" b="1" dirty="0"/>
          </a:p>
          <a:p>
            <a:pPr marL="901700" indent="-342900" algn="just">
              <a:buFont typeface="Arial" panose="020B0604020202020204" pitchFamily="34" charset="0"/>
              <a:buChar char="•"/>
            </a:pPr>
            <a:r>
              <a:rPr lang="en-US" sz="1800" b="1" dirty="0"/>
              <a:t>The I-GO Assistant</a:t>
            </a:r>
            <a:r>
              <a:rPr lang="en-US" sz="1800" dirty="0"/>
              <a:t>, the Implementation Manager tool - Online resource self-assessment and navigation tool, taking into account their location, business sector and size</a:t>
            </a:r>
          </a:p>
          <a:p>
            <a:pPr marL="901700" indent="-342900" algn="just">
              <a:buFont typeface="Arial" panose="020B0604020202020204" pitchFamily="34" charset="0"/>
              <a:buChar char="•"/>
            </a:pPr>
            <a:r>
              <a:rPr lang="en-US" sz="1800" b="1" dirty="0"/>
              <a:t>Networking opportunities</a:t>
            </a:r>
            <a:r>
              <a:rPr lang="en-US" sz="1800" dirty="0"/>
              <a:t>, promotional activities – The opportunity to share worldwide  their experiences and connect with other businesses and gain expert advice through a dedicated space on the </a:t>
            </a:r>
            <a:r>
              <a:rPr lang="en-US" sz="1800" b="1" i="1" dirty="0"/>
              <a:t>Green Forum</a:t>
            </a:r>
          </a:p>
        </p:txBody>
      </p:sp>
      <p:pic>
        <p:nvPicPr>
          <p:cNvPr id="12" name="Picture 11">
            <a:extLst>
              <a:ext uri="{FF2B5EF4-FFF2-40B4-BE49-F238E27FC236}">
                <a16:creationId xmlns:a16="http://schemas.microsoft.com/office/drawing/2014/main" id="{B3D7F715-6849-C97F-471C-9C093D5C3945}"/>
              </a:ext>
            </a:extLst>
          </p:cNvPr>
          <p:cNvPicPr>
            <a:picLocks noChangeAspect="1"/>
          </p:cNvPicPr>
          <p:nvPr/>
        </p:nvPicPr>
        <p:blipFill>
          <a:blip r:embed="rId2">
            <a:duotone>
              <a:prstClr val="black"/>
              <a:prstClr val="white"/>
            </a:duotone>
          </a:blip>
          <a:stretch>
            <a:fillRect/>
          </a:stretch>
        </p:blipFill>
        <p:spPr>
          <a:xfrm>
            <a:off x="1689129" y="700960"/>
            <a:ext cx="6830403" cy="1499062"/>
          </a:xfrm>
          <a:prstGeom prst="rect">
            <a:avLst/>
          </a:prstGeom>
        </p:spPr>
      </p:pic>
      <p:pic>
        <p:nvPicPr>
          <p:cNvPr id="13" name="Picture 12">
            <a:extLst>
              <a:ext uri="{FF2B5EF4-FFF2-40B4-BE49-F238E27FC236}">
                <a16:creationId xmlns:a16="http://schemas.microsoft.com/office/drawing/2014/main" id="{AABCDBEA-54BD-F84E-88FD-E1C61F0F6100}"/>
              </a:ext>
            </a:extLst>
          </p:cNvPr>
          <p:cNvPicPr>
            <a:picLocks noChangeAspect="1"/>
          </p:cNvPicPr>
          <p:nvPr/>
        </p:nvPicPr>
        <p:blipFill>
          <a:blip r:embed="rId3"/>
          <a:stretch>
            <a:fillRect/>
          </a:stretch>
        </p:blipFill>
        <p:spPr>
          <a:xfrm>
            <a:off x="6836705" y="2795031"/>
            <a:ext cx="2115111" cy="1895618"/>
          </a:xfrm>
          <a:prstGeom prst="rect">
            <a:avLst/>
          </a:prstGeom>
        </p:spPr>
      </p:pic>
    </p:spTree>
    <p:extLst>
      <p:ext uri="{BB962C8B-B14F-4D97-AF65-F5344CB8AC3E}">
        <p14:creationId xmlns:p14="http://schemas.microsoft.com/office/powerpoint/2010/main" val="208734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83A7DCB-1114-14E0-A31C-F779729A574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41118" y="1893156"/>
            <a:ext cx="383984" cy="306149"/>
          </a:xfrm>
          <a:prstGeom prst="rect">
            <a:avLst/>
          </a:prstGeom>
        </p:spPr>
      </p:pic>
      <p:sp>
        <p:nvSpPr>
          <p:cNvPr id="25" name="Triangle 81">
            <a:extLst>
              <a:ext uri="{FF2B5EF4-FFF2-40B4-BE49-F238E27FC236}">
                <a16:creationId xmlns:a16="http://schemas.microsoft.com/office/drawing/2014/main" id="{20F4CAB2-9593-4ED3-5628-D4527E0EFA21}"/>
              </a:ext>
            </a:extLst>
          </p:cNvPr>
          <p:cNvSpPr/>
          <p:nvPr/>
        </p:nvSpPr>
        <p:spPr>
          <a:xfrm rot="3502623" flipV="1">
            <a:off x="4014227" y="5242472"/>
            <a:ext cx="1062479" cy="436751"/>
          </a:xfrm>
          <a:prstGeom prst="triangle">
            <a:avLst>
              <a:gd name="adj" fmla="val 50456"/>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riangle 86">
            <a:extLst>
              <a:ext uri="{FF2B5EF4-FFF2-40B4-BE49-F238E27FC236}">
                <a16:creationId xmlns:a16="http://schemas.microsoft.com/office/drawing/2014/main" id="{421DA1ED-9EA1-0492-572F-5BCC20A7F8CA}"/>
              </a:ext>
            </a:extLst>
          </p:cNvPr>
          <p:cNvSpPr/>
          <p:nvPr/>
        </p:nvSpPr>
        <p:spPr>
          <a:xfrm rot="17869899" flipV="1">
            <a:off x="4342778" y="2396296"/>
            <a:ext cx="930568" cy="382636"/>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Triangle 93">
            <a:extLst>
              <a:ext uri="{FF2B5EF4-FFF2-40B4-BE49-F238E27FC236}">
                <a16:creationId xmlns:a16="http://schemas.microsoft.com/office/drawing/2014/main" id="{5F6E6B55-E354-827F-DAF1-7F79E6A6C977}"/>
              </a:ext>
            </a:extLst>
          </p:cNvPr>
          <p:cNvSpPr/>
          <p:nvPr/>
        </p:nvSpPr>
        <p:spPr>
          <a:xfrm rot="10800000" flipV="1">
            <a:off x="1517960" y="3530107"/>
            <a:ext cx="1073005" cy="497312"/>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OurService">
            <a:extLst>
              <a:ext uri="{FF2B5EF4-FFF2-40B4-BE49-F238E27FC236}">
                <a16:creationId xmlns:a16="http://schemas.microsoft.com/office/drawing/2014/main" id="{36D798B6-2135-0F8E-30AC-A8E14048E474}"/>
              </a:ext>
            </a:extLst>
          </p:cNvPr>
          <p:cNvSpPr txBox="1"/>
          <p:nvPr/>
        </p:nvSpPr>
        <p:spPr>
          <a:xfrm>
            <a:off x="2973256" y="892776"/>
            <a:ext cx="4032370" cy="53860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4400">
                <a:latin typeface="BebasNeue-Regular"/>
                <a:ea typeface="BebasNeue-Regular"/>
                <a:cs typeface="BebasNeue-Regular"/>
                <a:sym typeface="BebasNeue-Regular"/>
              </a:defRPr>
            </a:pPr>
            <a:r>
              <a:rPr kumimoji="0" lang="en-US" sz="3500" b="1" i="0" u="none" strike="noStrike" kern="1200" cap="none" spc="0" normalizeH="0" baseline="0" noProof="0" dirty="0">
                <a:ln>
                  <a:noFill/>
                </a:ln>
                <a:solidFill>
                  <a:srgbClr val="4EA536"/>
                </a:solidFill>
                <a:effectLst/>
                <a:uLnTx/>
                <a:uFillTx/>
                <a:latin typeface="BebasNeue-Regular"/>
                <a:sym typeface="BebasNeue-Regular"/>
              </a:rPr>
              <a:t>I-GO</a:t>
            </a:r>
            <a:r>
              <a:rPr kumimoji="0" lang="en-US" sz="3500" b="1" i="0" u="none" strike="noStrike" kern="1200" cap="none" spc="0" normalizeH="0" baseline="0" noProof="0" dirty="0">
                <a:ln>
                  <a:noFill/>
                </a:ln>
                <a:solidFill>
                  <a:prstClr val="black">
                    <a:lumMod val="50000"/>
                    <a:lumOff val="50000"/>
                  </a:prstClr>
                </a:solidFill>
                <a:effectLst/>
                <a:uLnTx/>
                <a:uFillTx/>
                <a:latin typeface="BebasNeue-Regular"/>
                <a:sym typeface="BebasNeue-Regular"/>
              </a:rPr>
              <a:t> SUITE OF TOOLS </a:t>
            </a:r>
          </a:p>
        </p:txBody>
      </p:sp>
      <p:grpSp>
        <p:nvGrpSpPr>
          <p:cNvPr id="93" name="Group 92">
            <a:extLst>
              <a:ext uri="{FF2B5EF4-FFF2-40B4-BE49-F238E27FC236}">
                <a16:creationId xmlns:a16="http://schemas.microsoft.com/office/drawing/2014/main" id="{7E6E5ABC-ADC7-49D3-C518-AF28FEEDAC81}"/>
              </a:ext>
            </a:extLst>
          </p:cNvPr>
          <p:cNvGrpSpPr/>
          <p:nvPr/>
        </p:nvGrpSpPr>
        <p:grpSpPr>
          <a:xfrm>
            <a:off x="240701" y="3834881"/>
            <a:ext cx="3120086" cy="1024591"/>
            <a:chOff x="2303754" y="2588851"/>
            <a:chExt cx="6155220" cy="2021284"/>
          </a:xfrm>
          <a:solidFill>
            <a:srgbClr val="70AD47"/>
          </a:solidFill>
        </p:grpSpPr>
        <p:sp>
          <p:nvSpPr>
            <p:cNvPr id="94" name="Freeform 6700">
              <a:extLst>
                <a:ext uri="{FF2B5EF4-FFF2-40B4-BE49-F238E27FC236}">
                  <a16:creationId xmlns:a16="http://schemas.microsoft.com/office/drawing/2014/main" id="{37E46F30-1628-557A-0DA1-406DB9C91489}"/>
                </a:ext>
              </a:extLst>
            </p:cNvPr>
            <p:cNvSpPr>
              <a:spLocks noChangeArrowheads="1"/>
            </p:cNvSpPr>
            <p:nvPr/>
          </p:nvSpPr>
          <p:spPr bwMode="auto">
            <a:xfrm>
              <a:off x="2303754" y="2588851"/>
              <a:ext cx="1645534" cy="1645641"/>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lumMod val="50000"/>
                    </a:prstClr>
                  </a:solidFill>
                  <a:effectLst/>
                  <a:uLnTx/>
                  <a:uFillTx/>
                </a:rPr>
                <a:t>3</a:t>
              </a:r>
            </a:p>
          </p:txBody>
        </p:sp>
        <p:sp>
          <p:nvSpPr>
            <p:cNvPr id="95" name="Freeform 6703">
              <a:extLst>
                <a:ext uri="{FF2B5EF4-FFF2-40B4-BE49-F238E27FC236}">
                  <a16:creationId xmlns:a16="http://schemas.microsoft.com/office/drawing/2014/main" id="{A4823E0D-A780-E88C-42D2-73B3BC642ED1}"/>
                </a:ext>
              </a:extLst>
            </p:cNvPr>
            <p:cNvSpPr>
              <a:spLocks noChangeArrowheads="1"/>
            </p:cNvSpPr>
            <p:nvPr/>
          </p:nvSpPr>
          <p:spPr bwMode="auto">
            <a:xfrm>
              <a:off x="3798875" y="3800803"/>
              <a:ext cx="4660099" cy="809332"/>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grpSp>
      <p:grpSp>
        <p:nvGrpSpPr>
          <p:cNvPr id="96" name="Group 95">
            <a:extLst>
              <a:ext uri="{FF2B5EF4-FFF2-40B4-BE49-F238E27FC236}">
                <a16:creationId xmlns:a16="http://schemas.microsoft.com/office/drawing/2014/main" id="{F0167C1E-5480-AC20-13FE-EB506AF4681F}"/>
              </a:ext>
            </a:extLst>
          </p:cNvPr>
          <p:cNvGrpSpPr/>
          <p:nvPr/>
        </p:nvGrpSpPr>
        <p:grpSpPr>
          <a:xfrm>
            <a:off x="1702263" y="1331903"/>
            <a:ext cx="3067328" cy="957385"/>
            <a:chOff x="2407836" y="2721433"/>
            <a:chExt cx="6051139" cy="1888703"/>
          </a:xfrm>
          <a:solidFill>
            <a:srgbClr val="70AD47">
              <a:lumMod val="60000"/>
              <a:lumOff val="40000"/>
            </a:srgbClr>
          </a:solidFill>
        </p:grpSpPr>
        <p:sp>
          <p:nvSpPr>
            <p:cNvPr id="97" name="Freeform 6700">
              <a:hlinkClick r:id="" action="ppaction://noaction"/>
              <a:extLst>
                <a:ext uri="{FF2B5EF4-FFF2-40B4-BE49-F238E27FC236}">
                  <a16:creationId xmlns:a16="http://schemas.microsoft.com/office/drawing/2014/main" id="{173451AB-C9A7-8BF5-CF6C-B6BCA509FA46}"/>
                </a:ext>
              </a:extLst>
            </p:cNvPr>
            <p:cNvSpPr>
              <a:spLocks noChangeArrowheads="1"/>
            </p:cNvSpPr>
            <p:nvPr/>
          </p:nvSpPr>
          <p:spPr bwMode="auto">
            <a:xfrm>
              <a:off x="2407836" y="2721433"/>
              <a:ext cx="1603682" cy="1509718"/>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lumMod val="50000"/>
                    </a:prstClr>
                  </a:solidFill>
                  <a:effectLst/>
                  <a:uLnTx/>
                  <a:uFillTx/>
                </a:rPr>
                <a:t>1</a:t>
              </a:r>
            </a:p>
          </p:txBody>
        </p:sp>
        <p:sp>
          <p:nvSpPr>
            <p:cNvPr id="98" name="Freeform 6703">
              <a:extLst>
                <a:ext uri="{FF2B5EF4-FFF2-40B4-BE49-F238E27FC236}">
                  <a16:creationId xmlns:a16="http://schemas.microsoft.com/office/drawing/2014/main" id="{33CCE02C-2309-036E-9819-E7467568FB15}"/>
                </a:ext>
              </a:extLst>
            </p:cNvPr>
            <p:cNvSpPr>
              <a:spLocks noChangeArrowheads="1"/>
            </p:cNvSpPr>
            <p:nvPr/>
          </p:nvSpPr>
          <p:spPr bwMode="auto">
            <a:xfrm>
              <a:off x="3798876" y="3800804"/>
              <a:ext cx="4660099" cy="809332"/>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grpSp>
      <p:sp>
        <p:nvSpPr>
          <p:cNvPr id="99" name="TextBox 98">
            <a:extLst>
              <a:ext uri="{FF2B5EF4-FFF2-40B4-BE49-F238E27FC236}">
                <a16:creationId xmlns:a16="http://schemas.microsoft.com/office/drawing/2014/main" id="{C123686D-04E3-1076-7896-803F5642CFDC}"/>
              </a:ext>
            </a:extLst>
          </p:cNvPr>
          <p:cNvSpPr txBox="1"/>
          <p:nvPr/>
        </p:nvSpPr>
        <p:spPr>
          <a:xfrm>
            <a:off x="72031" y="2188101"/>
            <a:ext cx="3842156" cy="930772"/>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a:latin typeface="Calibri" panose="020F0502020204030204"/>
              </a:defRPr>
            </a:lvl1pPr>
          </a:lstStyle>
          <a:p>
            <a:pPr marL="285750" marR="0" lvl="0" indent="-285750" defTabSz="914400" eaLnBrk="1" fontAlgn="auto" latinLnBrk="0" hangingPunct="1">
              <a:lnSpc>
                <a:spcPct val="130000"/>
              </a:lnSpc>
              <a:spcBef>
                <a:spcPts val="0"/>
              </a:spcBef>
              <a:spcAft>
                <a:spcPts val="0"/>
              </a:spcAft>
              <a:buClrTx/>
              <a:buSzTx/>
              <a:buFont typeface="Wingdings" pitchFamily="2" charset="2"/>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Guidance &amp; tools</a:t>
            </a:r>
          </a:p>
          <a:p>
            <a:pPr marL="393700" marR="0" lvl="0" indent="-304800" defTabSz="914400" eaLnBrk="1" fontAlgn="auto" latinLnBrk="0" hangingPunct="1">
              <a:lnSpc>
                <a:spcPct val="130000"/>
              </a:lnSpc>
              <a:spcBef>
                <a:spcPts val="0"/>
              </a:spcBef>
              <a:spcAft>
                <a:spcPts val="0"/>
              </a:spcAft>
              <a:buClrTx/>
              <a:buSzTx/>
              <a:buFont typeface="Arial Unicode MS" panose="020B0604020202020204" pitchFamily="34" charset="-128"/>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Training &amp; technical assistance</a:t>
            </a:r>
          </a:p>
          <a:p>
            <a:pPr marL="533400" marR="0" lvl="0" indent="-355600" defTabSz="914400" eaLnBrk="1" fontAlgn="auto" latinLnBrk="0" hangingPunct="1">
              <a:lnSpc>
                <a:spcPct val="130000"/>
              </a:lnSpc>
              <a:spcBef>
                <a:spcPts val="0"/>
              </a:spcBef>
              <a:spcAft>
                <a:spcPts val="0"/>
              </a:spcAft>
              <a:buClrTx/>
              <a:buSzTx/>
              <a:buFont typeface="Arial Unicode MS" panose="020B0604020202020204" pitchFamily="34" charset="-128"/>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Financing solutions</a:t>
            </a:r>
          </a:p>
        </p:txBody>
      </p:sp>
      <p:grpSp>
        <p:nvGrpSpPr>
          <p:cNvPr id="101" name="Group 100">
            <a:extLst>
              <a:ext uri="{FF2B5EF4-FFF2-40B4-BE49-F238E27FC236}">
                <a16:creationId xmlns:a16="http://schemas.microsoft.com/office/drawing/2014/main" id="{B0D7B1A2-2C88-8B12-2687-BD4C8AF64EAF}"/>
              </a:ext>
            </a:extLst>
          </p:cNvPr>
          <p:cNvGrpSpPr/>
          <p:nvPr/>
        </p:nvGrpSpPr>
        <p:grpSpPr>
          <a:xfrm flipH="1">
            <a:off x="6970162" y="1818656"/>
            <a:ext cx="2123628" cy="715466"/>
            <a:chOff x="2005980" y="865344"/>
            <a:chExt cx="6321670" cy="1654914"/>
          </a:xfrm>
          <a:solidFill>
            <a:srgbClr val="92D050"/>
          </a:solidFill>
        </p:grpSpPr>
        <p:sp>
          <p:nvSpPr>
            <p:cNvPr id="102" name="Freeform 6700">
              <a:hlinkClick r:id="" action="ppaction://noaction"/>
              <a:extLst>
                <a:ext uri="{FF2B5EF4-FFF2-40B4-BE49-F238E27FC236}">
                  <a16:creationId xmlns:a16="http://schemas.microsoft.com/office/drawing/2014/main" id="{01D3D558-4B9C-5BFF-DB62-7964B2B0C150}"/>
                </a:ext>
              </a:extLst>
            </p:cNvPr>
            <p:cNvSpPr>
              <a:spLocks noChangeArrowheads="1"/>
            </p:cNvSpPr>
            <p:nvPr/>
          </p:nvSpPr>
          <p:spPr bwMode="auto">
            <a:xfrm>
              <a:off x="2005980" y="865344"/>
              <a:ext cx="1588585" cy="1570767"/>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white">
                      <a:lumMod val="50000"/>
                    </a:prstClr>
                  </a:solidFill>
                  <a:effectLst/>
                  <a:uLnTx/>
                  <a:uFillTx/>
                </a:rPr>
                <a:t>2</a:t>
              </a:r>
            </a:p>
          </p:txBody>
        </p:sp>
        <p:sp>
          <p:nvSpPr>
            <p:cNvPr id="103" name="Freeform 6703">
              <a:extLst>
                <a:ext uri="{FF2B5EF4-FFF2-40B4-BE49-F238E27FC236}">
                  <a16:creationId xmlns:a16="http://schemas.microsoft.com/office/drawing/2014/main" id="{BC3AAB42-9661-6D38-B56E-7311F10646A5}"/>
                </a:ext>
              </a:extLst>
            </p:cNvPr>
            <p:cNvSpPr>
              <a:spLocks noChangeArrowheads="1"/>
            </p:cNvSpPr>
            <p:nvPr/>
          </p:nvSpPr>
          <p:spPr bwMode="auto">
            <a:xfrm>
              <a:off x="3255594" y="1897445"/>
              <a:ext cx="5072056" cy="622813"/>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grpSp>
      <p:cxnSp>
        <p:nvCxnSpPr>
          <p:cNvPr id="104" name="Straight Connector 103">
            <a:extLst>
              <a:ext uri="{FF2B5EF4-FFF2-40B4-BE49-F238E27FC236}">
                <a16:creationId xmlns:a16="http://schemas.microsoft.com/office/drawing/2014/main" id="{BAF55A99-FE65-3993-4E54-EC4847FD874C}"/>
              </a:ext>
            </a:extLst>
          </p:cNvPr>
          <p:cNvCxnSpPr>
            <a:cxnSpLocks/>
          </p:cNvCxnSpPr>
          <p:nvPr/>
        </p:nvCxnSpPr>
        <p:spPr>
          <a:xfrm>
            <a:off x="6440043" y="4025690"/>
            <a:ext cx="1741387" cy="1342036"/>
          </a:xfrm>
          <a:prstGeom prst="line">
            <a:avLst/>
          </a:prstGeom>
          <a:noFill/>
          <a:ln w="38100" cap="flat" cmpd="sng" algn="ctr">
            <a:solidFill>
              <a:srgbClr val="A5A5A5"/>
            </a:solidFill>
            <a:prstDash val="solid"/>
            <a:miter lim="800000"/>
            <a:tailEnd type="oval"/>
          </a:ln>
          <a:effectLst/>
        </p:spPr>
      </p:cxnSp>
      <p:sp>
        <p:nvSpPr>
          <p:cNvPr id="110" name="Triangle 86">
            <a:extLst>
              <a:ext uri="{FF2B5EF4-FFF2-40B4-BE49-F238E27FC236}">
                <a16:creationId xmlns:a16="http://schemas.microsoft.com/office/drawing/2014/main" id="{BAB175F5-91F9-4AD3-0833-9A54B5A3F148}"/>
              </a:ext>
            </a:extLst>
          </p:cNvPr>
          <p:cNvSpPr/>
          <p:nvPr/>
        </p:nvSpPr>
        <p:spPr>
          <a:xfrm rot="17869899" flipV="1">
            <a:off x="6466407" y="2195018"/>
            <a:ext cx="930568" cy="382636"/>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Triangle 87">
            <a:extLst>
              <a:ext uri="{FF2B5EF4-FFF2-40B4-BE49-F238E27FC236}">
                <a16:creationId xmlns:a16="http://schemas.microsoft.com/office/drawing/2014/main" id="{D76B38E1-AA83-78B7-E425-80D732BF057C}"/>
              </a:ext>
            </a:extLst>
          </p:cNvPr>
          <p:cNvSpPr/>
          <p:nvPr/>
        </p:nvSpPr>
        <p:spPr>
          <a:xfrm rot="17811889" flipV="1">
            <a:off x="5530039" y="2084778"/>
            <a:ext cx="728347" cy="434686"/>
          </a:xfrm>
          <a:prstGeom prst="triangle">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Triangle 93">
            <a:extLst>
              <a:ext uri="{FF2B5EF4-FFF2-40B4-BE49-F238E27FC236}">
                <a16:creationId xmlns:a16="http://schemas.microsoft.com/office/drawing/2014/main" id="{17C4ED40-1642-DEEA-A400-8A389DB563D8}"/>
              </a:ext>
            </a:extLst>
          </p:cNvPr>
          <p:cNvSpPr/>
          <p:nvPr/>
        </p:nvSpPr>
        <p:spPr>
          <a:xfrm rot="10800000" flipV="1">
            <a:off x="3798002" y="3374827"/>
            <a:ext cx="913272" cy="421314"/>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TextBox 113">
            <a:extLst>
              <a:ext uri="{FF2B5EF4-FFF2-40B4-BE49-F238E27FC236}">
                <a16:creationId xmlns:a16="http://schemas.microsoft.com/office/drawing/2014/main" id="{D3B534D4-FB88-0F9E-65EF-E745AC4D38DD}"/>
              </a:ext>
            </a:extLst>
          </p:cNvPr>
          <p:cNvSpPr txBox="1"/>
          <p:nvPr/>
        </p:nvSpPr>
        <p:spPr>
          <a:xfrm>
            <a:off x="7641324" y="5397726"/>
            <a:ext cx="1086850" cy="510778"/>
          </a:xfrm>
          <a:prstGeom prst="roundRect">
            <a:avLst/>
          </a:prstGeom>
          <a:solidFill>
            <a:sysClr val="window" lastClr="FFFFFF">
              <a:lumMod val="85000"/>
            </a:sysClr>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Pct val="120000"/>
              <a:buFontTx/>
              <a:buNone/>
              <a:tabLst/>
              <a:defRPr/>
            </a:pPr>
            <a:r>
              <a:rPr kumimoji="0" lang="en-US" sz="1200" b="0" i="0" u="none" strike="noStrike" kern="0" cap="none" spc="0" normalizeH="0" baseline="0" noProof="0" dirty="0">
                <a:ln>
                  <a:noFill/>
                </a:ln>
                <a:solidFill>
                  <a:prstClr val="black"/>
                </a:solidFill>
                <a:effectLst/>
                <a:uLnTx/>
                <a:uFillTx/>
              </a:rPr>
              <a:t>SME Stakeholders</a:t>
            </a:r>
          </a:p>
        </p:txBody>
      </p:sp>
      <p:sp>
        <p:nvSpPr>
          <p:cNvPr id="115" name="TextBox 114">
            <a:extLst>
              <a:ext uri="{FF2B5EF4-FFF2-40B4-BE49-F238E27FC236}">
                <a16:creationId xmlns:a16="http://schemas.microsoft.com/office/drawing/2014/main" id="{9338EB65-F7B2-DCC7-45FA-390A4A1B73F8}"/>
              </a:ext>
            </a:extLst>
          </p:cNvPr>
          <p:cNvSpPr txBox="1"/>
          <p:nvPr/>
        </p:nvSpPr>
        <p:spPr>
          <a:xfrm>
            <a:off x="257107" y="5134193"/>
            <a:ext cx="2913993" cy="834178"/>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a:latin typeface="Calibri" panose="020F0502020204030204"/>
              </a:defRPr>
            </a:lvl1pPr>
          </a:lstStyle>
          <a:p>
            <a:pPr marL="285750" marR="0" lvl="0" indent="-285750" defTabSz="914400" eaLnBrk="1" fontAlgn="auto" latinLnBrk="0" hangingPunct="1">
              <a:lnSpc>
                <a:spcPct val="130000"/>
              </a:lnSpc>
              <a:spcBef>
                <a:spcPts val="0"/>
              </a:spcBef>
              <a:spcAft>
                <a:spcPts val="0"/>
              </a:spcAft>
              <a:buClrTx/>
              <a:buSzTx/>
              <a:buFont typeface="Wingdings" pitchFamily="2" charset="2"/>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Manage audit data</a:t>
            </a:r>
          </a:p>
          <a:p>
            <a:pPr marL="393700" marR="0" lvl="0" indent="-304800" defTabSz="914400" eaLnBrk="1" fontAlgn="auto" latinLnBrk="0" hangingPunct="1">
              <a:lnSpc>
                <a:spcPct val="130000"/>
              </a:lnSpc>
              <a:spcBef>
                <a:spcPts val="0"/>
              </a:spcBef>
              <a:spcAft>
                <a:spcPts val="0"/>
              </a:spcAft>
              <a:buClrTx/>
              <a:buSzTx/>
              <a:buFont typeface="Arial Unicode MS" panose="020B0604020202020204" pitchFamily="34" charset="-128"/>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Analyse opportunities</a:t>
            </a:r>
          </a:p>
          <a:p>
            <a:pPr marL="482600" marR="0" lvl="0" indent="-304800" defTabSz="914400" eaLnBrk="1" fontAlgn="auto" latinLnBrk="0" hangingPunct="1">
              <a:lnSpc>
                <a:spcPct val="130000"/>
              </a:lnSpc>
              <a:spcBef>
                <a:spcPts val="0"/>
              </a:spcBef>
              <a:spcAft>
                <a:spcPts val="0"/>
              </a:spcAft>
              <a:buClrTx/>
              <a:buSzTx/>
              <a:buFont typeface="Arial Unicode MS" panose="020B0604020202020204" pitchFamily="34" charset="-128"/>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Performance tracking</a:t>
            </a:r>
          </a:p>
        </p:txBody>
      </p:sp>
      <p:grpSp>
        <p:nvGrpSpPr>
          <p:cNvPr id="118" name="Group 117">
            <a:extLst>
              <a:ext uri="{FF2B5EF4-FFF2-40B4-BE49-F238E27FC236}">
                <a16:creationId xmlns:a16="http://schemas.microsoft.com/office/drawing/2014/main" id="{4E61AA7D-09F8-3589-2B30-55909FC58542}"/>
              </a:ext>
            </a:extLst>
          </p:cNvPr>
          <p:cNvGrpSpPr/>
          <p:nvPr/>
        </p:nvGrpSpPr>
        <p:grpSpPr>
          <a:xfrm>
            <a:off x="4044781" y="2979985"/>
            <a:ext cx="1695417" cy="1597556"/>
            <a:chOff x="4922310" y="2795126"/>
            <a:chExt cx="1991948" cy="1885731"/>
          </a:xfrm>
        </p:grpSpPr>
        <p:grpSp>
          <p:nvGrpSpPr>
            <p:cNvPr id="119" name="Group 118">
              <a:extLst>
                <a:ext uri="{FF2B5EF4-FFF2-40B4-BE49-F238E27FC236}">
                  <a16:creationId xmlns:a16="http://schemas.microsoft.com/office/drawing/2014/main" id="{D9C4C94B-D7A2-4A70-91F0-22356E4D7883}"/>
                </a:ext>
              </a:extLst>
            </p:cNvPr>
            <p:cNvGrpSpPr/>
            <p:nvPr/>
          </p:nvGrpSpPr>
          <p:grpSpPr>
            <a:xfrm>
              <a:off x="4922310" y="2795126"/>
              <a:ext cx="1991948" cy="1885731"/>
              <a:chOff x="4918285" y="2771240"/>
              <a:chExt cx="1991948" cy="1885731"/>
            </a:xfrm>
          </p:grpSpPr>
          <p:sp>
            <p:nvSpPr>
              <p:cNvPr id="123" name="Oval 122">
                <a:extLst>
                  <a:ext uri="{FF2B5EF4-FFF2-40B4-BE49-F238E27FC236}">
                    <a16:creationId xmlns:a16="http://schemas.microsoft.com/office/drawing/2014/main" id="{5DE3EB42-1C7D-86B6-F03B-71A46BAACC37}"/>
                  </a:ext>
                </a:extLst>
              </p:cNvPr>
              <p:cNvSpPr/>
              <p:nvPr/>
            </p:nvSpPr>
            <p:spPr>
              <a:xfrm>
                <a:off x="4918285" y="2771240"/>
                <a:ext cx="1991948" cy="1885731"/>
              </a:xfrm>
              <a:prstGeom prst="ellipse">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TextBox 123">
                <a:extLst>
                  <a:ext uri="{FF2B5EF4-FFF2-40B4-BE49-F238E27FC236}">
                    <a16:creationId xmlns:a16="http://schemas.microsoft.com/office/drawing/2014/main" id="{6A069551-882B-5EEA-2C0C-772D78393065}"/>
                  </a:ext>
                </a:extLst>
              </p:cNvPr>
              <p:cNvSpPr txBox="1"/>
              <p:nvPr/>
            </p:nvSpPr>
            <p:spPr>
              <a:xfrm>
                <a:off x="5204283" y="2866713"/>
                <a:ext cx="139500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rPr>
                  <a:t>I-GO Network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ndParaRPr>
              </a:p>
            </p:txBody>
          </p:sp>
        </p:grpSp>
        <p:grpSp>
          <p:nvGrpSpPr>
            <p:cNvPr id="120" name="Group 119">
              <a:extLst>
                <a:ext uri="{FF2B5EF4-FFF2-40B4-BE49-F238E27FC236}">
                  <a16:creationId xmlns:a16="http://schemas.microsoft.com/office/drawing/2014/main" id="{B24E63F3-F886-1C37-E948-6B2A09150377}"/>
                </a:ext>
              </a:extLst>
            </p:cNvPr>
            <p:cNvGrpSpPr/>
            <p:nvPr/>
          </p:nvGrpSpPr>
          <p:grpSpPr>
            <a:xfrm>
              <a:off x="5404034" y="3753589"/>
              <a:ext cx="977372" cy="752171"/>
              <a:chOff x="10351789" y="389517"/>
              <a:chExt cx="1011232" cy="863600"/>
            </a:xfrm>
            <a:solidFill>
              <a:sysClr val="window" lastClr="FFFFFF"/>
            </a:solidFill>
          </p:grpSpPr>
          <p:sp>
            <p:nvSpPr>
              <p:cNvPr id="121" name="Freeform 37">
                <a:extLst>
                  <a:ext uri="{FF2B5EF4-FFF2-40B4-BE49-F238E27FC236}">
                    <a16:creationId xmlns:a16="http://schemas.microsoft.com/office/drawing/2014/main" id="{5B501455-5AAC-9979-37F9-94DA36E1DE7D}"/>
                  </a:ext>
                </a:extLst>
              </p:cNvPr>
              <p:cNvSpPr>
                <a:spLocks noEditPoints="1"/>
              </p:cNvSpPr>
              <p:nvPr/>
            </p:nvSpPr>
            <p:spPr bwMode="auto">
              <a:xfrm>
                <a:off x="10351789" y="443492"/>
                <a:ext cx="877887" cy="809625"/>
              </a:xfrm>
              <a:custGeom>
                <a:avLst/>
                <a:gdLst>
                  <a:gd name="T0" fmla="*/ 100 w 131"/>
                  <a:gd name="T1" fmla="*/ 12 h 119"/>
                  <a:gd name="T2" fmla="*/ 51 w 131"/>
                  <a:gd name="T3" fmla="*/ 8 h 119"/>
                  <a:gd name="T4" fmla="*/ 35 w 131"/>
                  <a:gd name="T5" fmla="*/ 42 h 119"/>
                  <a:gd name="T6" fmla="*/ 44 w 131"/>
                  <a:gd name="T7" fmla="*/ 54 h 119"/>
                  <a:gd name="T8" fmla="*/ 57 w 131"/>
                  <a:gd name="T9" fmla="*/ 48 h 119"/>
                  <a:gd name="T10" fmla="*/ 64 w 131"/>
                  <a:gd name="T11" fmla="*/ 37 h 119"/>
                  <a:gd name="T12" fmla="*/ 111 w 131"/>
                  <a:gd name="T13" fmla="*/ 75 h 119"/>
                  <a:gd name="T14" fmla="*/ 105 w 131"/>
                  <a:gd name="T15" fmla="*/ 81 h 119"/>
                  <a:gd name="T16" fmla="*/ 91 w 131"/>
                  <a:gd name="T17" fmla="*/ 71 h 119"/>
                  <a:gd name="T18" fmla="*/ 101 w 131"/>
                  <a:gd name="T19" fmla="*/ 85 h 119"/>
                  <a:gd name="T20" fmla="*/ 95 w 131"/>
                  <a:gd name="T21" fmla="*/ 91 h 119"/>
                  <a:gd name="T22" fmla="*/ 81 w 131"/>
                  <a:gd name="T23" fmla="*/ 81 h 119"/>
                  <a:gd name="T24" fmla="*/ 91 w 131"/>
                  <a:gd name="T25" fmla="*/ 95 h 119"/>
                  <a:gd name="T26" fmla="*/ 85 w 131"/>
                  <a:gd name="T27" fmla="*/ 101 h 119"/>
                  <a:gd name="T28" fmla="*/ 72 w 131"/>
                  <a:gd name="T29" fmla="*/ 91 h 119"/>
                  <a:gd name="T30" fmla="*/ 81 w 131"/>
                  <a:gd name="T31" fmla="*/ 105 h 119"/>
                  <a:gd name="T32" fmla="*/ 76 w 131"/>
                  <a:gd name="T33" fmla="*/ 111 h 119"/>
                  <a:gd name="T34" fmla="*/ 63 w 131"/>
                  <a:gd name="T35" fmla="*/ 91 h 119"/>
                  <a:gd name="T36" fmla="*/ 53 w 131"/>
                  <a:gd name="T37" fmla="*/ 81 h 119"/>
                  <a:gd name="T38" fmla="*/ 43 w 131"/>
                  <a:gd name="T39" fmla="*/ 71 h 119"/>
                  <a:gd name="T40" fmla="*/ 33 w 131"/>
                  <a:gd name="T41" fmla="*/ 61 h 119"/>
                  <a:gd name="T42" fmla="*/ 5 w 131"/>
                  <a:gd name="T43" fmla="*/ 41 h 119"/>
                  <a:gd name="T44" fmla="*/ 1 w 131"/>
                  <a:gd name="T45" fmla="*/ 46 h 119"/>
                  <a:gd name="T46" fmla="*/ 14 w 131"/>
                  <a:gd name="T47" fmla="*/ 70 h 119"/>
                  <a:gd name="T48" fmla="*/ 24 w 131"/>
                  <a:gd name="T49" fmla="*/ 80 h 119"/>
                  <a:gd name="T50" fmla="*/ 34 w 131"/>
                  <a:gd name="T51" fmla="*/ 90 h 119"/>
                  <a:gd name="T52" fmla="*/ 44 w 131"/>
                  <a:gd name="T53" fmla="*/ 100 h 119"/>
                  <a:gd name="T54" fmla="*/ 54 w 131"/>
                  <a:gd name="T55" fmla="*/ 109 h 119"/>
                  <a:gd name="T56" fmla="*/ 71 w 131"/>
                  <a:gd name="T57" fmla="*/ 115 h 119"/>
                  <a:gd name="T58" fmla="*/ 88 w 131"/>
                  <a:gd name="T59" fmla="*/ 108 h 119"/>
                  <a:gd name="T60" fmla="*/ 98 w 131"/>
                  <a:gd name="T61" fmla="*/ 98 h 119"/>
                  <a:gd name="T62" fmla="*/ 108 w 131"/>
                  <a:gd name="T63" fmla="*/ 88 h 119"/>
                  <a:gd name="T64" fmla="*/ 115 w 131"/>
                  <a:gd name="T65" fmla="*/ 71 h 119"/>
                  <a:gd name="T66" fmla="*/ 130 w 131"/>
                  <a:gd name="T67" fmla="*/ 46 h 119"/>
                  <a:gd name="T68" fmla="*/ 102 w 131"/>
                  <a:gd name="T69" fmla="*/ 13 h 119"/>
                  <a:gd name="T70" fmla="*/ 102 w 131"/>
                  <a:gd name="T7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19">
                    <a:moveTo>
                      <a:pt x="102" y="13"/>
                    </a:moveTo>
                    <a:cubicBezTo>
                      <a:pt x="101" y="13"/>
                      <a:pt x="101" y="13"/>
                      <a:pt x="100" y="12"/>
                    </a:cubicBezTo>
                    <a:cubicBezTo>
                      <a:pt x="72" y="3"/>
                      <a:pt x="72" y="3"/>
                      <a:pt x="72" y="3"/>
                    </a:cubicBezTo>
                    <a:cubicBezTo>
                      <a:pt x="60" y="0"/>
                      <a:pt x="53" y="6"/>
                      <a:pt x="51" y="8"/>
                    </a:cubicBezTo>
                    <a:cubicBezTo>
                      <a:pt x="49" y="9"/>
                      <a:pt x="49" y="10"/>
                      <a:pt x="48" y="12"/>
                    </a:cubicBezTo>
                    <a:cubicBezTo>
                      <a:pt x="35" y="42"/>
                      <a:pt x="35" y="42"/>
                      <a:pt x="35" y="42"/>
                    </a:cubicBezTo>
                    <a:cubicBezTo>
                      <a:pt x="35" y="43"/>
                      <a:pt x="35" y="46"/>
                      <a:pt x="36" y="48"/>
                    </a:cubicBezTo>
                    <a:cubicBezTo>
                      <a:pt x="38" y="51"/>
                      <a:pt x="41" y="54"/>
                      <a:pt x="44" y="54"/>
                    </a:cubicBezTo>
                    <a:cubicBezTo>
                      <a:pt x="48" y="55"/>
                      <a:pt x="52" y="54"/>
                      <a:pt x="55" y="51"/>
                    </a:cubicBezTo>
                    <a:cubicBezTo>
                      <a:pt x="56" y="50"/>
                      <a:pt x="57" y="49"/>
                      <a:pt x="57" y="48"/>
                    </a:cubicBezTo>
                    <a:cubicBezTo>
                      <a:pt x="62" y="40"/>
                      <a:pt x="62" y="40"/>
                      <a:pt x="62" y="40"/>
                    </a:cubicBezTo>
                    <a:cubicBezTo>
                      <a:pt x="62" y="39"/>
                      <a:pt x="63" y="38"/>
                      <a:pt x="64" y="37"/>
                    </a:cubicBezTo>
                    <a:cubicBezTo>
                      <a:pt x="68" y="33"/>
                      <a:pt x="70" y="35"/>
                      <a:pt x="71" y="35"/>
                    </a:cubicBezTo>
                    <a:cubicBezTo>
                      <a:pt x="77" y="41"/>
                      <a:pt x="111" y="75"/>
                      <a:pt x="111" y="75"/>
                    </a:cubicBezTo>
                    <a:cubicBezTo>
                      <a:pt x="112" y="77"/>
                      <a:pt x="112" y="79"/>
                      <a:pt x="110" y="80"/>
                    </a:cubicBezTo>
                    <a:cubicBezTo>
                      <a:pt x="109" y="82"/>
                      <a:pt x="107" y="82"/>
                      <a:pt x="105" y="81"/>
                    </a:cubicBezTo>
                    <a:cubicBezTo>
                      <a:pt x="96" y="71"/>
                      <a:pt x="96" y="71"/>
                      <a:pt x="96" y="71"/>
                    </a:cubicBezTo>
                    <a:cubicBezTo>
                      <a:pt x="95" y="70"/>
                      <a:pt x="93" y="70"/>
                      <a:pt x="91" y="71"/>
                    </a:cubicBezTo>
                    <a:cubicBezTo>
                      <a:pt x="90" y="73"/>
                      <a:pt x="90" y="75"/>
                      <a:pt x="91" y="76"/>
                    </a:cubicBezTo>
                    <a:cubicBezTo>
                      <a:pt x="101" y="85"/>
                      <a:pt x="101" y="85"/>
                      <a:pt x="101" y="85"/>
                    </a:cubicBezTo>
                    <a:cubicBezTo>
                      <a:pt x="102" y="86"/>
                      <a:pt x="102" y="89"/>
                      <a:pt x="100" y="90"/>
                    </a:cubicBezTo>
                    <a:cubicBezTo>
                      <a:pt x="99" y="92"/>
                      <a:pt x="97" y="92"/>
                      <a:pt x="95" y="91"/>
                    </a:cubicBezTo>
                    <a:cubicBezTo>
                      <a:pt x="86" y="81"/>
                      <a:pt x="86" y="81"/>
                      <a:pt x="86" y="81"/>
                    </a:cubicBezTo>
                    <a:cubicBezTo>
                      <a:pt x="85" y="80"/>
                      <a:pt x="83" y="80"/>
                      <a:pt x="81" y="81"/>
                    </a:cubicBezTo>
                    <a:cubicBezTo>
                      <a:pt x="80" y="83"/>
                      <a:pt x="80" y="85"/>
                      <a:pt x="81" y="86"/>
                    </a:cubicBezTo>
                    <a:cubicBezTo>
                      <a:pt x="91" y="95"/>
                      <a:pt x="91" y="95"/>
                      <a:pt x="91" y="95"/>
                    </a:cubicBezTo>
                    <a:cubicBezTo>
                      <a:pt x="92" y="96"/>
                      <a:pt x="92" y="99"/>
                      <a:pt x="90" y="100"/>
                    </a:cubicBezTo>
                    <a:cubicBezTo>
                      <a:pt x="89" y="102"/>
                      <a:pt x="87" y="102"/>
                      <a:pt x="85" y="101"/>
                    </a:cubicBezTo>
                    <a:cubicBezTo>
                      <a:pt x="76" y="91"/>
                      <a:pt x="76" y="91"/>
                      <a:pt x="76" y="91"/>
                    </a:cubicBezTo>
                    <a:cubicBezTo>
                      <a:pt x="75" y="90"/>
                      <a:pt x="73" y="90"/>
                      <a:pt x="72" y="91"/>
                    </a:cubicBezTo>
                    <a:cubicBezTo>
                      <a:pt x="70" y="92"/>
                      <a:pt x="70" y="94"/>
                      <a:pt x="72" y="96"/>
                    </a:cubicBezTo>
                    <a:cubicBezTo>
                      <a:pt x="81" y="105"/>
                      <a:pt x="81" y="105"/>
                      <a:pt x="81" y="105"/>
                    </a:cubicBezTo>
                    <a:cubicBezTo>
                      <a:pt x="82" y="106"/>
                      <a:pt x="82" y="109"/>
                      <a:pt x="80" y="110"/>
                    </a:cubicBezTo>
                    <a:cubicBezTo>
                      <a:pt x="79" y="112"/>
                      <a:pt x="77" y="112"/>
                      <a:pt x="76" y="111"/>
                    </a:cubicBezTo>
                    <a:cubicBezTo>
                      <a:pt x="64" y="99"/>
                      <a:pt x="64" y="99"/>
                      <a:pt x="64" y="99"/>
                    </a:cubicBezTo>
                    <a:cubicBezTo>
                      <a:pt x="66" y="97"/>
                      <a:pt x="65" y="93"/>
                      <a:pt x="63" y="91"/>
                    </a:cubicBezTo>
                    <a:cubicBezTo>
                      <a:pt x="60" y="88"/>
                      <a:pt x="56" y="88"/>
                      <a:pt x="53" y="90"/>
                    </a:cubicBezTo>
                    <a:cubicBezTo>
                      <a:pt x="56" y="88"/>
                      <a:pt x="56" y="83"/>
                      <a:pt x="53" y="81"/>
                    </a:cubicBezTo>
                    <a:cubicBezTo>
                      <a:pt x="50" y="78"/>
                      <a:pt x="46" y="78"/>
                      <a:pt x="43" y="80"/>
                    </a:cubicBezTo>
                    <a:cubicBezTo>
                      <a:pt x="46" y="78"/>
                      <a:pt x="46" y="73"/>
                      <a:pt x="43" y="71"/>
                    </a:cubicBezTo>
                    <a:cubicBezTo>
                      <a:pt x="40" y="68"/>
                      <a:pt x="36" y="68"/>
                      <a:pt x="33" y="70"/>
                    </a:cubicBezTo>
                    <a:cubicBezTo>
                      <a:pt x="36" y="68"/>
                      <a:pt x="36" y="64"/>
                      <a:pt x="33" y="61"/>
                    </a:cubicBezTo>
                    <a:cubicBezTo>
                      <a:pt x="30" y="58"/>
                      <a:pt x="27" y="58"/>
                      <a:pt x="24" y="60"/>
                    </a:cubicBezTo>
                    <a:cubicBezTo>
                      <a:pt x="5" y="41"/>
                      <a:pt x="5" y="41"/>
                      <a:pt x="5" y="41"/>
                    </a:cubicBezTo>
                    <a:cubicBezTo>
                      <a:pt x="4" y="40"/>
                      <a:pt x="2" y="40"/>
                      <a:pt x="1" y="41"/>
                    </a:cubicBezTo>
                    <a:cubicBezTo>
                      <a:pt x="0" y="42"/>
                      <a:pt x="0" y="44"/>
                      <a:pt x="1" y="46"/>
                    </a:cubicBezTo>
                    <a:cubicBezTo>
                      <a:pt x="20" y="64"/>
                      <a:pt x="20" y="64"/>
                      <a:pt x="20" y="64"/>
                    </a:cubicBezTo>
                    <a:cubicBezTo>
                      <a:pt x="14" y="70"/>
                      <a:pt x="14" y="70"/>
                      <a:pt x="14" y="70"/>
                    </a:cubicBezTo>
                    <a:cubicBezTo>
                      <a:pt x="12" y="72"/>
                      <a:pt x="12" y="76"/>
                      <a:pt x="15" y="79"/>
                    </a:cubicBezTo>
                    <a:cubicBezTo>
                      <a:pt x="17" y="82"/>
                      <a:pt x="22" y="82"/>
                      <a:pt x="24" y="80"/>
                    </a:cubicBezTo>
                    <a:cubicBezTo>
                      <a:pt x="22" y="82"/>
                      <a:pt x="22" y="86"/>
                      <a:pt x="25" y="89"/>
                    </a:cubicBezTo>
                    <a:cubicBezTo>
                      <a:pt x="27" y="92"/>
                      <a:pt x="31" y="92"/>
                      <a:pt x="34" y="90"/>
                    </a:cubicBezTo>
                    <a:cubicBezTo>
                      <a:pt x="31" y="92"/>
                      <a:pt x="32" y="96"/>
                      <a:pt x="34" y="99"/>
                    </a:cubicBezTo>
                    <a:cubicBezTo>
                      <a:pt x="37" y="102"/>
                      <a:pt x="41" y="102"/>
                      <a:pt x="44" y="100"/>
                    </a:cubicBezTo>
                    <a:cubicBezTo>
                      <a:pt x="41" y="102"/>
                      <a:pt x="42" y="106"/>
                      <a:pt x="44" y="109"/>
                    </a:cubicBezTo>
                    <a:cubicBezTo>
                      <a:pt x="47" y="112"/>
                      <a:pt x="51" y="112"/>
                      <a:pt x="54" y="109"/>
                    </a:cubicBezTo>
                    <a:cubicBezTo>
                      <a:pt x="60" y="104"/>
                      <a:pt x="60" y="104"/>
                      <a:pt x="60" y="104"/>
                    </a:cubicBezTo>
                    <a:cubicBezTo>
                      <a:pt x="71" y="115"/>
                      <a:pt x="71" y="115"/>
                      <a:pt x="71" y="115"/>
                    </a:cubicBezTo>
                    <a:cubicBezTo>
                      <a:pt x="75" y="119"/>
                      <a:pt x="81" y="119"/>
                      <a:pt x="85" y="115"/>
                    </a:cubicBezTo>
                    <a:cubicBezTo>
                      <a:pt x="87" y="113"/>
                      <a:pt x="88" y="110"/>
                      <a:pt x="88" y="108"/>
                    </a:cubicBezTo>
                    <a:cubicBezTo>
                      <a:pt x="90" y="108"/>
                      <a:pt x="93" y="107"/>
                      <a:pt x="95" y="105"/>
                    </a:cubicBezTo>
                    <a:cubicBezTo>
                      <a:pt x="97" y="103"/>
                      <a:pt x="98" y="100"/>
                      <a:pt x="98" y="98"/>
                    </a:cubicBezTo>
                    <a:cubicBezTo>
                      <a:pt x="100" y="98"/>
                      <a:pt x="103" y="97"/>
                      <a:pt x="105" y="95"/>
                    </a:cubicBezTo>
                    <a:cubicBezTo>
                      <a:pt x="107" y="93"/>
                      <a:pt x="108" y="90"/>
                      <a:pt x="108" y="88"/>
                    </a:cubicBezTo>
                    <a:cubicBezTo>
                      <a:pt x="110" y="88"/>
                      <a:pt x="113" y="87"/>
                      <a:pt x="115" y="85"/>
                    </a:cubicBezTo>
                    <a:cubicBezTo>
                      <a:pt x="119" y="81"/>
                      <a:pt x="119" y="75"/>
                      <a:pt x="115" y="71"/>
                    </a:cubicBezTo>
                    <a:cubicBezTo>
                      <a:pt x="110" y="66"/>
                      <a:pt x="110" y="66"/>
                      <a:pt x="110" y="66"/>
                    </a:cubicBezTo>
                    <a:cubicBezTo>
                      <a:pt x="130" y="46"/>
                      <a:pt x="130" y="46"/>
                      <a:pt x="130" y="46"/>
                    </a:cubicBezTo>
                    <a:cubicBezTo>
                      <a:pt x="131" y="45"/>
                      <a:pt x="131" y="43"/>
                      <a:pt x="130" y="42"/>
                    </a:cubicBezTo>
                    <a:lnTo>
                      <a:pt x="102" y="13"/>
                    </a:lnTo>
                    <a:close/>
                    <a:moveTo>
                      <a:pt x="102" y="13"/>
                    </a:moveTo>
                    <a:cubicBezTo>
                      <a:pt x="102" y="13"/>
                      <a:pt x="102" y="13"/>
                      <a:pt x="102"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22" name="Freeform 38">
                <a:extLst>
                  <a:ext uri="{FF2B5EF4-FFF2-40B4-BE49-F238E27FC236}">
                    <a16:creationId xmlns:a16="http://schemas.microsoft.com/office/drawing/2014/main" id="{A731C348-A13C-CDA2-186B-876E4427598E}"/>
                  </a:ext>
                </a:extLst>
              </p:cNvPr>
              <p:cNvSpPr>
                <a:spLocks noEditPoints="1"/>
              </p:cNvSpPr>
              <p:nvPr/>
            </p:nvSpPr>
            <p:spPr bwMode="auto">
              <a:xfrm>
                <a:off x="11042346" y="389517"/>
                <a:ext cx="320675" cy="325438"/>
              </a:xfrm>
              <a:custGeom>
                <a:avLst/>
                <a:gdLst>
                  <a:gd name="T0" fmla="*/ 46 w 48"/>
                  <a:gd name="T1" fmla="*/ 28 h 48"/>
                  <a:gd name="T2" fmla="*/ 20 w 48"/>
                  <a:gd name="T3" fmla="*/ 3 h 48"/>
                  <a:gd name="T4" fmla="*/ 11 w 48"/>
                  <a:gd name="T5" fmla="*/ 3 h 48"/>
                  <a:gd name="T6" fmla="*/ 3 w 48"/>
                  <a:gd name="T7" fmla="*/ 12 h 48"/>
                  <a:gd name="T8" fmla="*/ 3 w 48"/>
                  <a:gd name="T9" fmla="*/ 20 h 48"/>
                  <a:gd name="T10" fmla="*/ 28 w 48"/>
                  <a:gd name="T11" fmla="*/ 46 h 48"/>
                  <a:gd name="T12" fmla="*/ 37 w 48"/>
                  <a:gd name="T13" fmla="*/ 46 h 48"/>
                  <a:gd name="T14" fmla="*/ 46 w 48"/>
                  <a:gd name="T15" fmla="*/ 37 h 48"/>
                  <a:gd name="T16" fmla="*/ 46 w 48"/>
                  <a:gd name="T17" fmla="*/ 28 h 48"/>
                  <a:gd name="T18" fmla="*/ 32 w 48"/>
                  <a:gd name="T19" fmla="*/ 41 h 48"/>
                  <a:gd name="T20" fmla="*/ 27 w 48"/>
                  <a:gd name="T21" fmla="*/ 36 h 48"/>
                  <a:gd name="T22" fmla="*/ 32 w 48"/>
                  <a:gd name="T23" fmla="*/ 31 h 48"/>
                  <a:gd name="T24" fmla="*/ 37 w 48"/>
                  <a:gd name="T25" fmla="*/ 36 h 48"/>
                  <a:gd name="T26" fmla="*/ 32 w 48"/>
                  <a:gd name="T27" fmla="*/ 41 h 48"/>
                  <a:gd name="T28" fmla="*/ 32 w 48"/>
                  <a:gd name="T29" fmla="*/ 41 h 48"/>
                  <a:gd name="T30" fmla="*/ 32 w 48"/>
                  <a:gd name="T3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46" y="28"/>
                    </a:moveTo>
                    <a:cubicBezTo>
                      <a:pt x="20" y="3"/>
                      <a:pt x="20" y="3"/>
                      <a:pt x="20" y="3"/>
                    </a:cubicBezTo>
                    <a:cubicBezTo>
                      <a:pt x="18" y="0"/>
                      <a:pt x="14" y="0"/>
                      <a:pt x="11" y="3"/>
                    </a:cubicBezTo>
                    <a:cubicBezTo>
                      <a:pt x="3" y="12"/>
                      <a:pt x="3" y="12"/>
                      <a:pt x="3" y="12"/>
                    </a:cubicBezTo>
                    <a:cubicBezTo>
                      <a:pt x="0" y="14"/>
                      <a:pt x="0" y="18"/>
                      <a:pt x="3" y="20"/>
                    </a:cubicBezTo>
                    <a:cubicBezTo>
                      <a:pt x="28" y="46"/>
                      <a:pt x="28" y="46"/>
                      <a:pt x="28" y="46"/>
                    </a:cubicBezTo>
                    <a:cubicBezTo>
                      <a:pt x="30" y="48"/>
                      <a:pt x="34" y="48"/>
                      <a:pt x="37" y="46"/>
                    </a:cubicBezTo>
                    <a:cubicBezTo>
                      <a:pt x="46" y="37"/>
                      <a:pt x="46" y="37"/>
                      <a:pt x="46" y="37"/>
                    </a:cubicBezTo>
                    <a:cubicBezTo>
                      <a:pt x="48" y="35"/>
                      <a:pt x="48" y="31"/>
                      <a:pt x="46" y="28"/>
                    </a:cubicBezTo>
                    <a:close/>
                    <a:moveTo>
                      <a:pt x="32" y="41"/>
                    </a:moveTo>
                    <a:cubicBezTo>
                      <a:pt x="29" y="41"/>
                      <a:pt x="27" y="39"/>
                      <a:pt x="27" y="36"/>
                    </a:cubicBezTo>
                    <a:cubicBezTo>
                      <a:pt x="27" y="33"/>
                      <a:pt x="29" y="31"/>
                      <a:pt x="32" y="31"/>
                    </a:cubicBezTo>
                    <a:cubicBezTo>
                      <a:pt x="35" y="31"/>
                      <a:pt x="37" y="33"/>
                      <a:pt x="37" y="36"/>
                    </a:cubicBezTo>
                    <a:cubicBezTo>
                      <a:pt x="37" y="39"/>
                      <a:pt x="35" y="41"/>
                      <a:pt x="32" y="41"/>
                    </a:cubicBezTo>
                    <a:close/>
                    <a:moveTo>
                      <a:pt x="32" y="41"/>
                    </a:moveTo>
                    <a:cubicBezTo>
                      <a:pt x="32" y="41"/>
                      <a:pt x="32" y="41"/>
                      <a:pt x="32"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fontScale="3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sp>
        <p:nvSpPr>
          <p:cNvPr id="132" name="TextBox 131">
            <a:extLst>
              <a:ext uri="{FF2B5EF4-FFF2-40B4-BE49-F238E27FC236}">
                <a16:creationId xmlns:a16="http://schemas.microsoft.com/office/drawing/2014/main" id="{58E77AAA-812B-2B05-F7DE-59D17872AFAB}"/>
              </a:ext>
            </a:extLst>
          </p:cNvPr>
          <p:cNvSpPr txBox="1"/>
          <p:nvPr/>
        </p:nvSpPr>
        <p:spPr>
          <a:xfrm>
            <a:off x="6390424" y="1484493"/>
            <a:ext cx="2863322" cy="793166"/>
          </a:xfrm>
          <a:prstGeom prst="rect">
            <a:avLst/>
          </a:prstGeom>
          <a:noFill/>
        </p:spPr>
        <p:txBody>
          <a:bodyPr wrap="square">
            <a:spAutoFit/>
          </a:bodyPr>
          <a:lstStyle/>
          <a:p>
            <a:pPr marL="285750" marR="0" lvl="0" indent="-285750" defTabSz="914400" eaLnBrk="1" fontAlgn="auto" latinLnBrk="0" hangingPunct="1">
              <a:lnSpc>
                <a:spcPct val="130000"/>
              </a:lnSpc>
              <a:spcBef>
                <a:spcPts val="0"/>
              </a:spcBef>
              <a:spcAft>
                <a:spcPts val="0"/>
              </a:spcAft>
              <a:buClrTx/>
              <a:buSzTx/>
              <a:buFont typeface="Wingdings" pitchFamily="2" charset="2"/>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RECP check</a:t>
            </a:r>
          </a:p>
          <a:p>
            <a:pPr marL="393700" marR="0" lvl="0" indent="-304800" defTabSz="914400" eaLnBrk="1" fontAlgn="auto" latinLnBrk="0" hangingPunct="1">
              <a:lnSpc>
                <a:spcPct val="130000"/>
              </a:lnSpc>
              <a:spcBef>
                <a:spcPts val="0"/>
              </a:spcBef>
              <a:spcAft>
                <a:spcPts val="0"/>
              </a:spcAft>
              <a:buClrTx/>
              <a:buSzTx/>
              <a:buFont typeface="Arial Unicode MS" panose="020B0604020202020204" pitchFamily="34" charset="-128"/>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Concrete recommendations</a:t>
            </a:r>
          </a:p>
          <a:p>
            <a:pPr marL="482600" marR="0" lvl="0" indent="-304800" defTabSz="914400" eaLnBrk="1" fontAlgn="auto" latinLnBrk="0" hangingPunct="1">
              <a:lnSpc>
                <a:spcPct val="130000"/>
              </a:lnSpc>
              <a:spcBef>
                <a:spcPts val="0"/>
              </a:spcBef>
              <a:spcAft>
                <a:spcPts val="0"/>
              </a:spcAft>
              <a:buClrTx/>
              <a:buSzTx/>
              <a:buFont typeface="Arial Unicode MS" panose="020B0604020202020204" pitchFamily="34" charset="-128"/>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Tailored support services</a:t>
            </a:r>
          </a:p>
        </p:txBody>
      </p:sp>
      <p:sp>
        <p:nvSpPr>
          <p:cNvPr id="135" name="Block Arc 134">
            <a:extLst>
              <a:ext uri="{FF2B5EF4-FFF2-40B4-BE49-F238E27FC236}">
                <a16:creationId xmlns:a16="http://schemas.microsoft.com/office/drawing/2014/main" id="{42BFEB88-0163-0AE7-2509-B924AE39924E}"/>
              </a:ext>
            </a:extLst>
          </p:cNvPr>
          <p:cNvSpPr/>
          <p:nvPr/>
        </p:nvSpPr>
        <p:spPr>
          <a:xfrm rot="12502747" flipV="1">
            <a:off x="2876086" y="1704617"/>
            <a:ext cx="4267748" cy="4036978"/>
          </a:xfrm>
          <a:prstGeom prst="blockArc">
            <a:avLst>
              <a:gd name="adj1" fmla="val 16253877"/>
              <a:gd name="adj2" fmla="val 1650584"/>
              <a:gd name="adj3" fmla="val 18409"/>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36" name="Group 135">
            <a:extLst>
              <a:ext uri="{FF2B5EF4-FFF2-40B4-BE49-F238E27FC236}">
                <a16:creationId xmlns:a16="http://schemas.microsoft.com/office/drawing/2014/main" id="{6D0C9773-E387-452A-261C-EFCE4EED0978}"/>
              </a:ext>
            </a:extLst>
          </p:cNvPr>
          <p:cNvGrpSpPr/>
          <p:nvPr/>
        </p:nvGrpSpPr>
        <p:grpSpPr>
          <a:xfrm>
            <a:off x="2728724" y="1706106"/>
            <a:ext cx="4262878" cy="4004726"/>
            <a:chOff x="3917506" y="1698332"/>
            <a:chExt cx="4173046" cy="4063357"/>
          </a:xfrm>
        </p:grpSpPr>
        <p:sp>
          <p:nvSpPr>
            <p:cNvPr id="137" name="Block Arc 136">
              <a:extLst>
                <a:ext uri="{FF2B5EF4-FFF2-40B4-BE49-F238E27FC236}">
                  <a16:creationId xmlns:a16="http://schemas.microsoft.com/office/drawing/2014/main" id="{46122756-A5C7-D87C-86AD-B7A2FA9E3786}"/>
                </a:ext>
              </a:extLst>
            </p:cNvPr>
            <p:cNvSpPr/>
            <p:nvPr/>
          </p:nvSpPr>
          <p:spPr>
            <a:xfrm rot="20501829" flipV="1">
              <a:off x="3917506" y="1698332"/>
              <a:ext cx="4173046" cy="4063357"/>
            </a:xfrm>
            <a:prstGeom prst="blockArc">
              <a:avLst>
                <a:gd name="adj1" fmla="val 17025634"/>
                <a:gd name="adj2" fmla="val 2470938"/>
                <a:gd name="adj3" fmla="val 18993"/>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8" name="Triangle 84">
              <a:extLst>
                <a:ext uri="{FF2B5EF4-FFF2-40B4-BE49-F238E27FC236}">
                  <a16:creationId xmlns:a16="http://schemas.microsoft.com/office/drawing/2014/main" id="{2A607F13-3118-4519-EC2F-BD2F1CAA6975}"/>
                </a:ext>
              </a:extLst>
            </p:cNvPr>
            <p:cNvSpPr/>
            <p:nvPr/>
          </p:nvSpPr>
          <p:spPr>
            <a:xfrm rot="3484160" flipV="1">
              <a:off x="6357181" y="5048480"/>
              <a:ext cx="773211" cy="324590"/>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39" name="Block Arc 138">
            <a:extLst>
              <a:ext uri="{FF2B5EF4-FFF2-40B4-BE49-F238E27FC236}">
                <a16:creationId xmlns:a16="http://schemas.microsoft.com/office/drawing/2014/main" id="{4D8793D1-B7FA-9B8E-36F1-280F31E7599C}"/>
              </a:ext>
            </a:extLst>
          </p:cNvPr>
          <p:cNvSpPr/>
          <p:nvPr/>
        </p:nvSpPr>
        <p:spPr>
          <a:xfrm rot="6117194" flipV="1">
            <a:off x="2812645" y="1600726"/>
            <a:ext cx="4179540" cy="4053644"/>
          </a:xfrm>
          <a:prstGeom prst="blockArc">
            <a:avLst>
              <a:gd name="adj1" fmla="val 17025634"/>
              <a:gd name="adj2" fmla="val 2740030"/>
              <a:gd name="adj3" fmla="val 19061"/>
            </a:avLst>
          </a:prstGeom>
          <a:solidFill>
            <a:srgbClr val="70AD47"/>
          </a:solidFill>
          <a:ln w="12700" cap="flat" cmpd="sng" algn="ctr">
            <a:noFill/>
            <a:prstDash val="solid"/>
            <a:miter lim="800000"/>
          </a:ln>
          <a:effectLst/>
        </p:spPr>
        <p:txBody>
          <a:bodyPr vert="vert" wrap="squar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4472C4"/>
                </a:solidFill>
              </a:ln>
              <a:solidFill>
                <a:prstClr val="black"/>
              </a:solidFill>
              <a:effectLst/>
              <a:uLnTx/>
              <a:uFillTx/>
              <a:latin typeface="Calibri" panose="020F0502020204030204"/>
              <a:ea typeface="+mn-ea"/>
              <a:cs typeface="+mn-cs"/>
            </a:endParaRPr>
          </a:p>
        </p:txBody>
      </p:sp>
      <p:sp>
        <p:nvSpPr>
          <p:cNvPr id="140" name="TextBox 139">
            <a:extLst>
              <a:ext uri="{FF2B5EF4-FFF2-40B4-BE49-F238E27FC236}">
                <a16:creationId xmlns:a16="http://schemas.microsoft.com/office/drawing/2014/main" id="{544E1C61-4D9A-4478-BF1C-5BAC7F5035B7}"/>
              </a:ext>
            </a:extLst>
          </p:cNvPr>
          <p:cNvSpPr txBox="1"/>
          <p:nvPr/>
        </p:nvSpPr>
        <p:spPr>
          <a:xfrm rot="1637332">
            <a:off x="3206555" y="4906638"/>
            <a:ext cx="2543137" cy="646331"/>
          </a:xfrm>
          <a:prstGeom prst="rect">
            <a:avLst/>
          </a:prstGeom>
          <a:noFill/>
        </p:spPr>
        <p:txBody>
          <a:bodyPr wrap="square" rtlCol="0">
            <a:spAutoFit/>
          </a:bodyPr>
          <a:lstStyle/>
          <a:p>
            <a:r>
              <a:rPr lang="en-US" dirty="0"/>
              <a:t>Implementation Manager tool</a:t>
            </a:r>
            <a:endParaRPr lang="ru-RU" dirty="0"/>
          </a:p>
        </p:txBody>
      </p:sp>
      <p:sp>
        <p:nvSpPr>
          <p:cNvPr id="141" name="TextBox 140">
            <a:extLst>
              <a:ext uri="{FF2B5EF4-FFF2-40B4-BE49-F238E27FC236}">
                <a16:creationId xmlns:a16="http://schemas.microsoft.com/office/drawing/2014/main" id="{F722C4CF-76EC-1A70-9B4A-CCB5ABDD242A}"/>
              </a:ext>
            </a:extLst>
          </p:cNvPr>
          <p:cNvSpPr txBox="1"/>
          <p:nvPr/>
        </p:nvSpPr>
        <p:spPr>
          <a:xfrm rot="5554283">
            <a:off x="5622837" y="3658768"/>
            <a:ext cx="1797997" cy="369332"/>
          </a:xfrm>
          <a:prstGeom prst="rect">
            <a:avLst/>
          </a:prstGeom>
          <a:noFill/>
        </p:spPr>
        <p:txBody>
          <a:bodyPr wrap="square" rtlCol="0">
            <a:spAutoFit/>
          </a:bodyPr>
          <a:lstStyle/>
          <a:p>
            <a:r>
              <a:rPr lang="en-US" dirty="0"/>
              <a:t>I GO Assistant</a:t>
            </a:r>
            <a:endParaRPr lang="ru-RU" dirty="0"/>
          </a:p>
        </p:txBody>
      </p:sp>
      <p:sp>
        <p:nvSpPr>
          <p:cNvPr id="173" name="TextBox 172">
            <a:extLst>
              <a:ext uri="{FF2B5EF4-FFF2-40B4-BE49-F238E27FC236}">
                <a16:creationId xmlns:a16="http://schemas.microsoft.com/office/drawing/2014/main" id="{05CB341F-C81F-16F9-0A5E-BFC8B1A7CC84}"/>
              </a:ext>
            </a:extLst>
          </p:cNvPr>
          <p:cNvSpPr txBox="1"/>
          <p:nvPr/>
        </p:nvSpPr>
        <p:spPr>
          <a:xfrm rot="19739430">
            <a:off x="3391009" y="1892881"/>
            <a:ext cx="1864322" cy="646331"/>
          </a:xfrm>
          <a:prstGeom prst="rect">
            <a:avLst/>
          </a:prstGeom>
          <a:noFill/>
        </p:spPr>
        <p:txBody>
          <a:bodyPr wrap="square" rtlCol="0">
            <a:spAutoFit/>
          </a:bodyPr>
          <a:lstStyle/>
          <a:p>
            <a:r>
              <a:rPr lang="en-US" dirty="0"/>
              <a:t>SME Support Centre</a:t>
            </a:r>
            <a:endParaRPr lang="ru-RU" dirty="0"/>
          </a:p>
        </p:txBody>
      </p:sp>
    </p:spTree>
    <p:extLst>
      <p:ext uri="{BB962C8B-B14F-4D97-AF65-F5344CB8AC3E}">
        <p14:creationId xmlns:p14="http://schemas.microsoft.com/office/powerpoint/2010/main" val="86878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9" grpId="0"/>
      <p:bldP spid="111" grpId="0" animBg="1"/>
      <p:bldP spid="112" grpId="0" animBg="1"/>
      <p:bldP spid="114" grpId="0" animBg="1"/>
      <p:bldP spid="115" grpId="0"/>
      <p:bldP spid="135" grpId="0" animBg="1"/>
      <p:bldP spid="1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E85EAF-A1FC-74E9-DBAD-AB8F04B489D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00907" y="1668332"/>
            <a:ext cx="451143" cy="359695"/>
          </a:xfrm>
          <a:prstGeom prst="rect">
            <a:avLst/>
          </a:prstGeom>
        </p:spPr>
      </p:pic>
      <p:sp>
        <p:nvSpPr>
          <p:cNvPr id="11" name="Triangle 81">
            <a:extLst>
              <a:ext uri="{FF2B5EF4-FFF2-40B4-BE49-F238E27FC236}">
                <a16:creationId xmlns:a16="http://schemas.microsoft.com/office/drawing/2014/main" id="{E8E37381-A50A-3B0D-D2E9-AE4676764A18}"/>
              </a:ext>
            </a:extLst>
          </p:cNvPr>
          <p:cNvSpPr/>
          <p:nvPr/>
        </p:nvSpPr>
        <p:spPr>
          <a:xfrm rot="3502623" flipV="1">
            <a:off x="6137856" y="5041194"/>
            <a:ext cx="1062479" cy="436751"/>
          </a:xfrm>
          <a:prstGeom prst="triangle">
            <a:avLst>
              <a:gd name="adj" fmla="val 50456"/>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Triangle 86">
            <a:extLst>
              <a:ext uri="{FF2B5EF4-FFF2-40B4-BE49-F238E27FC236}">
                <a16:creationId xmlns:a16="http://schemas.microsoft.com/office/drawing/2014/main" id="{92C68FD2-4A57-002A-FB1C-0ADB1B19A896}"/>
              </a:ext>
            </a:extLst>
          </p:cNvPr>
          <p:cNvSpPr/>
          <p:nvPr/>
        </p:nvSpPr>
        <p:spPr>
          <a:xfrm rot="17869899" flipV="1">
            <a:off x="6395389" y="2101712"/>
            <a:ext cx="1098428" cy="449560"/>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Triangle 93">
            <a:extLst>
              <a:ext uri="{FF2B5EF4-FFF2-40B4-BE49-F238E27FC236}">
                <a16:creationId xmlns:a16="http://schemas.microsoft.com/office/drawing/2014/main" id="{E9518198-C6D7-E7B1-62EA-82D583685D77}"/>
              </a:ext>
            </a:extLst>
          </p:cNvPr>
          <p:cNvSpPr/>
          <p:nvPr/>
        </p:nvSpPr>
        <p:spPr>
          <a:xfrm rot="10800000" flipV="1">
            <a:off x="3641589" y="3328829"/>
            <a:ext cx="1073005" cy="497312"/>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urService">
            <a:extLst>
              <a:ext uri="{FF2B5EF4-FFF2-40B4-BE49-F238E27FC236}">
                <a16:creationId xmlns:a16="http://schemas.microsoft.com/office/drawing/2014/main" id="{C32FFDA3-0D42-E413-3D8A-665AED1C306F}"/>
              </a:ext>
            </a:extLst>
          </p:cNvPr>
          <p:cNvSpPr txBox="1"/>
          <p:nvPr/>
        </p:nvSpPr>
        <p:spPr>
          <a:xfrm>
            <a:off x="449440" y="1197256"/>
            <a:ext cx="5763940" cy="107721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3500" b="1" dirty="0">
                <a:solidFill>
                  <a:schemeClr val="tx1">
                    <a:lumMod val="50000"/>
                    <a:lumOff val="50000"/>
                  </a:schemeClr>
                </a:solidFill>
                <a:ea typeface="BebasNeue-Regular"/>
                <a:cs typeface="BebasNeue-Regular"/>
              </a:rPr>
              <a:t>IT ALL STARTS WITH THE CIRCULAR ECONOMY</a:t>
            </a:r>
            <a:endParaRPr lang="en-US" sz="3500" b="1" dirty="0">
              <a:solidFill>
                <a:schemeClr val="tx1">
                  <a:lumMod val="50000"/>
                  <a:lumOff val="50000"/>
                </a:schemeClr>
              </a:solidFill>
            </a:endParaRPr>
          </a:p>
        </p:txBody>
      </p:sp>
      <p:pic>
        <p:nvPicPr>
          <p:cNvPr id="33" name="Picture 32">
            <a:extLst>
              <a:ext uri="{FF2B5EF4-FFF2-40B4-BE49-F238E27FC236}">
                <a16:creationId xmlns:a16="http://schemas.microsoft.com/office/drawing/2014/main" id="{C7F69019-FCD0-193A-6B92-FBD29E8EFEE5}"/>
              </a:ext>
            </a:extLst>
          </p:cNvPr>
          <p:cNvPicPr>
            <a:picLocks noChangeAspect="1"/>
          </p:cNvPicPr>
          <p:nvPr/>
        </p:nvPicPr>
        <p:blipFill>
          <a:blip r:embed="rId3"/>
          <a:stretch>
            <a:fillRect/>
          </a:stretch>
        </p:blipFill>
        <p:spPr>
          <a:xfrm>
            <a:off x="452839" y="2465478"/>
            <a:ext cx="1975275" cy="1280271"/>
          </a:xfrm>
          <a:prstGeom prst="rect">
            <a:avLst/>
          </a:prstGeom>
        </p:spPr>
      </p:pic>
      <p:sp>
        <p:nvSpPr>
          <p:cNvPr id="34" name="TextBox 33">
            <a:extLst>
              <a:ext uri="{FF2B5EF4-FFF2-40B4-BE49-F238E27FC236}">
                <a16:creationId xmlns:a16="http://schemas.microsoft.com/office/drawing/2014/main" id="{82C18DBA-5D58-2970-9EC2-D053BE402051}"/>
              </a:ext>
            </a:extLst>
          </p:cNvPr>
          <p:cNvSpPr txBox="1"/>
          <p:nvPr/>
        </p:nvSpPr>
        <p:spPr>
          <a:xfrm>
            <a:off x="304367" y="3577485"/>
            <a:ext cx="7747448" cy="738664"/>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sz="1600">
                <a:latin typeface="Calibri" panose="020F0502020204030204"/>
              </a:defRPr>
            </a:lvl1pPr>
          </a:lstStyle>
          <a:p>
            <a:pPr marL="0" indent="0">
              <a:lnSpc>
                <a:spcPct val="130000"/>
              </a:lnSpc>
              <a:buNone/>
            </a:pPr>
            <a:r>
              <a:rPr lang="en-US" sz="3200" dirty="0">
                <a:solidFill>
                  <a:srgbClr val="3FA534"/>
                </a:solidFill>
              </a:rPr>
              <a:t>Resources</a:t>
            </a:r>
          </a:p>
          <a:p>
            <a:pPr>
              <a:lnSpc>
                <a:spcPct val="130000"/>
              </a:lnSpc>
            </a:pPr>
            <a:endParaRPr lang="en-US" sz="2400" dirty="0"/>
          </a:p>
        </p:txBody>
      </p:sp>
      <p:pic>
        <p:nvPicPr>
          <p:cNvPr id="35" name="Picture 34">
            <a:extLst>
              <a:ext uri="{FF2B5EF4-FFF2-40B4-BE49-F238E27FC236}">
                <a16:creationId xmlns:a16="http://schemas.microsoft.com/office/drawing/2014/main" id="{4EAC6865-1567-36C3-924D-B104095D5F93}"/>
              </a:ext>
            </a:extLst>
          </p:cNvPr>
          <p:cNvPicPr>
            <a:picLocks noChangeAspect="1"/>
          </p:cNvPicPr>
          <p:nvPr/>
        </p:nvPicPr>
        <p:blipFill rotWithShape="1">
          <a:blip r:embed="rId4"/>
          <a:srcRect l="7792" t="67968" r="72961" b="12981"/>
          <a:stretch/>
        </p:blipFill>
        <p:spPr>
          <a:xfrm>
            <a:off x="304367" y="4356986"/>
            <a:ext cx="1979766" cy="1262174"/>
          </a:xfrm>
          <a:prstGeom prst="rect">
            <a:avLst/>
          </a:prstGeom>
        </p:spPr>
      </p:pic>
      <p:sp>
        <p:nvSpPr>
          <p:cNvPr id="36" name="TextBox 35">
            <a:extLst>
              <a:ext uri="{FF2B5EF4-FFF2-40B4-BE49-F238E27FC236}">
                <a16:creationId xmlns:a16="http://schemas.microsoft.com/office/drawing/2014/main" id="{BE70AB43-3536-137D-7A75-8CD45FF9B11A}"/>
              </a:ext>
            </a:extLst>
          </p:cNvPr>
          <p:cNvSpPr txBox="1"/>
          <p:nvPr/>
        </p:nvSpPr>
        <p:spPr>
          <a:xfrm>
            <a:off x="347105" y="5659997"/>
            <a:ext cx="7747448" cy="738664"/>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sz="1600">
                <a:latin typeface="Calibri" panose="020F0502020204030204"/>
              </a:defRPr>
            </a:lvl1pPr>
          </a:lstStyle>
          <a:p>
            <a:pPr marL="0" indent="0">
              <a:lnSpc>
                <a:spcPct val="130000"/>
              </a:lnSpc>
              <a:buNone/>
            </a:pPr>
            <a:r>
              <a:rPr lang="en-US" sz="3200" dirty="0">
                <a:solidFill>
                  <a:srgbClr val="C00000"/>
                </a:solidFill>
              </a:rPr>
              <a:t>Waste</a:t>
            </a:r>
          </a:p>
          <a:p>
            <a:pPr>
              <a:lnSpc>
                <a:spcPct val="130000"/>
              </a:lnSpc>
            </a:pPr>
            <a:endParaRPr lang="en-US" sz="3200" dirty="0">
              <a:solidFill>
                <a:srgbClr val="C00000"/>
              </a:solidFill>
            </a:endParaRPr>
          </a:p>
        </p:txBody>
      </p:sp>
      <p:sp>
        <p:nvSpPr>
          <p:cNvPr id="37" name="Notched Right Arrow 34">
            <a:extLst>
              <a:ext uri="{FF2B5EF4-FFF2-40B4-BE49-F238E27FC236}">
                <a16:creationId xmlns:a16="http://schemas.microsoft.com/office/drawing/2014/main" id="{080C059D-153B-8761-851B-83A57ADA9B2D}"/>
              </a:ext>
            </a:extLst>
          </p:cNvPr>
          <p:cNvSpPr/>
          <p:nvPr/>
        </p:nvSpPr>
        <p:spPr>
          <a:xfrm>
            <a:off x="2380959" y="2825058"/>
            <a:ext cx="1143110" cy="825029"/>
          </a:xfrm>
          <a:prstGeom prst="notched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Notched Right Arrow 36">
            <a:extLst>
              <a:ext uri="{FF2B5EF4-FFF2-40B4-BE49-F238E27FC236}">
                <a16:creationId xmlns:a16="http://schemas.microsoft.com/office/drawing/2014/main" id="{7B1DA3F8-FC4A-8D5B-A0AF-A8567EE2ED45}"/>
              </a:ext>
            </a:extLst>
          </p:cNvPr>
          <p:cNvSpPr/>
          <p:nvPr/>
        </p:nvSpPr>
        <p:spPr>
          <a:xfrm rot="10800000">
            <a:off x="2235619" y="4627386"/>
            <a:ext cx="1143110" cy="825029"/>
          </a:xfrm>
          <a:prstGeom prst="notchedRightArrow">
            <a:avLst/>
          </a:prstGeom>
          <a:solidFill>
            <a:srgbClr val="C0000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9" name="Group 38">
            <a:extLst>
              <a:ext uri="{FF2B5EF4-FFF2-40B4-BE49-F238E27FC236}">
                <a16:creationId xmlns:a16="http://schemas.microsoft.com/office/drawing/2014/main" id="{E784F7B0-D472-1500-AEC1-AE4494D32602}"/>
              </a:ext>
            </a:extLst>
          </p:cNvPr>
          <p:cNvGrpSpPr/>
          <p:nvPr/>
        </p:nvGrpSpPr>
        <p:grpSpPr>
          <a:xfrm>
            <a:off x="3578582" y="2094448"/>
            <a:ext cx="4085652" cy="4905181"/>
            <a:chOff x="3478742" y="1422817"/>
            <a:chExt cx="4497915" cy="5728136"/>
          </a:xfrm>
        </p:grpSpPr>
        <p:grpSp>
          <p:nvGrpSpPr>
            <p:cNvPr id="40" name="Group 39">
              <a:extLst>
                <a:ext uri="{FF2B5EF4-FFF2-40B4-BE49-F238E27FC236}">
                  <a16:creationId xmlns:a16="http://schemas.microsoft.com/office/drawing/2014/main" id="{4C7C83AC-6062-08EA-89B3-5C6C7725EAF1}"/>
                </a:ext>
              </a:extLst>
            </p:cNvPr>
            <p:cNvGrpSpPr/>
            <p:nvPr/>
          </p:nvGrpSpPr>
          <p:grpSpPr>
            <a:xfrm>
              <a:off x="3478742" y="1422817"/>
              <a:ext cx="4497915" cy="4389403"/>
              <a:chOff x="3502137" y="1417952"/>
              <a:chExt cx="4497915" cy="4389403"/>
            </a:xfrm>
          </p:grpSpPr>
          <p:grpSp>
            <p:nvGrpSpPr>
              <p:cNvPr id="42" name="Group 41">
                <a:extLst>
                  <a:ext uri="{FF2B5EF4-FFF2-40B4-BE49-F238E27FC236}">
                    <a16:creationId xmlns:a16="http://schemas.microsoft.com/office/drawing/2014/main" id="{DB91B058-97FC-4CFB-6BB6-A6C5DE6591A4}"/>
                  </a:ext>
                </a:extLst>
              </p:cNvPr>
              <p:cNvGrpSpPr/>
              <p:nvPr/>
            </p:nvGrpSpPr>
            <p:grpSpPr>
              <a:xfrm>
                <a:off x="3502137" y="1417952"/>
                <a:ext cx="4497915" cy="4389403"/>
                <a:chOff x="3641588" y="1469596"/>
                <a:chExt cx="4497915" cy="4389403"/>
              </a:xfrm>
            </p:grpSpPr>
            <p:sp>
              <p:nvSpPr>
                <p:cNvPr id="44" name="Block Arc 43">
                  <a:extLst>
                    <a:ext uri="{FF2B5EF4-FFF2-40B4-BE49-F238E27FC236}">
                      <a16:creationId xmlns:a16="http://schemas.microsoft.com/office/drawing/2014/main" id="{FF051652-8B53-3D4C-6E29-F1059CBEF540}"/>
                    </a:ext>
                  </a:extLst>
                </p:cNvPr>
                <p:cNvSpPr/>
                <p:nvPr/>
              </p:nvSpPr>
              <p:spPr>
                <a:xfrm rot="12502747" flipV="1">
                  <a:off x="3726063" y="1602816"/>
                  <a:ext cx="4413440" cy="4256183"/>
                </a:xfrm>
                <a:prstGeom prst="blockArc">
                  <a:avLst>
                    <a:gd name="adj1" fmla="val 16253877"/>
                    <a:gd name="adj2" fmla="val 1650584"/>
                    <a:gd name="adj3" fmla="val 1840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Block Arc 44">
                  <a:extLst>
                    <a:ext uri="{FF2B5EF4-FFF2-40B4-BE49-F238E27FC236}">
                      <a16:creationId xmlns:a16="http://schemas.microsoft.com/office/drawing/2014/main" id="{97E71937-23C5-7B56-CF10-187A2AD93293}"/>
                    </a:ext>
                  </a:extLst>
                </p:cNvPr>
                <p:cNvSpPr/>
                <p:nvPr/>
              </p:nvSpPr>
              <p:spPr>
                <a:xfrm rot="6117194" flipV="1">
                  <a:off x="3727400" y="1508171"/>
                  <a:ext cx="4348773" cy="4271623"/>
                </a:xfrm>
                <a:prstGeom prst="blockArc">
                  <a:avLst>
                    <a:gd name="adj1" fmla="val 17025634"/>
                    <a:gd name="adj2" fmla="val 2505411"/>
                    <a:gd name="adj3" fmla="val 1854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lstStyle/>
                <a:p>
                  <a:pPr algn="ctr"/>
                  <a:endParaRPr lang="en-US">
                    <a:ln>
                      <a:solidFill>
                        <a:schemeClr val="accent1"/>
                      </a:solidFill>
                    </a:ln>
                    <a:solidFill>
                      <a:schemeClr val="tx1"/>
                    </a:solidFill>
                  </a:endParaRPr>
                </a:p>
              </p:txBody>
            </p:sp>
            <p:sp>
              <p:nvSpPr>
                <p:cNvPr id="46" name="Triangle 19">
                  <a:extLst>
                    <a:ext uri="{FF2B5EF4-FFF2-40B4-BE49-F238E27FC236}">
                      <a16:creationId xmlns:a16="http://schemas.microsoft.com/office/drawing/2014/main" id="{27E41267-E4B5-0E21-7DD4-3D8AB3C55C6D}"/>
                    </a:ext>
                  </a:extLst>
                </p:cNvPr>
                <p:cNvSpPr/>
                <p:nvPr/>
              </p:nvSpPr>
              <p:spPr>
                <a:xfrm rot="3502623" flipV="1">
                  <a:off x="6137856" y="5041194"/>
                  <a:ext cx="1062479" cy="436751"/>
                </a:xfrm>
                <a:prstGeom prst="triangle">
                  <a:avLst>
                    <a:gd name="adj" fmla="val 504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849E42AC-7A06-3565-CCF8-B0B2AC0D4195}"/>
                    </a:ext>
                  </a:extLst>
                </p:cNvPr>
                <p:cNvGrpSpPr/>
                <p:nvPr/>
              </p:nvGrpSpPr>
              <p:grpSpPr>
                <a:xfrm>
                  <a:off x="3917506" y="1698332"/>
                  <a:ext cx="4173046" cy="4083068"/>
                  <a:chOff x="3917506" y="1698332"/>
                  <a:chExt cx="4173046" cy="4083068"/>
                </a:xfrm>
                <a:solidFill>
                  <a:schemeClr val="accent2"/>
                </a:solidFill>
              </p:grpSpPr>
              <p:sp>
                <p:nvSpPr>
                  <p:cNvPr id="53" name="Block Arc 52">
                    <a:extLst>
                      <a:ext uri="{FF2B5EF4-FFF2-40B4-BE49-F238E27FC236}">
                        <a16:creationId xmlns:a16="http://schemas.microsoft.com/office/drawing/2014/main" id="{FA960A79-8F30-53B5-FC87-B6D33909E42D}"/>
                      </a:ext>
                    </a:extLst>
                  </p:cNvPr>
                  <p:cNvSpPr/>
                  <p:nvPr/>
                </p:nvSpPr>
                <p:spPr>
                  <a:xfrm rot="20501829" flipV="1">
                    <a:off x="3917506" y="1698332"/>
                    <a:ext cx="4173046" cy="4063357"/>
                  </a:xfrm>
                  <a:prstGeom prst="blockArc">
                    <a:avLst>
                      <a:gd name="adj1" fmla="val 17025634"/>
                      <a:gd name="adj2" fmla="val 2470938"/>
                      <a:gd name="adj3" fmla="val 189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Triangle 17">
                    <a:extLst>
                      <a:ext uri="{FF2B5EF4-FFF2-40B4-BE49-F238E27FC236}">
                        <a16:creationId xmlns:a16="http://schemas.microsoft.com/office/drawing/2014/main" id="{EE6029E3-DA04-8D2F-F147-580E6AE59602}"/>
                      </a:ext>
                    </a:extLst>
                  </p:cNvPr>
                  <p:cNvSpPr/>
                  <p:nvPr/>
                </p:nvSpPr>
                <p:spPr>
                  <a:xfrm rot="3484160" flipV="1">
                    <a:off x="6206123" y="4930546"/>
                    <a:ext cx="1190767" cy="510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riangle 24">
                  <a:extLst>
                    <a:ext uri="{FF2B5EF4-FFF2-40B4-BE49-F238E27FC236}">
                      <a16:creationId xmlns:a16="http://schemas.microsoft.com/office/drawing/2014/main" id="{A91E4922-EA06-7EEC-B6B2-DBBFE09316FE}"/>
                    </a:ext>
                  </a:extLst>
                </p:cNvPr>
                <p:cNvSpPr/>
                <p:nvPr/>
              </p:nvSpPr>
              <p:spPr>
                <a:xfrm rot="17869899" flipV="1">
                  <a:off x="6395389" y="2101712"/>
                  <a:ext cx="1098428" cy="4495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iangle 25">
                  <a:extLst>
                    <a:ext uri="{FF2B5EF4-FFF2-40B4-BE49-F238E27FC236}">
                      <a16:creationId xmlns:a16="http://schemas.microsoft.com/office/drawing/2014/main" id="{220B6E41-0B9C-8976-8D11-C518E5952236}"/>
                    </a:ext>
                  </a:extLst>
                </p:cNvPr>
                <p:cNvSpPr/>
                <p:nvPr/>
              </p:nvSpPr>
              <p:spPr>
                <a:xfrm rot="17861207" flipV="1">
                  <a:off x="6238011" y="2015013"/>
                  <a:ext cx="1193832" cy="49901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iangle 26">
                  <a:extLst>
                    <a:ext uri="{FF2B5EF4-FFF2-40B4-BE49-F238E27FC236}">
                      <a16:creationId xmlns:a16="http://schemas.microsoft.com/office/drawing/2014/main" id="{9A784E6C-036B-8794-1320-F3CD076B35F9}"/>
                    </a:ext>
                  </a:extLst>
                </p:cNvPr>
                <p:cNvSpPr/>
                <p:nvPr/>
              </p:nvSpPr>
              <p:spPr>
                <a:xfrm rot="10800000" flipV="1">
                  <a:off x="3641589" y="3328829"/>
                  <a:ext cx="1073005" cy="4973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D0D0F71-4C9C-6422-7A34-BE17A5BC789B}"/>
                    </a:ext>
                  </a:extLst>
                </p:cNvPr>
                <p:cNvSpPr/>
                <p:nvPr/>
              </p:nvSpPr>
              <p:spPr>
                <a:xfrm rot="5924441">
                  <a:off x="4261187" y="1905710"/>
                  <a:ext cx="3237771" cy="3511269"/>
                </a:xfrm>
                <a:prstGeom prst="rect">
                  <a:avLst/>
                </a:prstGeom>
                <a:noFill/>
              </p:spPr>
              <p:txBody>
                <a:bodyPr wrap="none" lIns="91440" tIns="45720" rIns="91440" bIns="45720">
                  <a:prstTxWarp prst="textArchUp">
                    <a:avLst>
                      <a:gd name="adj" fmla="val 11094262"/>
                    </a:avLst>
                  </a:prstTxWarp>
                  <a:spAutoFit/>
                  <a:scene3d>
                    <a:camera prst="orthographicFront">
                      <a:rot lat="0" lon="0" rev="300000"/>
                    </a:camera>
                    <a:lightRig rig="threePt" dir="t"/>
                  </a:scene3d>
                  <a:flatTx/>
                </a:bodyPr>
                <a:lstStyle/>
                <a:p>
                  <a:pPr algn="ctr"/>
                  <a:r>
                    <a:rPr lang="en-GB" sz="2800" b="1" dirty="0"/>
                    <a:t>Production</a:t>
                  </a:r>
                </a:p>
              </p:txBody>
            </p:sp>
            <p:sp>
              <p:nvSpPr>
                <p:cNvPr id="52" name="Triangle 27">
                  <a:extLst>
                    <a:ext uri="{FF2B5EF4-FFF2-40B4-BE49-F238E27FC236}">
                      <a16:creationId xmlns:a16="http://schemas.microsoft.com/office/drawing/2014/main" id="{E85B1871-D785-7C92-09C8-1C03F9E6AA5F}"/>
                    </a:ext>
                  </a:extLst>
                </p:cNvPr>
                <p:cNvSpPr/>
                <p:nvPr/>
              </p:nvSpPr>
              <p:spPr>
                <a:xfrm rot="10800000" flipV="1">
                  <a:off x="3641588" y="3473461"/>
                  <a:ext cx="1073006" cy="46975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201B670-9ED9-49AE-9DA5-EDE64E9DEA64}"/>
                  </a:ext>
                </a:extLst>
              </p:cNvPr>
              <p:cNvSpPr txBox="1"/>
              <p:nvPr/>
            </p:nvSpPr>
            <p:spPr>
              <a:xfrm rot="1808373">
                <a:off x="4151983" y="1782907"/>
                <a:ext cx="3473807" cy="3477478"/>
              </a:xfrm>
              <a:prstGeom prst="rect">
                <a:avLst/>
              </a:prstGeom>
              <a:noFill/>
            </p:spPr>
            <p:txBody>
              <a:bodyPr wrap="none" rtlCol="0">
                <a:prstTxWarp prst="textArchDown">
                  <a:avLst>
                    <a:gd name="adj" fmla="val 1106361"/>
                  </a:avLst>
                </a:prstTxWarp>
                <a:spAutoFit/>
              </a:bodyPr>
              <a:lstStyle/>
              <a:p>
                <a:pPr algn="ctr"/>
                <a:r>
                  <a:rPr lang="en-US" sz="2800" b="1" dirty="0"/>
                  <a:t>Consumption </a:t>
                </a:r>
              </a:p>
              <a:p>
                <a:pPr algn="ctr"/>
                <a:r>
                  <a:rPr lang="en-US" sz="2800" b="1" dirty="0"/>
                  <a:t>&amp; Use</a:t>
                </a:r>
              </a:p>
            </p:txBody>
          </p:sp>
        </p:grpSp>
        <p:sp>
          <p:nvSpPr>
            <p:cNvPr id="41" name="Rectangle 40">
              <a:extLst>
                <a:ext uri="{FF2B5EF4-FFF2-40B4-BE49-F238E27FC236}">
                  <a16:creationId xmlns:a16="http://schemas.microsoft.com/office/drawing/2014/main" id="{6B9362B8-4966-924F-136B-7C6204CBAE9A}"/>
                </a:ext>
              </a:extLst>
            </p:cNvPr>
            <p:cNvSpPr/>
            <p:nvPr/>
          </p:nvSpPr>
          <p:spPr>
            <a:xfrm rot="20191308">
              <a:off x="4195576" y="1921010"/>
              <a:ext cx="3660484" cy="5229943"/>
            </a:xfrm>
            <a:prstGeom prst="rect">
              <a:avLst/>
            </a:prstGeom>
            <a:noFill/>
          </p:spPr>
          <p:txBody>
            <a:bodyPr wrap="none" lIns="91440" tIns="45720" rIns="91440" bIns="45720">
              <a:prstTxWarp prst="textArchUp">
                <a:avLst>
                  <a:gd name="adj" fmla="val 13743314"/>
                </a:avLst>
              </a:prstTxWarp>
              <a:spAutoFit/>
              <a:scene3d>
                <a:camera prst="orthographicFront">
                  <a:rot lat="0" lon="0" rev="300000"/>
                </a:camera>
                <a:lightRig rig="threePt" dir="t"/>
              </a:scene3d>
              <a:flatTx/>
            </a:bodyPr>
            <a:lstStyle/>
            <a:p>
              <a:pPr algn="ctr"/>
              <a:r>
                <a:rPr lang="en-GB" sz="2800" b="1" dirty="0"/>
                <a:t>Recycling</a:t>
              </a:r>
            </a:p>
          </p:txBody>
        </p:sp>
      </p:grpSp>
      <p:pic>
        <p:nvPicPr>
          <p:cNvPr id="55" name="Picture 54">
            <a:extLst>
              <a:ext uri="{FF2B5EF4-FFF2-40B4-BE49-F238E27FC236}">
                <a16:creationId xmlns:a16="http://schemas.microsoft.com/office/drawing/2014/main" id="{1FCADC58-8F18-4F67-0962-BFFEFA899676}"/>
              </a:ext>
            </a:extLst>
          </p:cNvPr>
          <p:cNvPicPr>
            <a:picLocks noChangeAspect="1"/>
          </p:cNvPicPr>
          <p:nvPr/>
        </p:nvPicPr>
        <p:blipFill>
          <a:blip r:embed="rId5"/>
          <a:stretch>
            <a:fillRect/>
          </a:stretch>
        </p:blipFill>
        <p:spPr>
          <a:xfrm>
            <a:off x="4814871" y="3970770"/>
            <a:ext cx="1079086" cy="1024217"/>
          </a:xfrm>
          <a:prstGeom prst="rect">
            <a:avLst/>
          </a:prstGeom>
        </p:spPr>
      </p:pic>
      <p:pic>
        <p:nvPicPr>
          <p:cNvPr id="56" name="Picture 55">
            <a:extLst>
              <a:ext uri="{FF2B5EF4-FFF2-40B4-BE49-F238E27FC236}">
                <a16:creationId xmlns:a16="http://schemas.microsoft.com/office/drawing/2014/main" id="{9CADB3B7-9019-B219-964E-315D95601EC3}"/>
              </a:ext>
            </a:extLst>
          </p:cNvPr>
          <p:cNvPicPr>
            <a:picLocks noChangeAspect="1"/>
          </p:cNvPicPr>
          <p:nvPr/>
        </p:nvPicPr>
        <p:blipFill rotWithShape="1">
          <a:blip r:embed="rId6"/>
          <a:srcRect l="10496" t="24751" r="62147" b="22459"/>
          <a:stretch/>
        </p:blipFill>
        <p:spPr>
          <a:xfrm>
            <a:off x="4584044" y="3005587"/>
            <a:ext cx="792188" cy="1289001"/>
          </a:xfrm>
          <a:prstGeom prst="ellipse">
            <a:avLst/>
          </a:prstGeom>
        </p:spPr>
      </p:pic>
      <p:pic>
        <p:nvPicPr>
          <p:cNvPr id="57" name="Picture 56">
            <a:extLst>
              <a:ext uri="{FF2B5EF4-FFF2-40B4-BE49-F238E27FC236}">
                <a16:creationId xmlns:a16="http://schemas.microsoft.com/office/drawing/2014/main" id="{53C65231-2F8D-8F2A-EFB7-707B2739E5CD}"/>
              </a:ext>
            </a:extLst>
          </p:cNvPr>
          <p:cNvPicPr>
            <a:picLocks noChangeAspect="1"/>
          </p:cNvPicPr>
          <p:nvPr/>
        </p:nvPicPr>
        <p:blipFill rotWithShape="1">
          <a:blip r:embed="rId6"/>
          <a:srcRect l="46046" t="4316" r="15844" b="61238"/>
          <a:stretch/>
        </p:blipFill>
        <p:spPr>
          <a:xfrm>
            <a:off x="5714227" y="3554218"/>
            <a:ext cx="1103545" cy="841063"/>
          </a:xfrm>
          <a:prstGeom prst="ellipse">
            <a:avLst/>
          </a:prstGeom>
        </p:spPr>
      </p:pic>
      <p:grpSp>
        <p:nvGrpSpPr>
          <p:cNvPr id="58" name="Group 57">
            <a:extLst>
              <a:ext uri="{FF2B5EF4-FFF2-40B4-BE49-F238E27FC236}">
                <a16:creationId xmlns:a16="http://schemas.microsoft.com/office/drawing/2014/main" id="{EBF17383-03CB-610C-C41D-9D5DA5CE04B9}"/>
              </a:ext>
            </a:extLst>
          </p:cNvPr>
          <p:cNvGrpSpPr/>
          <p:nvPr/>
        </p:nvGrpSpPr>
        <p:grpSpPr>
          <a:xfrm>
            <a:off x="5723368" y="1584017"/>
            <a:ext cx="3524776" cy="4075980"/>
            <a:chOff x="6806621" y="1904275"/>
            <a:chExt cx="5393281" cy="4700046"/>
          </a:xfrm>
        </p:grpSpPr>
        <p:sp>
          <p:nvSpPr>
            <p:cNvPr id="59" name="Oval 58">
              <a:extLst>
                <a:ext uri="{FF2B5EF4-FFF2-40B4-BE49-F238E27FC236}">
                  <a16:creationId xmlns:a16="http://schemas.microsoft.com/office/drawing/2014/main" id="{0C3A3214-3691-742F-CD7A-AB7B117B21F8}"/>
                </a:ext>
              </a:extLst>
            </p:cNvPr>
            <p:cNvSpPr/>
            <p:nvPr/>
          </p:nvSpPr>
          <p:spPr>
            <a:xfrm>
              <a:off x="6806621" y="1904275"/>
              <a:ext cx="2821473" cy="4700046"/>
            </a:xfrm>
            <a:prstGeom prst="ellipse">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0" name="TextBox 59">
              <a:extLst>
                <a:ext uri="{FF2B5EF4-FFF2-40B4-BE49-F238E27FC236}">
                  <a16:creationId xmlns:a16="http://schemas.microsoft.com/office/drawing/2014/main" id="{B06748E3-B758-E298-E539-596C391592BA}"/>
                </a:ext>
              </a:extLst>
            </p:cNvPr>
            <p:cNvSpPr txBox="1"/>
            <p:nvPr/>
          </p:nvSpPr>
          <p:spPr>
            <a:xfrm>
              <a:off x="10100101" y="3038336"/>
              <a:ext cx="2099801" cy="738664"/>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sz="1600">
                  <a:latin typeface="Calibri" panose="020F0502020204030204"/>
                </a:defRPr>
              </a:lvl1pPr>
            </a:lstStyle>
            <a:p>
              <a:pPr marL="0" indent="0">
                <a:lnSpc>
                  <a:spcPct val="130000"/>
                </a:lnSpc>
                <a:buNone/>
              </a:pPr>
              <a:r>
                <a:rPr lang="en-US" sz="3200" dirty="0"/>
                <a:t>RECP</a:t>
              </a:r>
            </a:p>
            <a:p>
              <a:pPr marL="0" indent="0">
                <a:lnSpc>
                  <a:spcPct val="130000"/>
                </a:lnSpc>
                <a:buNone/>
              </a:pPr>
              <a:r>
                <a:rPr lang="en-US" dirty="0"/>
                <a:t>(Resource Efficiency &amp; Cleaner Production)</a:t>
              </a:r>
            </a:p>
            <a:p>
              <a:pPr>
                <a:lnSpc>
                  <a:spcPct val="130000"/>
                </a:lnSpc>
              </a:pPr>
              <a:endParaRPr lang="en-US" sz="3200" dirty="0">
                <a:solidFill>
                  <a:srgbClr val="C00000"/>
                </a:solidFill>
              </a:endParaRPr>
            </a:p>
          </p:txBody>
        </p:sp>
        <p:sp>
          <p:nvSpPr>
            <p:cNvPr id="61" name="Arc 60">
              <a:extLst>
                <a:ext uri="{FF2B5EF4-FFF2-40B4-BE49-F238E27FC236}">
                  <a16:creationId xmlns:a16="http://schemas.microsoft.com/office/drawing/2014/main" id="{5810335C-1484-FBF0-0C1B-18A7FC65F1B8}"/>
                </a:ext>
              </a:extLst>
            </p:cNvPr>
            <p:cNvSpPr/>
            <p:nvPr/>
          </p:nvSpPr>
          <p:spPr>
            <a:xfrm rot="6582563">
              <a:off x="9310394" y="3144645"/>
              <a:ext cx="1026381" cy="771414"/>
            </a:xfrm>
            <a:prstGeom prst="arc">
              <a:avLst/>
            </a:prstGeom>
            <a:solidFill>
              <a:schemeClr val="bg1"/>
            </a:solidFill>
            <a:ln w="47625">
              <a:solidFill>
                <a:schemeClr val="accent2"/>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grpSp>
    </p:spTree>
    <p:extLst>
      <p:ext uri="{BB962C8B-B14F-4D97-AF65-F5344CB8AC3E}">
        <p14:creationId xmlns:p14="http://schemas.microsoft.com/office/powerpoint/2010/main" val="240477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4E PPT template_v.2.potx" id="{997AA89E-B550-4C75-8161-EA217B742362}" vid="{CE33B491-B03A-445D-B757-9F16FE104BC7}"/>
    </a:ext>
  </a:extLst>
</a:theme>
</file>

<file path=docProps/app.xml><?xml version="1.0" encoding="utf-8"?>
<Properties xmlns="http://schemas.openxmlformats.org/officeDocument/2006/extended-properties" xmlns:vt="http://schemas.openxmlformats.org/officeDocument/2006/docPropsVTypes">
  <Template>EU4E PPT template_v.2</Template>
  <TotalTime>443</TotalTime>
  <Words>1201</Words>
  <Application>Microsoft Office PowerPoint</Application>
  <PresentationFormat>On-screen Show (4:3)</PresentationFormat>
  <Paragraphs>85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Unicode MS</vt:lpstr>
      <vt:lpstr>BebasNeue-Regular</vt:lpstr>
      <vt:lpstr>Calibri</vt:lpstr>
      <vt:lpstr>Calibri Light</vt:lpstr>
      <vt:lpstr>Open Sans</vt:lpstr>
      <vt:lpstr>Wingdings</vt:lpstr>
      <vt:lpstr>Office Theme</vt:lpstr>
      <vt:lpstr>Resource Efficient and Cleaner Production implementation for Georgian SMEs: digital tools for institutionalisation</vt:lpstr>
      <vt:lpstr>  </vt:lpstr>
      <vt:lpstr>The strategy for improvement of RECP activities  </vt:lpstr>
      <vt:lpstr>The strategy for improvement of RECP activities and network </vt:lpstr>
      <vt:lpstr>PowerPoint Presentation</vt:lpstr>
      <vt:lpstr>“I-GO” Initiative</vt:lpstr>
      <vt:lpstr>PowerPoint Presentation</vt:lpstr>
      <vt:lpstr>PowerPoint Presentation</vt:lpstr>
      <vt:lpstr>PowerPoint Presentation</vt:lpstr>
      <vt:lpstr>PowerPoint Presentation</vt:lpstr>
      <vt:lpstr>PowerPoint Presentation</vt:lpstr>
      <vt:lpstr>Any SME supporting organization can become an I-GO Network Member if it:</vt:lpstr>
      <vt:lpstr>PowerPoint Presentation</vt:lpstr>
      <vt:lpstr>PowerPoint Presentation</vt:lpstr>
    </vt:vector>
  </TitlesOfParts>
  <Company>UNIDO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BARLA, Michael</dc:creator>
  <cp:lastModifiedBy>George Abulashvili</cp:lastModifiedBy>
  <cp:revision>44</cp:revision>
  <dcterms:created xsi:type="dcterms:W3CDTF">2019-12-06T07:12:01Z</dcterms:created>
  <dcterms:modified xsi:type="dcterms:W3CDTF">2023-11-06T14:39:41Z</dcterms:modified>
</cp:coreProperties>
</file>