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266" r:id="rId3"/>
    <p:sldId id="257" r:id="rId4"/>
    <p:sldId id="264" r:id="rId5"/>
    <p:sldId id="260" r:id="rId6"/>
    <p:sldId id="262" r:id="rId7"/>
    <p:sldId id="263" r:id="rId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EE00"/>
    <a:srgbClr val="25FBFC"/>
    <a:srgbClr val="1F5800"/>
    <a:srgbClr val="581900"/>
    <a:srgbClr val="FFCF21"/>
    <a:srgbClr val="000066"/>
    <a:srgbClr val="660066"/>
    <a:srgbClr val="CC0066"/>
    <a:srgbClr val="FBE613"/>
    <a:srgbClr val="F19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208" autoAdjust="0"/>
  </p:normalViewPr>
  <p:slideViewPr>
    <p:cSldViewPr>
      <p:cViewPr varScale="1">
        <p:scale>
          <a:sx n="150" d="100"/>
          <a:sy n="150" d="100"/>
        </p:scale>
        <p:origin x="108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EECC25-349E-4BEF-9AC2-57E3F9BB0E8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DF9D8-F06C-425D-A4A8-BD235AF4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1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buSzPts val="1200"/>
            </a:pPr>
            <a:endParaRPr lang="ka-GE" sz="14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buSzPts val="1200"/>
            </a:pPr>
            <a:endParaRPr lang="ka-GE" sz="14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buSzPts val="1200"/>
            </a:pPr>
            <a:endParaRPr lang="ka-GE" sz="14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0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7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0115" y="2877160"/>
            <a:ext cx="3656685" cy="152705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66EE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770" y="2113635"/>
            <a:ext cx="503103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5"/>
            <a:ext cx="822960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14"/>
            <a:ext cx="8229600" cy="326444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566" y="281175"/>
            <a:ext cx="6104234" cy="903587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315961"/>
            <a:ext cx="6104234" cy="343600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095"/>
            <a:ext cx="8229600" cy="806606"/>
          </a:xfrm>
        </p:spPr>
        <p:txBody>
          <a:bodyPr>
            <a:normAutofit/>
          </a:bodyPr>
          <a:lstStyle>
            <a:lvl1pPr algn="r">
              <a:defRPr sz="3600" u="none" baseline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07" y="1407302"/>
            <a:ext cx="4040188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22" y="1975943"/>
            <a:ext cx="4041775" cy="28863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9" y="1407302"/>
            <a:ext cx="4041775" cy="56864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945"/>
            <a:ext cx="4041775" cy="2886380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49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0965" y="3487980"/>
            <a:ext cx="4123035" cy="1068935"/>
          </a:xfrm>
        </p:spPr>
        <p:txBody>
          <a:bodyPr>
            <a:noAutofit/>
          </a:bodyPr>
          <a:lstStyle/>
          <a:p>
            <a:r>
              <a:rPr lang="ka-GE" sz="2400" dirty="0">
                <a:solidFill>
                  <a:srgbClr val="FF0000"/>
                </a:solidFill>
                <a:latin typeface="Calibri (Body)"/>
              </a:rPr>
              <a:t>ახალი პროფესიული პროგრამები </a:t>
            </a:r>
            <a:r>
              <a:rPr lang="en-US" sz="2400" dirty="0">
                <a:solidFill>
                  <a:srgbClr val="FF0000"/>
                </a:solidFill>
                <a:latin typeface="Calibri (Body)"/>
              </a:rPr>
              <a:t>GIPA-</a:t>
            </a:r>
            <a:r>
              <a:rPr lang="ka-GE" sz="2400" dirty="0">
                <a:solidFill>
                  <a:srgbClr val="FF0000"/>
                </a:solidFill>
                <a:latin typeface="Calibri (Body)"/>
              </a:rPr>
              <a:t>ში </a:t>
            </a:r>
            <a:endParaRPr lang="en-US" sz="2400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8A941-798D-46FB-9D67-142DE06DFE79}"/>
              </a:ext>
            </a:extLst>
          </p:cNvPr>
          <p:cNvSpPr txBox="1"/>
          <p:nvPr/>
        </p:nvSpPr>
        <p:spPr>
          <a:xfrm>
            <a:off x="5793640" y="281175"/>
            <a:ext cx="3512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ea typeface="+mj-ea"/>
                <a:cs typeface="+mj-cs"/>
              </a:rPr>
              <a:t>განახლებადი ენერგი</a:t>
            </a:r>
            <a:r>
              <a:rPr lang="ka-GE" sz="2400" dirty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ea typeface="+mj-ea"/>
                <a:cs typeface="+mj-cs"/>
              </a:rPr>
              <a:t>ა</a:t>
            </a:r>
            <a:r>
              <a:rPr lang="en" sz="2400" dirty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ea typeface="+mj-ea"/>
                <a:cs typeface="+mj-cs"/>
              </a:rPr>
              <a:t> </a:t>
            </a:r>
            <a:endParaRPr lang="ka-GE" sz="2400" dirty="0">
              <a:solidFill>
                <a:srgbClr val="66EE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(Body)"/>
              <a:ea typeface="+mj-ea"/>
              <a:cs typeface="+mj-cs"/>
            </a:endParaRPr>
          </a:p>
          <a:p>
            <a:r>
              <a:rPr lang="en" sz="2400" dirty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ea typeface="+mj-ea"/>
                <a:cs typeface="+mj-cs"/>
              </a:rPr>
              <a:t>და </a:t>
            </a:r>
            <a:endParaRPr lang="ka-GE" sz="2400" dirty="0">
              <a:solidFill>
                <a:srgbClr val="66EE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(Body)"/>
              <a:ea typeface="+mj-ea"/>
              <a:cs typeface="+mj-cs"/>
            </a:endParaRPr>
          </a:p>
          <a:p>
            <a:r>
              <a:rPr lang="en" sz="2400" dirty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ea typeface="+mj-ea"/>
                <a:cs typeface="+mj-cs"/>
              </a:rPr>
              <a:t>ენერგოეფექტურობ</a:t>
            </a:r>
            <a:r>
              <a:rPr lang="ka-GE" sz="2400" dirty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ea typeface="+mj-ea"/>
                <a:cs typeface="+mj-cs"/>
              </a:rPr>
              <a:t>ა </a:t>
            </a:r>
            <a:endParaRPr lang="en-US" sz="2400" dirty="0">
              <a:solidFill>
                <a:srgbClr val="66EE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(Body)"/>
              <a:ea typeface="+mj-ea"/>
              <a:cs typeface="+mj-cs"/>
            </a:endParaRPr>
          </a:p>
        </p:txBody>
      </p:sp>
      <p:pic>
        <p:nvPicPr>
          <p:cNvPr id="5" name="Picture 4" descr="C:\Users\GIPA\Downloads\USAID_Vert_Georgian_RGB_2-Color.png">
            <a:extLst>
              <a:ext uri="{FF2B5EF4-FFF2-40B4-BE49-F238E27FC236}">
                <a16:creationId xmlns:a16="http://schemas.microsoft.com/office/drawing/2014/main" id="{C18DA20F-DDCB-4590-BA11-31452B94B8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5385" r="13386" b="15385"/>
          <a:stretch/>
        </p:blipFill>
        <p:spPr bwMode="auto">
          <a:xfrm>
            <a:off x="6175401" y="2092152"/>
            <a:ext cx="1297993" cy="9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ketirukhadze:Documents:Rukhadze:EU:ENPARD II:Admin Files:Logos:gipa- logo .pdf">
            <a:extLst>
              <a:ext uri="{FF2B5EF4-FFF2-40B4-BE49-F238E27FC236}">
                <a16:creationId xmlns:a16="http://schemas.microsoft.com/office/drawing/2014/main" id="{4AA005B5-368C-4B56-B7E9-F27CA8B205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14286" r="9326" b="14285"/>
          <a:stretch/>
        </p:blipFill>
        <p:spPr bwMode="auto">
          <a:xfrm>
            <a:off x="7778805" y="2058288"/>
            <a:ext cx="1221640" cy="102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10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227094"/>
            <a:ext cx="8229600" cy="763526"/>
          </a:xfrm>
        </p:spPr>
        <p:txBody>
          <a:bodyPr>
            <a:noAutofit/>
          </a:bodyPr>
          <a:lstStyle/>
          <a:p>
            <a:r>
              <a:rPr lang="ka-GE" sz="1800" dirty="0">
                <a:latin typeface="Calibri (Body)"/>
              </a:rPr>
              <a:t>პროექტის შესახებ</a:t>
            </a:r>
            <a:endParaRPr lang="en-US" sz="1800" dirty="0">
              <a:latin typeface="Calibri (Body)"/>
            </a:endParaRPr>
          </a:p>
        </p:txBody>
      </p:sp>
      <p:pic>
        <p:nvPicPr>
          <p:cNvPr id="4" name="Picture 3" descr="C:\Users\GIPA\Downloads\USAID_Vert_Georgian_RGB_2-Col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91305"/>
            <a:ext cx="1203960" cy="10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ketirukhadze:Documents:Rukhadze:EU:ENPARD II:Admin Files:Logos:gipa- logo 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30" y="4065008"/>
            <a:ext cx="1220470" cy="10560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;p1">
            <a:extLst>
              <a:ext uri="{FF2B5EF4-FFF2-40B4-BE49-F238E27FC236}">
                <a16:creationId xmlns:a16="http://schemas.microsoft.com/office/drawing/2014/main" id="{323CD087-D8B5-4049-998A-6784090C6FE7}"/>
              </a:ext>
            </a:extLst>
          </p:cNvPr>
          <p:cNvSpPr txBox="1">
            <a:spLocks/>
          </p:cNvSpPr>
          <p:nvPr/>
        </p:nvSpPr>
        <p:spPr>
          <a:xfrm>
            <a:off x="9150" y="1960930"/>
            <a:ext cx="9144000" cy="88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r" defTabSz="914377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66E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2800"/>
            </a:pPr>
            <a:r>
              <a:rPr lang="ka-GE" sz="1500" b="1" dirty="0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განახლებადი ენერგიის და ენერგოეფექტურობის მიმართულებით 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IV - V </a:t>
            </a:r>
            <a:r>
              <a:rPr lang="ka-GE" sz="1500" b="1" dirty="0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საფეხურის პროფესიული საგანმანათლებლო პროგრამების და </a:t>
            </a:r>
            <a:r>
              <a:rPr lang="ka-GE" sz="1500" b="1" dirty="0" err="1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სასერტიფიკატო</a:t>
            </a:r>
            <a:r>
              <a:rPr lang="ka-GE" sz="1500" b="1" dirty="0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 ტრენინგ კურსების შემუშავება, განხორციელება და </a:t>
            </a:r>
            <a:r>
              <a:rPr lang="ka-GE" sz="1500" b="1" dirty="0" err="1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ინსტიტუციონალიზება</a:t>
            </a:r>
            <a:r>
              <a:rPr lang="ka-GE" sz="1500" b="1" dirty="0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 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GIPA-</a:t>
            </a:r>
            <a:r>
              <a:rPr lang="ka-GE" sz="1500" b="1" dirty="0">
                <a:solidFill>
                  <a:schemeClr val="tx1"/>
                </a:solidFill>
                <a:effectLst/>
                <a:latin typeface="Calibri (Body)"/>
                <a:ea typeface="+mn-ea"/>
                <a:cs typeface="+mn-cs"/>
              </a:rPr>
              <a:t>ში </a:t>
            </a:r>
          </a:p>
          <a:p>
            <a:pPr algn="ctr">
              <a:spcBef>
                <a:spcPts val="0"/>
              </a:spcBef>
              <a:buSzPts val="2800"/>
            </a:pPr>
            <a:endParaRPr lang="ka-GE" sz="1500" b="1" dirty="0">
              <a:solidFill>
                <a:schemeClr val="tx1"/>
              </a:solidFill>
              <a:effectLst/>
              <a:latin typeface="Calibri (Body)"/>
              <a:ea typeface="+mn-ea"/>
              <a:cs typeface="+mn-cs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ka-GE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პროგრამების სავარაუდო დასახელება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ka-G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განახლებადი ენერგიის სისტემების ტექნიკური მომსახურება 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ka-G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ენერგო ეფექტურობა და ინსპექტირება</a:t>
            </a:r>
          </a:p>
          <a:p>
            <a:pPr algn="ctr">
              <a:spcBef>
                <a:spcPts val="0"/>
              </a:spcBef>
              <a:buSzPts val="2800"/>
            </a:pPr>
            <a:endParaRPr lang="ka-GE" sz="1500" b="1" dirty="0">
              <a:solidFill>
                <a:schemeClr val="tx1"/>
              </a:solidFill>
              <a:effectLst/>
              <a:latin typeface="Calibri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58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700" dirty="0">
                <a:latin typeface="Calibri (Body)"/>
              </a:rPr>
              <a:t>პროექტის შესახებ</a:t>
            </a:r>
            <a:endParaRPr lang="en-US" sz="2700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502815"/>
            <a:ext cx="8551480" cy="3264447"/>
          </a:xfrm>
        </p:spPr>
        <p:txBody>
          <a:bodyPr>
            <a:normAutofit/>
          </a:bodyPr>
          <a:lstStyle/>
          <a:p>
            <a:pPr marL="15875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ka-GE" sz="2000" dirty="0">
                <a:solidFill>
                  <a:schemeClr val="dk1"/>
                </a:solidFill>
                <a:latin typeface="Calibri (Body)"/>
              </a:rPr>
              <a:t>მიზანი-</a:t>
            </a: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b="1" dirty="0">
                <a:solidFill>
                  <a:schemeClr val="dk1"/>
                </a:solidFill>
                <a:latin typeface="Calibri (Body)"/>
              </a:rPr>
              <a:t>კერძო სექტორის მოთხოვნებ</a:t>
            </a:r>
            <a:r>
              <a:rPr lang="ka-GE" sz="2000" b="1" dirty="0">
                <a:solidFill>
                  <a:schemeClr val="dk1"/>
                </a:solidFill>
                <a:latin typeface="Calibri (Body)"/>
              </a:rPr>
              <a:t>ი</a:t>
            </a:r>
            <a:r>
              <a:rPr lang="en" sz="2000" b="1" dirty="0">
                <a:solidFill>
                  <a:schemeClr val="dk1"/>
                </a:solidFill>
                <a:latin typeface="Calibri (Body)"/>
              </a:rPr>
              <a:t>ს </a:t>
            </a:r>
            <a:r>
              <a:rPr lang="ka-GE" sz="2000" b="1" dirty="0">
                <a:solidFill>
                  <a:schemeClr val="dk1"/>
                </a:solidFill>
                <a:latin typeface="Calibri (Body)"/>
              </a:rPr>
              <a:t>შესაბამისი </a:t>
            </a:r>
            <a:r>
              <a:rPr lang="en" sz="2000" b="1" dirty="0">
                <a:solidFill>
                  <a:schemeClr val="dk1"/>
                </a:solidFill>
                <a:latin typeface="Calibri (Body)"/>
              </a:rPr>
              <a:t>პროფესიული უნარების განვითარება</a:t>
            </a:r>
            <a:endParaRPr lang="ka-GE" sz="2000" b="1" dirty="0">
              <a:solidFill>
                <a:schemeClr val="dk1"/>
              </a:solidFill>
              <a:latin typeface="Calibri (Body)"/>
            </a:endParaRP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ka-GE" sz="2000" dirty="0">
                <a:solidFill>
                  <a:schemeClr val="dk1"/>
                </a:solidFill>
                <a:latin typeface="Calibri (Body)"/>
              </a:rPr>
              <a:t>ამოცანები-</a:t>
            </a:r>
            <a:endParaRPr lang="ka-GE" sz="2000" b="1" dirty="0">
              <a:solidFill>
                <a:schemeClr val="dk1"/>
              </a:solidFill>
              <a:latin typeface="Calibri (Body)"/>
            </a:endParaRPr>
          </a:p>
          <a:p>
            <a:pPr marL="457200" lvl="0" indent="-298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Char char="●"/>
            </a:pPr>
            <a:r>
              <a:rPr lang="ka-GE" sz="2000" b="1" dirty="0">
                <a:solidFill>
                  <a:schemeClr val="dk1"/>
                </a:solidFill>
                <a:latin typeface="Calibri (Body)"/>
              </a:rPr>
              <a:t>პროგრამების შემუშავება და ინსტიტუციონალიზაცია </a:t>
            </a:r>
            <a:r>
              <a:rPr lang="en-US" sz="2000" b="1" dirty="0">
                <a:solidFill>
                  <a:schemeClr val="dk1"/>
                </a:solidFill>
                <a:latin typeface="Calibri (Body)"/>
              </a:rPr>
              <a:t>GIPA-</a:t>
            </a:r>
            <a:r>
              <a:rPr lang="ka-GE" sz="2000" b="1" dirty="0">
                <a:solidFill>
                  <a:schemeClr val="dk1"/>
                </a:solidFill>
                <a:latin typeface="Calibri (Body)"/>
              </a:rPr>
              <a:t>ში</a:t>
            </a:r>
          </a:p>
          <a:p>
            <a:pPr marL="457200" lvl="0" indent="-29845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Char char="●"/>
            </a:pPr>
            <a:r>
              <a:rPr lang="ka-GE" sz="2000" b="1" dirty="0">
                <a:solidFill>
                  <a:schemeClr val="dk1"/>
                </a:solidFill>
                <a:latin typeface="Calibri (Body)"/>
              </a:rPr>
              <a:t>სასერტიფიკატო კურსების შექმნა და განხორციელება</a:t>
            </a:r>
          </a:p>
          <a:p>
            <a:pPr marL="457200" lvl="0" indent="-29845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Char char="●"/>
            </a:pPr>
            <a:r>
              <a:rPr lang="ka-GE" sz="2000" b="1" dirty="0">
                <a:solidFill>
                  <a:schemeClr val="dk1"/>
                </a:solidFill>
                <a:latin typeface="Calibri (Body)"/>
              </a:rPr>
              <a:t>დასაქმების გაზრდა მაღალ-ანაზღაურებად პოზიციებზე</a:t>
            </a:r>
          </a:p>
        </p:txBody>
      </p:sp>
      <p:pic>
        <p:nvPicPr>
          <p:cNvPr id="4" name="Picture 3" descr="C:\Users\GIPA\Downloads\USAID_Vert_Georgian_RGB_2-Col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91305"/>
            <a:ext cx="1203960" cy="10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ketirukhadze:Documents:Rukhadze:EU:ENPARD II:Admin Files:Logos:gipa- logo 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30" y="4065008"/>
            <a:ext cx="1220470" cy="105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281175"/>
            <a:ext cx="8229600" cy="763526"/>
          </a:xfrm>
        </p:spPr>
        <p:txBody>
          <a:bodyPr>
            <a:noAutofit/>
          </a:bodyPr>
          <a:lstStyle/>
          <a:p>
            <a:r>
              <a:rPr lang="ka-GE" sz="1800" dirty="0">
                <a:latin typeface="Calibri (Body)"/>
              </a:rPr>
              <a:t>პროექტის შესახებ</a:t>
            </a:r>
            <a:endParaRPr lang="en-US" sz="1800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1808225"/>
            <a:ext cx="7787955" cy="3054099"/>
          </a:xfrm>
        </p:spPr>
        <p:txBody>
          <a:bodyPr anchor="ctr">
            <a:noAutofit/>
          </a:bodyPr>
          <a:lstStyle/>
          <a:p>
            <a:pPr marL="15875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ka-GE" sz="1600" dirty="0">
                <a:solidFill>
                  <a:schemeClr val="dk1"/>
                </a:solidFill>
                <a:latin typeface="Calibri (Body)"/>
              </a:rPr>
              <a:t>დაგეგმილი აქტივობები</a:t>
            </a:r>
            <a:endParaRPr lang="en-US" sz="1600" dirty="0">
              <a:solidFill>
                <a:schemeClr val="dk1"/>
              </a:solidFill>
              <a:latin typeface="Calibri (Body)"/>
            </a:endParaRPr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ka-GE" sz="1600" dirty="0">
              <a:solidFill>
                <a:schemeClr val="dk1"/>
              </a:solidFill>
              <a:latin typeface="Calibri (Body)"/>
            </a:endParaRPr>
          </a:p>
          <a:p>
            <a:pPr marL="444500" indent="-2857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ka-GE" sz="1200" b="1" dirty="0">
                <a:solidFill>
                  <a:schemeClr val="dk1"/>
                </a:solidFill>
                <a:latin typeface="Calibri (Body)"/>
              </a:rPr>
              <a:t>დარგობრივი რუკის შემუშავება</a:t>
            </a:r>
          </a:p>
          <a:p>
            <a:pPr marL="444500" indent="-2857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ka-GE" sz="1200" b="1" dirty="0">
                <a:solidFill>
                  <a:schemeClr val="dk1"/>
                </a:solidFill>
                <a:latin typeface="Calibri (Body)"/>
              </a:rPr>
              <a:t>პროფესიული საგანმანათლებლო სტანდარტის/მოდულების შემუშავება</a:t>
            </a:r>
          </a:p>
          <a:p>
            <a:pPr marL="444500" indent="-2857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ka-GE" sz="1200" b="1" dirty="0">
                <a:solidFill>
                  <a:schemeClr val="dk1"/>
                </a:solidFill>
                <a:latin typeface="Calibri (Body)"/>
              </a:rPr>
              <a:t>პროფესიული პროგრამების და სერტიფიცირებული კურსების დამატება</a:t>
            </a:r>
          </a:p>
          <a:p>
            <a:pPr marL="444500" indent="-2857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ka-GE" sz="1200" b="1" dirty="0">
                <a:solidFill>
                  <a:schemeClr val="dk1"/>
                </a:solidFill>
                <a:latin typeface="Calibri (Body)"/>
              </a:rPr>
              <a:t>პროგრამების გამოცხადება</a:t>
            </a:r>
          </a:p>
          <a:p>
            <a:pPr marL="444500" indent="-2857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ka-GE" sz="1200" b="1" dirty="0">
                <a:solidFill>
                  <a:schemeClr val="dk1"/>
                </a:solidFill>
                <a:latin typeface="Calibri (Body)"/>
              </a:rPr>
              <a:t>პროგრამების გამოცხადება - სწავლება</a:t>
            </a:r>
          </a:p>
          <a:p>
            <a:pPr marL="444500" indent="-28575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ka-GE" sz="1200" b="1" dirty="0">
                <a:solidFill>
                  <a:schemeClr val="dk1"/>
                </a:solidFill>
                <a:latin typeface="Calibri (Body)"/>
              </a:rPr>
              <a:t>დასაქმების ხელშეწყობა</a:t>
            </a:r>
          </a:p>
        </p:txBody>
      </p:sp>
      <p:pic>
        <p:nvPicPr>
          <p:cNvPr id="4" name="Picture 3" descr="C:\Users\GIPA\Downloads\USAID_Vert_Georgian_RGB_2-Col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91305"/>
            <a:ext cx="1203960" cy="10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ketirukhadze:Documents:Rukhadze:EU:ENPARD II:Admin Files:Logos:gipa- logo 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30" y="4065008"/>
            <a:ext cx="1220470" cy="105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07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2520" y="1502815"/>
            <a:ext cx="8551480" cy="3264447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GIPA-</a:t>
            </a: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ს რეპუტაცია </a:t>
            </a:r>
          </a:p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რეგიონული დაფარვა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, </a:t>
            </a: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კოორდინაცია სხვა პროექტებთან</a:t>
            </a:r>
          </a:p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რეგიონული პარტნიორობა საგანმანათლებლო ინსტიტუციებთან და მყარი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 </a:t>
            </a: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კავშირები</a:t>
            </a:r>
          </a:p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გამოცდილება განათლების სფეროებში</a:t>
            </a:r>
          </a:p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ძლიერი გამოცდილების მქონე პარტნიორები </a:t>
            </a:r>
          </a:p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კომერციული ინტერესი</a:t>
            </a:r>
          </a:p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დამსაქმებელთა ინტერესი </a:t>
            </a:r>
          </a:p>
          <a:p>
            <a:pPr marL="457200" lvl="0" indent="-2984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ka-GE" sz="1400" dirty="0">
                <a:solidFill>
                  <a:schemeClr val="dk1"/>
                </a:solidFill>
                <a:highlight>
                  <a:srgbClr val="FFFFFF"/>
                </a:highlight>
                <a:latin typeface="Calibri (Body)"/>
                <a:ea typeface="Arial"/>
                <a:cs typeface="Arial"/>
                <a:sym typeface="Arial"/>
              </a:rPr>
              <a:t>მსმენელთა დიპლომირება და სერტიფიცირება</a:t>
            </a:r>
          </a:p>
          <a:p>
            <a:pPr marL="15875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itchFamily="34" charset="0"/>
              <a:buNone/>
            </a:pPr>
            <a:endParaRPr lang="ka-GE" sz="1400" dirty="0">
              <a:solidFill>
                <a:schemeClr val="dk1"/>
              </a:solidFill>
              <a:latin typeface="Calibri (Body)"/>
            </a:endParaRPr>
          </a:p>
        </p:txBody>
      </p:sp>
      <p:pic>
        <p:nvPicPr>
          <p:cNvPr id="5" name="Picture 4" descr="C:\Users\GIPA\Downloads\USAID_Vert_Georgian_RGB_2-Col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91305"/>
            <a:ext cx="1203960" cy="105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ketirukhadze:Documents:Rukhadze:EU:ENPARD II:Admin Files:Logos:gipa- logo 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30" y="4065008"/>
            <a:ext cx="1220470" cy="1056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724705" y="128470"/>
            <a:ext cx="5022795" cy="8066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dirty="0">
                <a:solidFill>
                  <a:srgbClr val="66EE00"/>
                </a:solidFill>
                <a:latin typeface="Calibri (Body)"/>
              </a:rPr>
              <a:t>პროფესიული განათლება და </a:t>
            </a:r>
          </a:p>
          <a:p>
            <a:r>
              <a:rPr lang="ka-GE" sz="1800" dirty="0">
                <a:solidFill>
                  <a:srgbClr val="66EE00"/>
                </a:solidFill>
                <a:latin typeface="Calibri (Body)"/>
              </a:rPr>
              <a:t>უნარების განვითარება </a:t>
            </a:r>
            <a:r>
              <a:rPr lang="en-US" sz="1800" dirty="0">
                <a:solidFill>
                  <a:srgbClr val="66EE00"/>
                </a:solidFill>
                <a:latin typeface="Calibri (Body)"/>
              </a:rPr>
              <a:t>GIPA-</a:t>
            </a:r>
            <a:r>
              <a:rPr lang="ka-GE" sz="1800" dirty="0">
                <a:solidFill>
                  <a:srgbClr val="66EE00"/>
                </a:solidFill>
                <a:latin typeface="Calibri (Body)"/>
              </a:rPr>
              <a:t> ში</a:t>
            </a:r>
            <a:endParaRPr lang="en-US" sz="1800" dirty="0">
              <a:solidFill>
                <a:srgbClr val="66EE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6104234" cy="903587"/>
          </a:xfrm>
        </p:spPr>
        <p:txBody>
          <a:bodyPr>
            <a:normAutofit/>
          </a:bodyPr>
          <a:lstStyle/>
          <a:p>
            <a:pPr algn="ctr"/>
            <a:r>
              <a:rPr lang="ka-GE" sz="3200" u="sng" dirty="0">
                <a:solidFill>
                  <a:srgbClr val="66EE00"/>
                </a:solidFill>
                <a:latin typeface="Calibri (Body)"/>
              </a:rPr>
              <a:t>ბენეფიციარები</a:t>
            </a:r>
            <a:endParaRPr lang="en-US" sz="3200" u="sng" dirty="0">
              <a:solidFill>
                <a:srgbClr val="66EE00"/>
              </a:solidFill>
              <a:latin typeface="Calibri (Body)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9766" y="739290"/>
            <a:ext cx="6104234" cy="343600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ka-GE" sz="2000" dirty="0">
                <a:latin typeface="Calibri (Body)"/>
                <a:sym typeface="Arial"/>
              </a:rPr>
              <a:t>საშუალო სკოლა დამთავრებულები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ka-GE" sz="2000" dirty="0">
                <a:latin typeface="Calibri (Body)"/>
                <a:sym typeface="Arial"/>
              </a:rPr>
              <a:t>ენერგეტიკის სფეროში დასაქმებული სპეციალისტები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ka-GE" sz="2000" dirty="0">
                <a:latin typeface="Calibri (Body)"/>
                <a:sym typeface="Arial"/>
              </a:rPr>
              <a:t>დამსაქმებელი, კერძო კომპანიები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ka-GE" sz="2000" dirty="0">
                <a:latin typeface="Calibri (Body)"/>
                <a:sym typeface="Arial"/>
              </a:rPr>
              <a:t>ფინანსური ინსტიტუტები და ბიზნეს-საკონსულტაციო ორგანიზაციები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ka-GE" sz="2000" dirty="0">
                <a:latin typeface="Calibri (Body)"/>
                <a:sym typeface="Arial"/>
              </a:rPr>
              <a:t>პროფესიული სასწავლებლები, რომლებსაც აქვთ სურვილი დანერგონ მსგავსი პროგრამები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ka-GE" sz="2000" dirty="0">
                <a:latin typeface="Calibri (Body)"/>
                <a:sym typeface="Arial"/>
              </a:rPr>
              <a:t>სამინისტროები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ka-GE" sz="2000" dirty="0">
                <a:latin typeface="Calibri (Body)"/>
                <a:sym typeface="Arial"/>
              </a:rPr>
              <a:t>სახელმწიფო სააგენტოები</a:t>
            </a:r>
          </a:p>
        </p:txBody>
      </p:sp>
    </p:spTree>
    <p:extLst>
      <p:ext uri="{BB962C8B-B14F-4D97-AF65-F5344CB8AC3E}">
        <p14:creationId xmlns:p14="http://schemas.microsoft.com/office/powerpoint/2010/main" val="274205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7410" y="3158335"/>
            <a:ext cx="4123035" cy="1985165"/>
          </a:xfrm>
        </p:spPr>
        <p:txBody>
          <a:bodyPr>
            <a:normAutofit/>
          </a:bodyPr>
          <a:lstStyle/>
          <a:p>
            <a:br>
              <a:rPr lang="en-US" sz="2500" dirty="0">
                <a:latin typeface="Calibri (Body)"/>
              </a:rPr>
            </a:br>
            <a:r>
              <a:rPr lang="en" sz="2500" dirty="0">
                <a:latin typeface="Calibri (Body)"/>
              </a:rPr>
              <a:t>გ</a:t>
            </a:r>
            <a:r>
              <a:rPr lang="ka-GE" sz="2500" dirty="0">
                <a:latin typeface="Calibri (Body)"/>
              </a:rPr>
              <a:t>მადლობთ ყურადღებისთვის</a:t>
            </a:r>
            <a:endParaRPr lang="en-US" sz="25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2867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On-screen Show (16:9)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(Body)</vt:lpstr>
      <vt:lpstr>Office Theme</vt:lpstr>
      <vt:lpstr>ახალი პროფესიული პროგრამები GIPA-ში </vt:lpstr>
      <vt:lpstr>პროექტის შესახებ</vt:lpstr>
      <vt:lpstr>პროექტის შესახებ</vt:lpstr>
      <vt:lpstr>პროექტის შესახებ</vt:lpstr>
      <vt:lpstr>PowerPoint Presentation</vt:lpstr>
      <vt:lpstr>ბენეფიციარები</vt:lpstr>
      <vt:lpstr> გმადლობთ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2023-11-06T13:59:11Z</dcterms:modified>
</cp:coreProperties>
</file>