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25"/>
  </p:notesMasterIdLst>
  <p:handoutMasterIdLst>
    <p:handoutMasterId r:id="rId26"/>
  </p:handoutMasterIdLst>
  <p:sldIdLst>
    <p:sldId id="712" r:id="rId2"/>
    <p:sldId id="678" r:id="rId3"/>
    <p:sldId id="639" r:id="rId4"/>
    <p:sldId id="679" r:id="rId5"/>
    <p:sldId id="689" r:id="rId6"/>
    <p:sldId id="680" r:id="rId7"/>
    <p:sldId id="681" r:id="rId8"/>
    <p:sldId id="683" r:id="rId9"/>
    <p:sldId id="684" r:id="rId10"/>
    <p:sldId id="646" r:id="rId11"/>
    <p:sldId id="637" r:id="rId12"/>
    <p:sldId id="636" r:id="rId13"/>
    <p:sldId id="623" r:id="rId14"/>
    <p:sldId id="687" r:id="rId15"/>
    <p:sldId id="685" r:id="rId16"/>
    <p:sldId id="686" r:id="rId17"/>
    <p:sldId id="710" r:id="rId18"/>
    <p:sldId id="688" r:id="rId19"/>
    <p:sldId id="633" r:id="rId20"/>
    <p:sldId id="697" r:id="rId21"/>
    <p:sldId id="705" r:id="rId22"/>
    <p:sldId id="533" r:id="rId23"/>
    <p:sldId id="713"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na Petashvili" initials="MP" lastIdx="15" clrIdx="0">
    <p:extLst>
      <p:ext uri="{19B8F6BF-5375-455C-9EA6-DF929625EA0E}">
        <p15:presenceInfo xmlns:p15="http://schemas.microsoft.com/office/powerpoint/2012/main" userId="Manana Petashvili" providerId="None"/>
      </p:ext>
    </p:extLst>
  </p:cmAuthor>
  <p:cmAuthor id="2" name="manana petashvili" initials="mp" lastIdx="3" clrIdx="1">
    <p:extLst>
      <p:ext uri="{19B8F6BF-5375-455C-9EA6-DF929625EA0E}">
        <p15:presenceInfo xmlns:p15="http://schemas.microsoft.com/office/powerpoint/2012/main" userId="0a57725da3a60f9b" providerId="Windows Live"/>
      </p:ext>
    </p:extLst>
  </p:cmAuthor>
  <p:cmAuthor id="3" name="Dariusz Prasek" initials="DP" lastIdx="8" clrIdx="2">
    <p:extLst>
      <p:ext uri="{19B8F6BF-5375-455C-9EA6-DF929625EA0E}">
        <p15:presenceInfo xmlns:p15="http://schemas.microsoft.com/office/powerpoint/2012/main" userId="Dariusz Prasek" providerId="None"/>
      </p:ext>
    </p:extLst>
  </p:cmAuthor>
  <p:cmAuthor id="4" name="Mariam Kimeridze" initials="MK" lastIdx="1" clrIdx="3">
    <p:extLst>
      <p:ext uri="{19B8F6BF-5375-455C-9EA6-DF929625EA0E}">
        <p15:presenceInfo xmlns:p15="http://schemas.microsoft.com/office/powerpoint/2012/main" userId="Mariam Kimeridz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F7F7F"/>
    <a:srgbClr val="508927"/>
    <a:srgbClr val="CFE3B4"/>
    <a:srgbClr val="CFE3C5"/>
    <a:srgbClr val="E3EDD9"/>
    <a:srgbClr val="508959"/>
    <a:srgbClr val="500000"/>
    <a:srgbClr val="66FFFF"/>
    <a:srgbClr val="00AB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34" autoAdjust="0"/>
    <p:restoredTop sz="96387" autoAdjust="0"/>
  </p:normalViewPr>
  <p:slideViewPr>
    <p:cSldViewPr>
      <p:cViewPr varScale="1">
        <p:scale>
          <a:sx n="63" d="100"/>
          <a:sy n="63" d="100"/>
        </p:scale>
        <p:origin x="1576"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29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ED5DBD-3DF6-4DBD-8DA5-D1BCD0937A8C}" type="datetimeFigureOut">
              <a:rPr lang="en-US" smtClean="0"/>
              <a:t>11/5/2023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1CF45B-EF8D-4EE5-AA41-078C6E8D5199}" type="slidenum">
              <a:rPr lang="en-US" smtClean="0"/>
              <a:t>‹#›</a:t>
            </a:fld>
            <a:endParaRPr lang="en-US"/>
          </a:p>
        </p:txBody>
      </p:sp>
    </p:spTree>
    <p:extLst>
      <p:ext uri="{BB962C8B-B14F-4D97-AF65-F5344CB8AC3E}">
        <p14:creationId xmlns:p14="http://schemas.microsoft.com/office/powerpoint/2010/main" val="1009736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D0F7F7-120A-4AD7-982F-9FFED16A3EC7}" type="datetimeFigureOut">
              <a:rPr lang="en-US" smtClean="0"/>
              <a:pPr/>
              <a:t>11/5/2023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4D6BE-4A1A-4FF4-9598-71095DFE4CDD}" type="slidenum">
              <a:rPr lang="en-US" smtClean="0"/>
              <a:pPr/>
              <a:t>‹#›</a:t>
            </a:fld>
            <a:endParaRPr lang="en-US"/>
          </a:p>
        </p:txBody>
      </p:sp>
    </p:spTree>
    <p:extLst>
      <p:ext uri="{BB962C8B-B14F-4D97-AF65-F5344CB8AC3E}">
        <p14:creationId xmlns:p14="http://schemas.microsoft.com/office/powerpoint/2010/main" val="89340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1</a:t>
            </a:fld>
            <a:endParaRPr lang="en-US"/>
          </a:p>
        </p:txBody>
      </p:sp>
    </p:spTree>
    <p:extLst>
      <p:ext uri="{BB962C8B-B14F-4D97-AF65-F5344CB8AC3E}">
        <p14:creationId xmlns:p14="http://schemas.microsoft.com/office/powerpoint/2010/main" val="659647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74D6BE-4A1A-4FF4-9598-71095DFE4CDD}" type="slidenum">
              <a:rPr lang="en-US" smtClean="0"/>
              <a:pPr/>
              <a:t>2</a:t>
            </a:fld>
            <a:endParaRPr lang="en-US"/>
          </a:p>
        </p:txBody>
      </p:sp>
    </p:spTree>
    <p:extLst>
      <p:ext uri="{BB962C8B-B14F-4D97-AF65-F5344CB8AC3E}">
        <p14:creationId xmlns:p14="http://schemas.microsoft.com/office/powerpoint/2010/main" val="774778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D74D6BE-4A1A-4FF4-9598-71095DFE4CDD}" type="slidenum">
              <a:rPr lang="en-US" smtClean="0"/>
              <a:pPr/>
              <a:t>6</a:t>
            </a:fld>
            <a:endParaRPr lang="en-US"/>
          </a:p>
        </p:txBody>
      </p:sp>
    </p:spTree>
    <p:extLst>
      <p:ext uri="{BB962C8B-B14F-4D97-AF65-F5344CB8AC3E}">
        <p14:creationId xmlns:p14="http://schemas.microsoft.com/office/powerpoint/2010/main" val="3637857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52000"/>
          </a:xfrm>
          <a:prstGeom prst="rect">
            <a:avLst/>
          </a:prstGeom>
        </p:spPr>
        <p:txBody>
          <a:bodyPr tIns="252000"/>
          <a:lstStyle>
            <a:lvl1pPr>
              <a:defRPr sz="3600" b="1">
                <a:solidFill>
                  <a:srgbClr val="508927"/>
                </a:solidFill>
                <a:latin typeface="+mj-lt"/>
              </a:defRPr>
            </a:lvl1pPr>
          </a:lstStyle>
          <a:p>
            <a:r>
              <a:rPr lang="en-US" dirty="0"/>
              <a:t>Click to edit Master title style</a:t>
            </a:r>
          </a:p>
        </p:txBody>
      </p:sp>
      <p:sp>
        <p:nvSpPr>
          <p:cNvPr id="3" name="Subtitle 2"/>
          <p:cNvSpPr>
            <a:spLocks noGrp="1"/>
          </p:cNvSpPr>
          <p:nvPr>
            <p:ph type="subTitle" idx="1"/>
          </p:nvPr>
        </p:nvSpPr>
        <p:spPr>
          <a:xfrm>
            <a:off x="396000" y="1484784"/>
            <a:ext cx="8280000" cy="4968552"/>
          </a:xfrm>
        </p:spPr>
        <p:txBody>
          <a:bodyPr/>
          <a:lstStyle>
            <a:lvl1pPr marL="457200" indent="-457200" algn="l">
              <a:buFont typeface="Arial" panose="020B0604020202020204" pitchFamily="34" charset="0"/>
              <a:buChar char="•"/>
              <a:defRPr>
                <a:solidFill>
                  <a:schemeClr val="tx1"/>
                </a:solidFill>
                <a:latin typeface="+mn-lt"/>
              </a:defRPr>
            </a:lvl1pPr>
            <a:lvl2pPr marL="371464" indent="0" algn="ctr">
              <a:buNone/>
              <a:defRPr>
                <a:solidFill>
                  <a:schemeClr val="tx1">
                    <a:tint val="75000"/>
                  </a:schemeClr>
                </a:solidFill>
              </a:defRPr>
            </a:lvl2pPr>
            <a:lvl3pPr marL="742928" indent="0" algn="ctr">
              <a:buNone/>
              <a:defRPr>
                <a:solidFill>
                  <a:schemeClr val="tx1">
                    <a:tint val="75000"/>
                  </a:schemeClr>
                </a:solidFill>
              </a:defRPr>
            </a:lvl3pPr>
            <a:lvl4pPr marL="1114391" indent="0" algn="ctr">
              <a:buNone/>
              <a:defRPr>
                <a:solidFill>
                  <a:schemeClr val="tx1">
                    <a:tint val="75000"/>
                  </a:schemeClr>
                </a:solidFill>
              </a:defRPr>
            </a:lvl4pPr>
            <a:lvl5pPr marL="1485854" indent="0" algn="ctr">
              <a:buNone/>
              <a:defRPr>
                <a:solidFill>
                  <a:schemeClr val="tx1">
                    <a:tint val="75000"/>
                  </a:schemeClr>
                </a:solidFill>
              </a:defRPr>
            </a:lvl5pPr>
            <a:lvl6pPr marL="1857318" indent="0" algn="ctr">
              <a:buNone/>
              <a:defRPr>
                <a:solidFill>
                  <a:schemeClr val="tx1">
                    <a:tint val="75000"/>
                  </a:schemeClr>
                </a:solidFill>
              </a:defRPr>
            </a:lvl6pPr>
            <a:lvl7pPr marL="2228782" indent="0" algn="ctr">
              <a:buNone/>
              <a:defRPr>
                <a:solidFill>
                  <a:schemeClr val="tx1">
                    <a:tint val="75000"/>
                  </a:schemeClr>
                </a:solidFill>
              </a:defRPr>
            </a:lvl7pPr>
            <a:lvl8pPr marL="2600245" indent="0" algn="ctr">
              <a:buNone/>
              <a:defRPr>
                <a:solidFill>
                  <a:schemeClr val="tx1">
                    <a:tint val="75000"/>
                  </a:schemeClr>
                </a:solidFill>
              </a:defRPr>
            </a:lvl8pPr>
            <a:lvl9pPr marL="2971709"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med">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4"/>
            <a:ext cx="8229600"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ctrTitle"/>
          </p:nvPr>
        </p:nvSpPr>
        <p:spPr>
          <a:xfrm>
            <a:off x="0" y="0"/>
            <a:ext cx="9144000" cy="1152000"/>
          </a:xfrm>
          <a:prstGeom prst="rect">
            <a:avLst/>
          </a:prstGeom>
        </p:spPr>
        <p:txBody>
          <a:bodyPr tIns="252000"/>
          <a:lstStyle>
            <a:lvl1pPr>
              <a:defRPr sz="3600" b="1">
                <a:solidFill>
                  <a:srgbClr val="508927"/>
                </a:solidFill>
                <a:latin typeface="+mj-lt"/>
              </a:defRPr>
            </a:lvl1pPr>
          </a:lstStyle>
          <a:p>
            <a:r>
              <a:rPr lang="en-US" dirty="0"/>
              <a:t>Click to edit Master title style</a:t>
            </a:r>
          </a:p>
        </p:txBody>
      </p:sp>
    </p:spTree>
  </p:cSld>
  <p:clrMapOvr>
    <a:masterClrMapping/>
  </p:clrMapOvr>
  <p:transition spd="med">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5"/>
            <a:ext cx="4038600" cy="4525963"/>
          </a:xfrm>
        </p:spPr>
        <p:txBody>
          <a:bodyPr/>
          <a:lstStyle>
            <a:lvl1pPr>
              <a:defRPr sz="2275">
                <a:latin typeface="+mn-lt"/>
              </a:defRPr>
            </a:lvl1pPr>
            <a:lvl2pPr>
              <a:defRPr sz="1950">
                <a:latin typeface="+mn-lt"/>
              </a:defRPr>
            </a:lvl2pPr>
            <a:lvl3pPr>
              <a:defRPr sz="1625">
                <a:latin typeface="+mn-lt"/>
              </a:defRPr>
            </a:lvl3pPr>
            <a:lvl4pPr>
              <a:defRPr sz="1463">
                <a:latin typeface="+mn-lt"/>
              </a:defRPr>
            </a:lvl4pPr>
            <a:lvl5pPr>
              <a:defRPr sz="1463">
                <a:latin typeface="+mn-lt"/>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5"/>
            <a:ext cx="4038600" cy="4525963"/>
          </a:xfrm>
        </p:spPr>
        <p:txBody>
          <a:bodyPr/>
          <a:lstStyle>
            <a:lvl1pPr>
              <a:defRPr sz="2275">
                <a:latin typeface="+mn-lt"/>
              </a:defRPr>
            </a:lvl1pPr>
            <a:lvl2pPr>
              <a:defRPr sz="1950">
                <a:latin typeface="+mn-lt"/>
              </a:defRPr>
            </a:lvl2pPr>
            <a:lvl3pPr>
              <a:defRPr sz="1625">
                <a:latin typeface="+mn-lt"/>
              </a:defRPr>
            </a:lvl3pPr>
            <a:lvl4pPr>
              <a:defRPr sz="1463">
                <a:latin typeface="+mn-lt"/>
              </a:defRPr>
            </a:lvl4pPr>
            <a:lvl5pPr>
              <a:defRPr sz="1463">
                <a:latin typeface="+mn-lt"/>
              </a:defRPr>
            </a:lvl5pPr>
            <a:lvl6pPr>
              <a:defRPr sz="1463"/>
            </a:lvl6pPr>
            <a:lvl7pPr>
              <a:defRPr sz="1463"/>
            </a:lvl7pPr>
            <a:lvl8pPr>
              <a:defRPr sz="1463"/>
            </a:lvl8pPr>
            <a:lvl9pPr>
              <a:defRPr sz="14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457200" y="6356355"/>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fld id="{F90C0E4A-9D29-4F58-A222-A0285EDBA13D}" type="datetimeFigureOut">
              <a:rPr lang="en-US"/>
              <a:pPr>
                <a:defRPr/>
              </a:pPr>
              <a:t>11/5/2023</a:t>
            </a:fld>
            <a:endParaRPr lang="en-US" dirty="0"/>
          </a:p>
        </p:txBody>
      </p:sp>
      <p:sp>
        <p:nvSpPr>
          <p:cNvPr id="6" name="Footer Placeholder 4"/>
          <p:cNvSpPr>
            <a:spLocks noGrp="1"/>
          </p:cNvSpPr>
          <p:nvPr>
            <p:ph type="ftr" sz="quarter" idx="11"/>
          </p:nvPr>
        </p:nvSpPr>
        <p:spPr>
          <a:xfrm>
            <a:off x="3124200" y="6356355"/>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5"/>
          <p:cNvSpPr>
            <a:spLocks noGrp="1"/>
          </p:cNvSpPr>
          <p:nvPr>
            <p:ph type="sldNum" sz="quarter" idx="12"/>
          </p:nvPr>
        </p:nvSpPr>
        <p:spPr>
          <a:xfrm>
            <a:off x="6553200" y="6356355"/>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fld id="{11452CCC-A60A-402E-AAF2-EFB8D9908AB7}" type="slidenum">
              <a:rPr lang="en-US"/>
              <a:pPr>
                <a:defRPr/>
              </a:pPr>
              <a:t>‹#›</a:t>
            </a:fld>
            <a:endParaRPr lang="en-US" dirty="0"/>
          </a:p>
        </p:txBody>
      </p:sp>
      <p:sp>
        <p:nvSpPr>
          <p:cNvPr id="8" name="Title 1"/>
          <p:cNvSpPr>
            <a:spLocks noGrp="1"/>
          </p:cNvSpPr>
          <p:nvPr>
            <p:ph type="ctrTitle"/>
          </p:nvPr>
        </p:nvSpPr>
        <p:spPr>
          <a:xfrm>
            <a:off x="0" y="0"/>
            <a:ext cx="9144000" cy="1152000"/>
          </a:xfrm>
          <a:prstGeom prst="rect">
            <a:avLst/>
          </a:prstGeom>
        </p:spPr>
        <p:txBody>
          <a:bodyPr tIns="252000"/>
          <a:lstStyle>
            <a:lvl1pPr>
              <a:defRPr sz="3600" b="1">
                <a:solidFill>
                  <a:srgbClr val="508927"/>
                </a:solidFill>
                <a:latin typeface="+mj-lt"/>
              </a:defRPr>
            </a:lvl1pPr>
          </a:lstStyle>
          <a:p>
            <a:r>
              <a:rPr lang="en-US" dirty="0"/>
              <a:t>Click to edit Master title style</a:t>
            </a:r>
          </a:p>
        </p:txBody>
      </p:sp>
    </p:spTree>
  </p:cSld>
  <p:clrMapOvr>
    <a:masterClrMapping/>
  </p:clrMapOvr>
  <p:transition spd="med">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950" b="1">
                <a:latin typeface="+mn-lt"/>
              </a:defRPr>
            </a:lvl1pPr>
            <a:lvl2pPr marL="371464" indent="0">
              <a:buNone/>
              <a:defRPr sz="1625" b="1"/>
            </a:lvl2pPr>
            <a:lvl3pPr marL="742928" indent="0">
              <a:buNone/>
              <a:defRPr sz="1463" b="1"/>
            </a:lvl3pPr>
            <a:lvl4pPr marL="1114391" indent="0">
              <a:buNone/>
              <a:defRPr sz="1300" b="1"/>
            </a:lvl4pPr>
            <a:lvl5pPr marL="1485854" indent="0">
              <a:buNone/>
              <a:defRPr sz="1300" b="1"/>
            </a:lvl5pPr>
            <a:lvl6pPr marL="1857318" indent="0">
              <a:buNone/>
              <a:defRPr sz="1300" b="1"/>
            </a:lvl6pPr>
            <a:lvl7pPr marL="2228782" indent="0">
              <a:buNone/>
              <a:defRPr sz="1300" b="1"/>
            </a:lvl7pPr>
            <a:lvl8pPr marL="2600245" indent="0">
              <a:buNone/>
              <a:defRPr sz="1300" b="1"/>
            </a:lvl8pPr>
            <a:lvl9pPr marL="2971709" indent="0">
              <a:buNone/>
              <a:defRPr sz="13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950">
                <a:latin typeface="+mn-lt"/>
              </a:defRPr>
            </a:lvl1pPr>
            <a:lvl2pPr>
              <a:defRPr sz="1625">
                <a:latin typeface="+mn-lt"/>
              </a:defRPr>
            </a:lvl2pPr>
            <a:lvl3pPr>
              <a:defRPr sz="1463">
                <a:latin typeface="+mn-lt"/>
              </a:defRPr>
            </a:lvl3pPr>
            <a:lvl4pPr>
              <a:defRPr sz="1300">
                <a:latin typeface="+mn-lt"/>
              </a:defRPr>
            </a:lvl4pPr>
            <a:lvl5pPr>
              <a:defRPr sz="1300">
                <a:latin typeface="+mn-lt"/>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1535113"/>
            <a:ext cx="4041776" cy="639762"/>
          </a:xfrm>
        </p:spPr>
        <p:txBody>
          <a:bodyPr anchor="b"/>
          <a:lstStyle>
            <a:lvl1pPr marL="0" indent="0">
              <a:buNone/>
              <a:defRPr sz="1950" b="1">
                <a:latin typeface="+mn-lt"/>
              </a:defRPr>
            </a:lvl1pPr>
            <a:lvl2pPr marL="371464" indent="0">
              <a:buNone/>
              <a:defRPr sz="1625" b="1"/>
            </a:lvl2pPr>
            <a:lvl3pPr marL="742928" indent="0">
              <a:buNone/>
              <a:defRPr sz="1463" b="1"/>
            </a:lvl3pPr>
            <a:lvl4pPr marL="1114391" indent="0">
              <a:buNone/>
              <a:defRPr sz="1300" b="1"/>
            </a:lvl4pPr>
            <a:lvl5pPr marL="1485854" indent="0">
              <a:buNone/>
              <a:defRPr sz="1300" b="1"/>
            </a:lvl5pPr>
            <a:lvl6pPr marL="1857318" indent="0">
              <a:buNone/>
              <a:defRPr sz="1300" b="1"/>
            </a:lvl6pPr>
            <a:lvl7pPr marL="2228782" indent="0">
              <a:buNone/>
              <a:defRPr sz="1300" b="1"/>
            </a:lvl7pPr>
            <a:lvl8pPr marL="2600245" indent="0">
              <a:buNone/>
              <a:defRPr sz="1300" b="1"/>
            </a:lvl8pPr>
            <a:lvl9pPr marL="2971709" indent="0">
              <a:buNone/>
              <a:defRPr sz="1300" b="1"/>
            </a:lvl9pPr>
          </a:lstStyle>
          <a:p>
            <a:pPr lvl="0"/>
            <a:r>
              <a:rPr lang="en-US" dirty="0"/>
              <a:t>Click to edit Master text styles</a:t>
            </a:r>
          </a:p>
        </p:txBody>
      </p:sp>
      <p:sp>
        <p:nvSpPr>
          <p:cNvPr id="6" name="Content Placeholder 5"/>
          <p:cNvSpPr>
            <a:spLocks noGrp="1"/>
          </p:cNvSpPr>
          <p:nvPr>
            <p:ph sz="quarter" idx="4"/>
          </p:nvPr>
        </p:nvSpPr>
        <p:spPr>
          <a:xfrm>
            <a:off x="4645027" y="2174875"/>
            <a:ext cx="4041776" cy="3951288"/>
          </a:xfrm>
        </p:spPr>
        <p:txBody>
          <a:bodyPr/>
          <a:lstStyle>
            <a:lvl1pPr>
              <a:defRPr sz="1950">
                <a:latin typeface="+mn-lt"/>
              </a:defRPr>
            </a:lvl1pPr>
            <a:lvl2pPr>
              <a:defRPr sz="1625">
                <a:latin typeface="+mn-lt"/>
              </a:defRPr>
            </a:lvl2pPr>
            <a:lvl3pPr>
              <a:defRPr sz="1463">
                <a:latin typeface="+mn-lt"/>
              </a:defRPr>
            </a:lvl3pPr>
            <a:lvl4pPr>
              <a:defRPr sz="1300">
                <a:latin typeface="+mn-lt"/>
              </a:defRPr>
            </a:lvl4pPr>
            <a:lvl5pPr>
              <a:defRPr sz="1300">
                <a:latin typeface="+mn-lt"/>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457200" y="6356355"/>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fld id="{6D2F70DE-5622-4895-BAC4-8FB06BDA7F31}" type="datetimeFigureOut">
              <a:rPr lang="en-US"/>
              <a:pPr>
                <a:defRPr/>
              </a:pPr>
              <a:t>11/5/2023</a:t>
            </a:fld>
            <a:endParaRPr lang="en-US" dirty="0"/>
          </a:p>
        </p:txBody>
      </p:sp>
      <p:sp>
        <p:nvSpPr>
          <p:cNvPr id="8" name="Footer Placeholder 4"/>
          <p:cNvSpPr>
            <a:spLocks noGrp="1"/>
          </p:cNvSpPr>
          <p:nvPr>
            <p:ph type="ftr" sz="quarter" idx="11"/>
          </p:nvPr>
        </p:nvSpPr>
        <p:spPr>
          <a:xfrm>
            <a:off x="3124200" y="6356355"/>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5"/>
          <p:cNvSpPr>
            <a:spLocks noGrp="1"/>
          </p:cNvSpPr>
          <p:nvPr>
            <p:ph type="sldNum" sz="quarter" idx="12"/>
          </p:nvPr>
        </p:nvSpPr>
        <p:spPr>
          <a:xfrm>
            <a:off x="6553200" y="6356355"/>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fld id="{7CA962ED-F63E-4FA3-84D0-F1A92C52E820}" type="slidenum">
              <a:rPr lang="en-US"/>
              <a:pPr>
                <a:defRPr/>
              </a:pPr>
              <a:t>‹#›</a:t>
            </a:fld>
            <a:endParaRPr lang="en-US" dirty="0"/>
          </a:p>
        </p:txBody>
      </p:sp>
      <p:sp>
        <p:nvSpPr>
          <p:cNvPr id="10" name="Title 1"/>
          <p:cNvSpPr>
            <a:spLocks noGrp="1"/>
          </p:cNvSpPr>
          <p:nvPr>
            <p:ph type="ctrTitle"/>
          </p:nvPr>
        </p:nvSpPr>
        <p:spPr>
          <a:xfrm>
            <a:off x="0" y="0"/>
            <a:ext cx="9144000" cy="1152000"/>
          </a:xfrm>
          <a:prstGeom prst="rect">
            <a:avLst/>
          </a:prstGeom>
        </p:spPr>
        <p:txBody>
          <a:bodyPr tIns="252000"/>
          <a:lstStyle>
            <a:lvl1pPr>
              <a:defRPr sz="3600" b="1">
                <a:solidFill>
                  <a:srgbClr val="508927"/>
                </a:solidFill>
                <a:latin typeface="+mj-lt"/>
              </a:defRPr>
            </a:lvl1pPr>
          </a:lstStyle>
          <a:p>
            <a:r>
              <a:rPr lang="en-US" dirty="0"/>
              <a:t>Click to edit Master title style</a:t>
            </a:r>
          </a:p>
        </p:txBody>
      </p:sp>
    </p:spTree>
  </p:cSld>
  <p:clrMapOvr>
    <a:masterClrMapping/>
  </p:clrMapOvr>
  <p:transition spd="med">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5"/>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fld id="{426F684C-9C3E-4869-A2EA-941133CB9B27}" type="datetimeFigureOut">
              <a:rPr lang="en-US"/>
              <a:pPr>
                <a:defRPr/>
              </a:pPr>
              <a:t>11/5/2023</a:t>
            </a:fld>
            <a:endParaRPr lang="en-US" dirty="0"/>
          </a:p>
        </p:txBody>
      </p:sp>
      <p:sp>
        <p:nvSpPr>
          <p:cNvPr id="3" name="Footer Placeholder 4"/>
          <p:cNvSpPr>
            <a:spLocks noGrp="1"/>
          </p:cNvSpPr>
          <p:nvPr>
            <p:ph type="ftr" sz="quarter" idx="11"/>
          </p:nvPr>
        </p:nvSpPr>
        <p:spPr>
          <a:xfrm>
            <a:off x="3124200" y="6356355"/>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5"/>
          <p:cNvSpPr>
            <a:spLocks noGrp="1"/>
          </p:cNvSpPr>
          <p:nvPr>
            <p:ph type="sldNum" sz="quarter" idx="12"/>
          </p:nvPr>
        </p:nvSpPr>
        <p:spPr>
          <a:xfrm>
            <a:off x="6553200" y="6356355"/>
            <a:ext cx="2133600" cy="365125"/>
          </a:xfrm>
          <a:prstGeom prst="rect">
            <a:avLst/>
          </a:prstGeom>
        </p:spPr>
        <p:txBody>
          <a:bodyPr/>
          <a:lstStyle>
            <a:lvl1pPr fontAlgn="auto">
              <a:spcBef>
                <a:spcPts val="0"/>
              </a:spcBef>
              <a:spcAft>
                <a:spcPts val="0"/>
              </a:spcAft>
              <a:defRPr smtClean="0">
                <a:latin typeface="+mn-lt"/>
                <a:cs typeface="+mn-cs"/>
              </a:defRPr>
            </a:lvl1pPr>
          </a:lstStyle>
          <a:p>
            <a:pPr>
              <a:defRPr/>
            </a:pPr>
            <a:fld id="{131F04B0-B8D2-44C2-955E-FD5D74C332CB}" type="slidenum">
              <a:rPr lang="en-US"/>
              <a:pPr>
                <a:defRPr/>
              </a:pPr>
              <a:t>‹#›</a:t>
            </a:fld>
            <a:endParaRPr lang="en-US" dirty="0"/>
          </a:p>
        </p:txBody>
      </p:sp>
    </p:spTree>
  </p:cSld>
  <p:clrMapOvr>
    <a:masterClrMapping/>
  </p:clrMapOvr>
  <p:transition spd="med">
    <p:spli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2" name="Title 1"/>
          <p:cNvSpPr txBox="1">
            <a:spLocks/>
          </p:cNvSpPr>
          <p:nvPr userDrawn="1"/>
        </p:nvSpPr>
        <p:spPr>
          <a:xfrm>
            <a:off x="0" y="0"/>
            <a:ext cx="9144000" cy="1152000"/>
          </a:xfrm>
          <a:prstGeom prst="rect">
            <a:avLst/>
          </a:prstGeom>
        </p:spPr>
        <p:txBody>
          <a:bodyPr/>
          <a:lstStyle>
            <a:lvl1pPr algn="ctr" rtl="0" fontAlgn="base">
              <a:spcBef>
                <a:spcPct val="0"/>
              </a:spcBef>
              <a:spcAft>
                <a:spcPct val="0"/>
              </a:spcAft>
              <a:defRPr sz="3600" b="1" kern="1200">
                <a:solidFill>
                  <a:schemeClr val="tx1"/>
                </a:solidFill>
                <a:latin typeface="Book Antiqua" panose="02040602050305030304" pitchFamily="18" charset="0"/>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a:lstStyle>
          <a:p>
            <a:r>
              <a:rPr lang="en-US" dirty="0">
                <a:solidFill>
                  <a:srgbClr val="508927"/>
                </a:solidFill>
                <a:latin typeface="Franklin Gothic Demi" panose="020B0703020102020204" pitchFamily="34" charset="0"/>
              </a:rPr>
              <a:t>Click to edit Master title style</a:t>
            </a:r>
          </a:p>
        </p:txBody>
      </p:sp>
    </p:spTree>
  </p:cSld>
  <p:clrMap bg1="lt1" tx1="dk1" bg2="lt2" tx2="dk2" accent1="accent1" accent2="accent2" accent3="accent3" accent4="accent4" accent5="accent5" accent6="accent6" hlink="hlink" folHlink="folHlink"/>
  <p:sldLayoutIdLst>
    <p:sldLayoutId id="2147483729" r:id="rId1"/>
    <p:sldLayoutId id="2147483728" r:id="rId2"/>
    <p:sldLayoutId id="2147483731" r:id="rId3"/>
    <p:sldLayoutId id="2147483732" r:id="rId4"/>
    <p:sldLayoutId id="2147483734" r:id="rId5"/>
  </p:sldLayoutIdLst>
  <p:transition spd="med">
    <p:split/>
  </p:transition>
  <p:txStyles>
    <p:titleStyle>
      <a:lvl1pPr algn="ctr" rtl="0" fontAlgn="base">
        <a:spcBef>
          <a:spcPct val="0"/>
        </a:spcBef>
        <a:spcAft>
          <a:spcPct val="0"/>
        </a:spcAft>
        <a:defRPr sz="3575" kern="1200">
          <a:solidFill>
            <a:schemeClr val="tx1"/>
          </a:solidFill>
          <a:latin typeface="+mj-lt"/>
          <a:ea typeface="+mj-ea"/>
          <a:cs typeface="+mj-cs"/>
        </a:defRPr>
      </a:lvl1pPr>
      <a:lvl2pPr algn="ctr" rtl="0" fontAlgn="base">
        <a:spcBef>
          <a:spcPct val="0"/>
        </a:spcBef>
        <a:spcAft>
          <a:spcPct val="0"/>
        </a:spcAft>
        <a:defRPr sz="3575">
          <a:solidFill>
            <a:schemeClr val="tx1"/>
          </a:solidFill>
          <a:latin typeface="Calibri" pitchFamily="34" charset="0"/>
        </a:defRPr>
      </a:lvl2pPr>
      <a:lvl3pPr algn="ctr" rtl="0" fontAlgn="base">
        <a:spcBef>
          <a:spcPct val="0"/>
        </a:spcBef>
        <a:spcAft>
          <a:spcPct val="0"/>
        </a:spcAft>
        <a:defRPr sz="3575">
          <a:solidFill>
            <a:schemeClr val="tx1"/>
          </a:solidFill>
          <a:latin typeface="Calibri" pitchFamily="34" charset="0"/>
        </a:defRPr>
      </a:lvl3pPr>
      <a:lvl4pPr algn="ctr" rtl="0" fontAlgn="base">
        <a:spcBef>
          <a:spcPct val="0"/>
        </a:spcBef>
        <a:spcAft>
          <a:spcPct val="0"/>
        </a:spcAft>
        <a:defRPr sz="3575">
          <a:solidFill>
            <a:schemeClr val="tx1"/>
          </a:solidFill>
          <a:latin typeface="Calibri" pitchFamily="34" charset="0"/>
        </a:defRPr>
      </a:lvl4pPr>
      <a:lvl5pPr algn="ctr" rtl="0" fontAlgn="base">
        <a:spcBef>
          <a:spcPct val="0"/>
        </a:spcBef>
        <a:spcAft>
          <a:spcPct val="0"/>
        </a:spcAft>
        <a:defRPr sz="3575">
          <a:solidFill>
            <a:schemeClr val="tx1"/>
          </a:solidFill>
          <a:latin typeface="Calibri" pitchFamily="34" charset="0"/>
        </a:defRPr>
      </a:lvl5pPr>
      <a:lvl6pPr marL="371464" algn="ctr" rtl="0" eaLnBrk="1" fontAlgn="base" hangingPunct="1">
        <a:spcBef>
          <a:spcPct val="0"/>
        </a:spcBef>
        <a:spcAft>
          <a:spcPct val="0"/>
        </a:spcAft>
        <a:defRPr sz="3575">
          <a:solidFill>
            <a:schemeClr val="tx1"/>
          </a:solidFill>
          <a:latin typeface="Calibri" pitchFamily="34" charset="0"/>
        </a:defRPr>
      </a:lvl6pPr>
      <a:lvl7pPr marL="742928" algn="ctr" rtl="0" eaLnBrk="1" fontAlgn="base" hangingPunct="1">
        <a:spcBef>
          <a:spcPct val="0"/>
        </a:spcBef>
        <a:spcAft>
          <a:spcPct val="0"/>
        </a:spcAft>
        <a:defRPr sz="3575">
          <a:solidFill>
            <a:schemeClr val="tx1"/>
          </a:solidFill>
          <a:latin typeface="Calibri" pitchFamily="34" charset="0"/>
        </a:defRPr>
      </a:lvl7pPr>
      <a:lvl8pPr marL="1114391" algn="ctr" rtl="0" eaLnBrk="1" fontAlgn="base" hangingPunct="1">
        <a:spcBef>
          <a:spcPct val="0"/>
        </a:spcBef>
        <a:spcAft>
          <a:spcPct val="0"/>
        </a:spcAft>
        <a:defRPr sz="3575">
          <a:solidFill>
            <a:schemeClr val="tx1"/>
          </a:solidFill>
          <a:latin typeface="Calibri" pitchFamily="34" charset="0"/>
        </a:defRPr>
      </a:lvl8pPr>
      <a:lvl9pPr marL="1485854" algn="ctr" rtl="0" eaLnBrk="1" fontAlgn="base" hangingPunct="1">
        <a:spcBef>
          <a:spcPct val="0"/>
        </a:spcBef>
        <a:spcAft>
          <a:spcPct val="0"/>
        </a:spcAft>
        <a:defRPr sz="3575">
          <a:solidFill>
            <a:schemeClr val="tx1"/>
          </a:solidFill>
          <a:latin typeface="Calibri" pitchFamily="34" charset="0"/>
        </a:defRPr>
      </a:lvl9pPr>
    </p:titleStyle>
    <p:bodyStyle>
      <a:lvl1pPr marL="278598" indent="-278598" algn="l" rtl="0" fontAlgn="base">
        <a:spcBef>
          <a:spcPts val="1200"/>
        </a:spcBef>
        <a:spcAft>
          <a:spcPts val="600"/>
        </a:spcAft>
        <a:buFont typeface="Arial" charset="0"/>
        <a:buChar char="•"/>
        <a:defRPr sz="2600" kern="1200">
          <a:solidFill>
            <a:schemeClr val="tx1"/>
          </a:solidFill>
          <a:latin typeface="Franklin Gothic Book" panose="020B0503020102020204" pitchFamily="34" charset="0"/>
          <a:ea typeface="+mn-ea"/>
          <a:cs typeface="+mn-cs"/>
        </a:defRPr>
      </a:lvl1pPr>
      <a:lvl2pPr marL="603629" indent="-232165" algn="l" rtl="0" fontAlgn="base">
        <a:spcBef>
          <a:spcPct val="20000"/>
        </a:spcBef>
        <a:spcAft>
          <a:spcPct val="0"/>
        </a:spcAft>
        <a:buFont typeface="Arial" charset="0"/>
        <a:buChar char="–"/>
        <a:defRPr sz="2275" kern="1200">
          <a:solidFill>
            <a:schemeClr val="tx1"/>
          </a:solidFill>
          <a:latin typeface="Franklin Gothic Book" panose="020B0503020102020204" pitchFamily="34" charset="0"/>
          <a:ea typeface="+mn-ea"/>
          <a:cs typeface="+mn-cs"/>
        </a:defRPr>
      </a:lvl2pPr>
      <a:lvl3pPr marL="928659" indent="-185732" algn="l" rtl="0" fontAlgn="base">
        <a:spcBef>
          <a:spcPct val="20000"/>
        </a:spcBef>
        <a:spcAft>
          <a:spcPct val="0"/>
        </a:spcAft>
        <a:buFont typeface="Arial" charset="0"/>
        <a:buChar char="•"/>
        <a:defRPr sz="1950" kern="1200">
          <a:solidFill>
            <a:schemeClr val="tx1"/>
          </a:solidFill>
          <a:latin typeface="Franklin Gothic Book" panose="020B0503020102020204" pitchFamily="34" charset="0"/>
          <a:ea typeface="+mn-ea"/>
          <a:cs typeface="+mn-cs"/>
        </a:defRPr>
      </a:lvl3pPr>
      <a:lvl4pPr marL="1300123"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4pPr>
      <a:lvl5pPr marL="1671586" indent="-185732" algn="l" rtl="0" fontAlgn="base">
        <a:spcBef>
          <a:spcPct val="20000"/>
        </a:spcBef>
        <a:spcAft>
          <a:spcPct val="0"/>
        </a:spcAft>
        <a:buFont typeface="Arial" charset="0"/>
        <a:buChar char="»"/>
        <a:defRPr sz="1625" kern="1200">
          <a:solidFill>
            <a:schemeClr val="tx1"/>
          </a:solidFill>
          <a:latin typeface="Franklin Gothic Book" panose="020B0503020102020204" pitchFamily="34" charset="0"/>
          <a:ea typeface="+mn-ea"/>
          <a:cs typeface="+mn-cs"/>
        </a:defRPr>
      </a:lvl5pPr>
      <a:lvl6pPr marL="204305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13"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77"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40" indent="-185732" algn="l" defTabSz="742928"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1" algn="l" defTabSz="742928" rtl="0" eaLnBrk="1" latinLnBrk="0" hangingPunct="1">
        <a:defRPr sz="1463" kern="1200">
          <a:solidFill>
            <a:schemeClr val="tx1"/>
          </a:solidFill>
          <a:latin typeface="+mn-lt"/>
          <a:ea typeface="+mn-ea"/>
          <a:cs typeface="+mn-cs"/>
        </a:defRPr>
      </a:lvl4pPr>
      <a:lvl5pPr marL="1485854" algn="l" defTabSz="742928" rtl="0" eaLnBrk="1" latinLnBrk="0" hangingPunct="1">
        <a:defRPr sz="1463" kern="1200">
          <a:solidFill>
            <a:schemeClr val="tx1"/>
          </a:solidFill>
          <a:latin typeface="+mn-lt"/>
          <a:ea typeface="+mn-ea"/>
          <a:cs typeface="+mn-cs"/>
        </a:defRPr>
      </a:lvl5pPr>
      <a:lvl6pPr marL="1857318" algn="l" defTabSz="742928" rtl="0" eaLnBrk="1" latinLnBrk="0" hangingPunct="1">
        <a:defRPr sz="1463" kern="1200">
          <a:solidFill>
            <a:schemeClr val="tx1"/>
          </a:solidFill>
          <a:latin typeface="+mn-lt"/>
          <a:ea typeface="+mn-ea"/>
          <a:cs typeface="+mn-cs"/>
        </a:defRPr>
      </a:lvl6pPr>
      <a:lvl7pPr marL="2228782" algn="l" defTabSz="742928" rtl="0" eaLnBrk="1" latinLnBrk="0" hangingPunct="1">
        <a:defRPr sz="1463" kern="1200">
          <a:solidFill>
            <a:schemeClr val="tx1"/>
          </a:solidFill>
          <a:latin typeface="+mn-lt"/>
          <a:ea typeface="+mn-ea"/>
          <a:cs typeface="+mn-cs"/>
        </a:defRPr>
      </a:lvl7pPr>
      <a:lvl8pPr marL="2600245" algn="l" defTabSz="742928" rtl="0" eaLnBrk="1" latinLnBrk="0" hangingPunct="1">
        <a:defRPr sz="1463" kern="1200">
          <a:solidFill>
            <a:schemeClr val="tx1"/>
          </a:solidFill>
          <a:latin typeface="+mn-lt"/>
          <a:ea typeface="+mn-ea"/>
          <a:cs typeface="+mn-cs"/>
        </a:defRPr>
      </a:lvl8pPr>
      <a:lvl9pPr marL="2971709" algn="l" defTabSz="742928"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2"/>
          <p:cNvSpPr>
            <a:spLocks noGrp="1"/>
          </p:cNvSpPr>
          <p:nvPr>
            <p:ph type="subTitle" idx="1"/>
          </p:nvPr>
        </p:nvSpPr>
        <p:spPr>
          <a:xfrm>
            <a:off x="-18201" y="2996952"/>
            <a:ext cx="9133126" cy="3528392"/>
          </a:xfrm>
        </p:spPr>
        <p:txBody>
          <a:bodyPr>
            <a:normAutofit fontScale="77500" lnSpcReduction="20000"/>
          </a:bodyPr>
          <a:lstStyle/>
          <a:p>
            <a:pPr marL="0" indent="0" algn="ctr">
              <a:lnSpc>
                <a:spcPct val="120000"/>
              </a:lnSpc>
              <a:spcBef>
                <a:spcPts val="0"/>
              </a:spcBef>
              <a:spcAft>
                <a:spcPts val="1200"/>
              </a:spcAft>
              <a:buNone/>
            </a:pPr>
            <a:r>
              <a:rPr lang="en-US" sz="5800" b="1" dirty="0">
                <a:solidFill>
                  <a:srgbClr val="508927"/>
                </a:solidFill>
                <a:latin typeface="Franklin Gothic Demi" panose="020B0703020102020204" pitchFamily="34" charset="0"/>
                <a:cs typeface="Arial" panose="020B0604020202020204" pitchFamily="34" charset="0"/>
              </a:rPr>
              <a:t>Development of the Roadmap to Circularity in Georgia</a:t>
            </a:r>
          </a:p>
          <a:p>
            <a:pPr marL="0" indent="0" algn="ctr">
              <a:lnSpc>
                <a:spcPct val="120000"/>
              </a:lnSpc>
              <a:spcBef>
                <a:spcPts val="0"/>
              </a:spcBef>
              <a:spcAft>
                <a:spcPts val="1200"/>
              </a:spcAft>
              <a:buNone/>
            </a:pPr>
            <a:r>
              <a:rPr lang="en-GB" sz="2500" b="1" dirty="0">
                <a:solidFill>
                  <a:srgbClr val="404040"/>
                </a:solidFill>
                <a:latin typeface="Franklin Gothic Book" panose="020B0503020102020204" pitchFamily="34" charset="0"/>
                <a:cs typeface="Arial" panose="020B0604020202020204" pitchFamily="34" charset="0"/>
              </a:rPr>
              <a:t>Is Circular Economy Becoming a Reality in Georgia?</a:t>
            </a:r>
          </a:p>
          <a:p>
            <a:pPr marL="0" indent="0" algn="ctr">
              <a:lnSpc>
                <a:spcPct val="120000"/>
              </a:lnSpc>
              <a:spcBef>
                <a:spcPts val="0"/>
              </a:spcBef>
              <a:spcAft>
                <a:spcPts val="1200"/>
              </a:spcAft>
              <a:buNone/>
            </a:pPr>
            <a:r>
              <a:rPr lang="en-GB" sz="3200" b="1" dirty="0">
                <a:solidFill>
                  <a:srgbClr val="404040"/>
                </a:solidFill>
                <a:latin typeface="Franklin Gothic Book" panose="020B0503020102020204" pitchFamily="34" charset="0"/>
                <a:cs typeface="Arial" panose="020B0604020202020204" pitchFamily="34" charset="0"/>
              </a:rPr>
              <a:t>Dr Dariusz Prasek</a:t>
            </a:r>
          </a:p>
          <a:p>
            <a:pPr marL="0" indent="0" algn="ctr" defTabSz="681038">
              <a:lnSpc>
                <a:spcPct val="120000"/>
              </a:lnSpc>
              <a:spcBef>
                <a:spcPts val="600"/>
              </a:spcBef>
              <a:spcAft>
                <a:spcPts val="1800"/>
              </a:spcAft>
              <a:buNone/>
            </a:pPr>
            <a:r>
              <a:rPr lang="en-GB" sz="2100" b="1" dirty="0">
                <a:solidFill>
                  <a:srgbClr val="404040"/>
                </a:solidFill>
                <a:latin typeface="Franklin Gothic Book" panose="020B0503020102020204" pitchFamily="34" charset="0"/>
                <a:cs typeface="Arial" panose="020B0604020202020204" pitchFamily="34" charset="0"/>
              </a:rPr>
              <a:t>Georgian Society of Nature Explorers “Orchis”</a:t>
            </a:r>
            <a:endParaRPr lang="en-US" sz="2100" b="1" dirty="0">
              <a:solidFill>
                <a:srgbClr val="404040"/>
              </a:solidFill>
              <a:latin typeface="Franklin Gothic Book" panose="020B0503020102020204" pitchFamily="34" charset="0"/>
              <a:cs typeface="Arial" panose="020B0604020202020204" pitchFamily="34" charset="0"/>
            </a:endParaRPr>
          </a:p>
          <a:p>
            <a:pPr marL="0" indent="0" algn="ctr" defTabSz="681038">
              <a:lnSpc>
                <a:spcPct val="120000"/>
              </a:lnSpc>
              <a:spcBef>
                <a:spcPts val="600"/>
              </a:spcBef>
              <a:spcAft>
                <a:spcPts val="1800"/>
              </a:spcAft>
              <a:buNone/>
            </a:pPr>
            <a:r>
              <a:rPr lang="en-US" sz="2100" b="1" dirty="0">
                <a:solidFill>
                  <a:srgbClr val="404040"/>
                </a:solidFill>
                <a:latin typeface="Franklin Gothic Book" panose="020B0503020102020204" pitchFamily="34" charset="0"/>
                <a:cs typeface="Arial" panose="020B0604020202020204" pitchFamily="34" charset="0"/>
              </a:rPr>
              <a:t>20th October 2023</a:t>
            </a:r>
          </a:p>
        </p:txBody>
      </p:sp>
      <p:sp>
        <p:nvSpPr>
          <p:cNvPr id="21" name="Rectangle 20"/>
          <p:cNvSpPr/>
          <p:nvPr/>
        </p:nvSpPr>
        <p:spPr>
          <a:xfrm>
            <a:off x="-1684" y="1036042"/>
            <a:ext cx="9133125" cy="1200329"/>
          </a:xfrm>
          <a:prstGeom prst="rect">
            <a:avLst/>
          </a:prstGeom>
        </p:spPr>
        <p:txBody>
          <a:bodyPr wrap="square">
            <a:spAutoFit/>
          </a:bodyPr>
          <a:lstStyle/>
          <a:p>
            <a:pPr algn="ctr"/>
            <a:r>
              <a:rPr lang="en-US" sz="2400" b="1" dirty="0">
                <a:solidFill>
                  <a:srgbClr val="404040"/>
                </a:solidFill>
                <a:latin typeface="Franklin Gothic Demi Cond" panose="020B0706030402020204" pitchFamily="34" charset="0"/>
                <a:ea typeface="Calibri" panose="020F0502020204030204" pitchFamily="34" charset="0"/>
              </a:rPr>
              <a:t>Governance Reform Fund (GRF) Project</a:t>
            </a:r>
            <a:endParaRPr lang="en-GB" sz="2400" b="1" dirty="0">
              <a:solidFill>
                <a:srgbClr val="404040"/>
              </a:solidFill>
              <a:latin typeface="Franklin Gothic Demi Cond" panose="020B0706030402020204" pitchFamily="34" charset="0"/>
            </a:endParaRPr>
          </a:p>
          <a:p>
            <a:pPr algn="ctr">
              <a:spcBef>
                <a:spcPts val="0"/>
              </a:spcBef>
            </a:pPr>
            <a:r>
              <a:rPr lang="en-US" sz="2400" b="1" dirty="0">
                <a:solidFill>
                  <a:srgbClr val="404040"/>
                </a:solidFill>
                <a:latin typeface="Franklin Gothic Demi Cond" panose="020B0706030402020204" pitchFamily="34" charset="0"/>
              </a:rPr>
              <a:t>Supporting the Government of Georgia in Enhancing Governance </a:t>
            </a:r>
            <a:r>
              <a:rPr lang="ka-GE" sz="2400" b="1" dirty="0">
                <a:solidFill>
                  <a:srgbClr val="404040"/>
                </a:solidFill>
                <a:latin typeface="Franklin Gothic Demi Cond" panose="020B0706030402020204" pitchFamily="34" charset="0"/>
              </a:rPr>
              <a:t>&amp;</a:t>
            </a:r>
            <a:r>
              <a:rPr lang="en-US" sz="2400" b="1" dirty="0">
                <a:solidFill>
                  <a:srgbClr val="404040"/>
                </a:solidFill>
                <a:latin typeface="Franklin Gothic Demi Cond" panose="020B0706030402020204" pitchFamily="34" charset="0"/>
              </a:rPr>
              <a:t> Policies for a Transition to a Circular Economy</a:t>
            </a:r>
            <a:endParaRPr lang="en-US" sz="4400" b="1" dirty="0">
              <a:solidFill>
                <a:srgbClr val="404040"/>
              </a:solidFill>
              <a:latin typeface="Franklin Gothic Demi Cond" panose="020B0706030402020204" pitchFamily="34" charset="0"/>
            </a:endParaRPr>
          </a:p>
        </p:txBody>
      </p:sp>
      <p:pic>
        <p:nvPicPr>
          <p:cNvPr id="2051" name="Picture 8" descr="Graphical user interface, application&#10;&#10;Description automatically genera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7739" y="1952"/>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9" descr="Icon&#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013" y="227416"/>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0" descr="GEO, my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1762" y="123695"/>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1" descr="logo orkisis_new_new-page-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6674" y="136096"/>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627261" y="-32110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6"/>
          <p:cNvSpPr>
            <a:spLocks noChangeArrowheads="1"/>
          </p:cNvSpPr>
          <p:nvPr/>
        </p:nvSpPr>
        <p:spPr bwMode="auto">
          <a:xfrm>
            <a:off x="627261" y="1360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3" name="Straight Connector 22"/>
          <p:cNvCxnSpPr/>
          <p:nvPr/>
        </p:nvCxnSpPr>
        <p:spPr>
          <a:xfrm>
            <a:off x="1" y="2545070"/>
            <a:ext cx="9151326" cy="0"/>
          </a:xfrm>
          <a:prstGeom prst="line">
            <a:avLst/>
          </a:prstGeom>
          <a:ln w="60325" cmpd="thickThin">
            <a:solidFill>
              <a:srgbClr val="404040"/>
            </a:solidFill>
          </a:ln>
          <a:effectLst>
            <a:outerShdw blurRad="152400" dist="317500" dir="5400000" sx="90000" sy="-19000"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748004"/>
      </p:ext>
    </p:extLst>
  </p:cSld>
  <p:clrMapOvr>
    <a:masterClrMapping/>
  </p:clrMapOvr>
  <p:transition spd="med">
    <p:spli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988840"/>
            <a:ext cx="8229600" cy="4104456"/>
          </a:xfrm>
        </p:spPr>
        <p:txBody>
          <a:bodyPr/>
          <a:lstStyle/>
          <a:p>
            <a:pPr marL="0" indent="0" algn="just">
              <a:buNone/>
            </a:pPr>
            <a:r>
              <a:rPr lang="en-US" sz="2000" dirty="0">
                <a:solidFill>
                  <a:srgbClr val="404040"/>
                </a:solidFill>
                <a:latin typeface="Franklin Gothic Demi" panose="020B0703020102020204" pitchFamily="34" charset="0"/>
              </a:rPr>
              <a:t>Criteria: </a:t>
            </a:r>
            <a:r>
              <a:rPr lang="en-US" sz="2000" dirty="0">
                <a:solidFill>
                  <a:srgbClr val="404040"/>
                </a:solidFill>
                <a:latin typeface="Franklin Gothic Book" panose="020B0503020102020204" pitchFamily="34" charset="0"/>
              </a:rPr>
              <a:t>Qualitative estimation of waste volumes generated by the sectors and share of recyclable waste. </a:t>
            </a:r>
          </a:p>
          <a:p>
            <a:pPr marL="0" indent="0" algn="just">
              <a:buNone/>
            </a:pPr>
            <a:r>
              <a:rPr lang="en-US" sz="2000" dirty="0">
                <a:solidFill>
                  <a:srgbClr val="404040"/>
                </a:solidFill>
                <a:latin typeface="Franklin Gothic Book" panose="020B0503020102020204" pitchFamily="34" charset="0"/>
              </a:rPr>
              <a:t>Three grades were used:</a:t>
            </a:r>
          </a:p>
          <a:p>
            <a:pPr lvl="1">
              <a:spcBef>
                <a:spcPts val="1200"/>
              </a:spcBef>
              <a:spcAft>
                <a:spcPts val="1200"/>
              </a:spcAft>
            </a:pPr>
            <a:r>
              <a:rPr lang="en-US" sz="2000" dirty="0">
                <a:solidFill>
                  <a:srgbClr val="404040"/>
                </a:solidFill>
                <a:latin typeface="Franklin Gothic Demi" panose="020B0703020102020204" pitchFamily="34" charset="0"/>
              </a:rPr>
              <a:t>High level: </a:t>
            </a:r>
            <a:r>
              <a:rPr lang="en-US" sz="2000" dirty="0">
                <a:solidFill>
                  <a:srgbClr val="404040"/>
                </a:solidFill>
                <a:latin typeface="Franklin Gothic Book" panose="020B0503020102020204" pitchFamily="34" charset="0"/>
              </a:rPr>
              <a:t>high volumes of waste generation per unit of product or activity and high share of recyclable waste</a:t>
            </a:r>
          </a:p>
          <a:p>
            <a:pPr lvl="1">
              <a:spcBef>
                <a:spcPts val="1200"/>
              </a:spcBef>
              <a:spcAft>
                <a:spcPts val="1200"/>
              </a:spcAft>
            </a:pPr>
            <a:r>
              <a:rPr lang="en-US" sz="2000" dirty="0">
                <a:solidFill>
                  <a:srgbClr val="404040"/>
                </a:solidFill>
                <a:latin typeface="Franklin Gothic Demi" panose="020B0703020102020204" pitchFamily="34" charset="0"/>
              </a:rPr>
              <a:t>Medium level: </a:t>
            </a:r>
            <a:r>
              <a:rPr lang="en-US" sz="2000" dirty="0">
                <a:solidFill>
                  <a:srgbClr val="404040"/>
                </a:solidFill>
                <a:latin typeface="Franklin Gothic Book" panose="020B0503020102020204" pitchFamily="34" charset="0"/>
              </a:rPr>
              <a:t>medium volumes of waste and high or medium share of recyclables </a:t>
            </a:r>
          </a:p>
          <a:p>
            <a:pPr lvl="1">
              <a:spcBef>
                <a:spcPts val="1200"/>
              </a:spcBef>
              <a:spcAft>
                <a:spcPts val="1200"/>
              </a:spcAft>
            </a:pPr>
            <a:r>
              <a:rPr lang="en-US" sz="2000" dirty="0">
                <a:solidFill>
                  <a:srgbClr val="404040"/>
                </a:solidFill>
                <a:latin typeface="Franklin Gothic Demi" panose="020B0703020102020204" pitchFamily="34" charset="0"/>
              </a:rPr>
              <a:t>Low level: </a:t>
            </a:r>
            <a:r>
              <a:rPr lang="en-US" sz="2000" dirty="0">
                <a:solidFill>
                  <a:srgbClr val="404040"/>
                </a:solidFill>
                <a:latin typeface="Franklin Gothic Book" panose="020B0503020102020204" pitchFamily="34" charset="0"/>
              </a:rPr>
              <a:t>low volumes of waste generation and low or medium share of recyclables </a:t>
            </a:r>
          </a:p>
        </p:txBody>
      </p:sp>
      <p:sp>
        <p:nvSpPr>
          <p:cNvPr id="3" name="Title 2"/>
          <p:cNvSpPr>
            <a:spLocks noGrp="1"/>
          </p:cNvSpPr>
          <p:nvPr>
            <p:ph type="ctrTitle"/>
          </p:nvPr>
        </p:nvSpPr>
        <p:spPr/>
        <p:txBody>
          <a:bodyPr tIns="182880"/>
          <a:lstStyle/>
          <a:p>
            <a:r>
              <a:rPr lang="en-US" dirty="0">
                <a:cs typeface="Arial" panose="020B0604020202020204" pitchFamily="34" charset="0"/>
              </a:rPr>
              <a:t>Mapping Circularity in Georgia</a:t>
            </a:r>
            <a:br>
              <a:rPr lang="en-US" dirty="0">
                <a:cs typeface="Arial" panose="020B0604020202020204" pitchFamily="34" charset="0"/>
              </a:rPr>
            </a:br>
            <a:r>
              <a:rPr lang="en-US" dirty="0">
                <a:cs typeface="Arial" panose="020B0604020202020204" pitchFamily="34" charset="0"/>
              </a:rPr>
              <a:t>Screening and Selection</a:t>
            </a:r>
            <a:r>
              <a:rPr lang="en-GB" dirty="0">
                <a:ea typeface="Calibri" panose="020F0502020204030204" pitchFamily="34" charset="0"/>
                <a:cs typeface="Times New Roman" panose="02020603050405020304" pitchFamily="18" charset="0"/>
              </a:rPr>
              <a:t> of Sectors</a:t>
            </a:r>
            <a:endParaRPr lang="en-US" dirty="0"/>
          </a:p>
        </p:txBody>
      </p:sp>
    </p:spTree>
    <p:extLst>
      <p:ext uri="{BB962C8B-B14F-4D97-AF65-F5344CB8AC3E}">
        <p14:creationId xmlns:p14="http://schemas.microsoft.com/office/powerpoint/2010/main" val="881638065"/>
      </p:ext>
    </p:extLst>
  </p:cSld>
  <p:clrMapOvr>
    <a:masterClrMapping/>
  </p:clrMapOvr>
  <p:transition spd="med">
    <p:spli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90D586-CC1E-92FE-5FD2-5CEFDBD176BA}"/>
              </a:ext>
            </a:extLst>
          </p:cNvPr>
          <p:cNvSpPr>
            <a:spLocks noGrp="1"/>
          </p:cNvSpPr>
          <p:nvPr>
            <p:ph idx="1"/>
          </p:nvPr>
        </p:nvSpPr>
        <p:spPr>
          <a:xfrm>
            <a:off x="611560" y="908720"/>
            <a:ext cx="8208912" cy="5760640"/>
          </a:xfrm>
          <a:solidFill>
            <a:srgbClr val="CFE3B4">
              <a:alpha val="29804"/>
            </a:srgbClr>
          </a:solidFill>
          <a:ln w="19050">
            <a:solidFill>
              <a:srgbClr val="7F7F7F"/>
            </a:solidFill>
          </a:ln>
        </p:spPr>
        <p:txBody>
          <a:bodyPr/>
          <a:lstStyle/>
          <a:p>
            <a:pPr>
              <a:spcAft>
                <a:spcPts val="1200"/>
              </a:spcAft>
            </a:pPr>
            <a:r>
              <a:rPr lang="en-GB" sz="2000" dirty="0">
                <a:solidFill>
                  <a:srgbClr val="404040"/>
                </a:solidFill>
              </a:rPr>
              <a:t>Georgia is </a:t>
            </a:r>
            <a:r>
              <a:rPr lang="en-GB" sz="2000" dirty="0">
                <a:solidFill>
                  <a:srgbClr val="404040"/>
                </a:solidFill>
                <a:latin typeface="Franklin Gothic Demi" panose="020B0703020102020204" pitchFamily="34" charset="0"/>
              </a:rPr>
              <a:t>1.3% circular </a:t>
            </a:r>
            <a:r>
              <a:rPr lang="en-GB" sz="2000" dirty="0">
                <a:solidFill>
                  <a:srgbClr val="404040"/>
                </a:solidFill>
              </a:rPr>
              <a:t>— leaving a </a:t>
            </a:r>
            <a:r>
              <a:rPr lang="en-GB" sz="2000" dirty="0">
                <a:solidFill>
                  <a:srgbClr val="404040"/>
                </a:solidFill>
                <a:latin typeface="+mj-lt"/>
              </a:rPr>
              <a:t>circularity gap of</a:t>
            </a:r>
            <a:r>
              <a:rPr lang="ka-GE" sz="2000" dirty="0">
                <a:solidFill>
                  <a:srgbClr val="404040"/>
                </a:solidFill>
                <a:latin typeface="+mj-lt"/>
              </a:rPr>
              <a:t> </a:t>
            </a:r>
            <a:r>
              <a:rPr lang="en-GB" sz="2000" dirty="0">
                <a:solidFill>
                  <a:srgbClr val="404040"/>
                </a:solidFill>
                <a:latin typeface="+mj-lt"/>
              </a:rPr>
              <a:t>98.7%</a:t>
            </a:r>
            <a:r>
              <a:rPr lang="en-GB" sz="2000" dirty="0">
                <a:solidFill>
                  <a:srgbClr val="404040"/>
                </a:solidFill>
              </a:rPr>
              <a:t>.</a:t>
            </a:r>
          </a:p>
          <a:p>
            <a:pPr>
              <a:spcAft>
                <a:spcPts val="1200"/>
              </a:spcAft>
            </a:pPr>
            <a:r>
              <a:rPr lang="en-GB" sz="2000" dirty="0">
                <a:solidFill>
                  <a:srgbClr val="404040"/>
                </a:solidFill>
              </a:rPr>
              <a:t>This means that the vast majority of resources Georgia uses to satisfy its needs come from virgin sources. </a:t>
            </a:r>
          </a:p>
          <a:p>
            <a:pPr>
              <a:spcAft>
                <a:spcPts val="1200"/>
              </a:spcAft>
            </a:pPr>
            <a:r>
              <a:rPr lang="en-GB" sz="2000" dirty="0">
                <a:solidFill>
                  <a:srgbClr val="404040"/>
                </a:solidFill>
              </a:rPr>
              <a:t>The country’s economy is </a:t>
            </a:r>
            <a:r>
              <a:rPr lang="en-GB" sz="2000" dirty="0">
                <a:solidFill>
                  <a:srgbClr val="404040"/>
                </a:solidFill>
                <a:latin typeface="+mj-lt"/>
              </a:rPr>
              <a:t>largely linear</a:t>
            </a:r>
            <a:r>
              <a:rPr lang="en-GB" sz="2000" dirty="0">
                <a:solidFill>
                  <a:srgbClr val="404040"/>
                </a:solidFill>
              </a:rPr>
              <a:t>.</a:t>
            </a:r>
          </a:p>
          <a:p>
            <a:pPr>
              <a:spcAft>
                <a:spcPts val="1200"/>
              </a:spcAft>
            </a:pPr>
            <a:r>
              <a:rPr lang="en-GB" sz="2000" dirty="0">
                <a:solidFill>
                  <a:srgbClr val="404040"/>
                </a:solidFill>
              </a:rPr>
              <a:t>More than </a:t>
            </a:r>
            <a:r>
              <a:rPr lang="en-GB" sz="2000" dirty="0">
                <a:solidFill>
                  <a:srgbClr val="404040"/>
                </a:solidFill>
                <a:latin typeface="+mj-lt"/>
              </a:rPr>
              <a:t>315 million tonnes of resources </a:t>
            </a:r>
            <a:r>
              <a:rPr lang="en-GB" sz="2000" dirty="0">
                <a:solidFill>
                  <a:srgbClr val="404040"/>
                </a:solidFill>
              </a:rPr>
              <a:t>are entering Georgian economy each year, amounting to nearly </a:t>
            </a:r>
            <a:r>
              <a:rPr lang="en-GB" sz="2000" dirty="0">
                <a:solidFill>
                  <a:srgbClr val="404040"/>
                </a:solidFill>
                <a:latin typeface="+mj-lt"/>
              </a:rPr>
              <a:t>78 tonnes per person </a:t>
            </a:r>
            <a:r>
              <a:rPr lang="en-GB" sz="2000" dirty="0">
                <a:solidFill>
                  <a:srgbClr val="404040"/>
                </a:solidFill>
              </a:rPr>
              <a:t>— a figure that has continued to grow over recent years. </a:t>
            </a:r>
          </a:p>
          <a:p>
            <a:pPr>
              <a:spcAft>
                <a:spcPts val="1200"/>
              </a:spcAft>
            </a:pPr>
            <a:r>
              <a:rPr lang="en-GB" sz="2000" dirty="0">
                <a:solidFill>
                  <a:srgbClr val="404040"/>
                </a:solidFill>
              </a:rPr>
              <a:t>A significant portion of its demand is met through products imported from outside of Georgia’s borders: </a:t>
            </a:r>
            <a:r>
              <a:rPr lang="en-GB" sz="2000" dirty="0">
                <a:solidFill>
                  <a:srgbClr val="404040"/>
                </a:solidFill>
                <a:latin typeface="+mj-lt"/>
              </a:rPr>
              <a:t>around 217 million tonnes of resources are extracted abroad </a:t>
            </a:r>
            <a:r>
              <a:rPr lang="en-GB" sz="2000" dirty="0">
                <a:solidFill>
                  <a:srgbClr val="404040"/>
                </a:solidFill>
              </a:rPr>
              <a:t>to satisfy the country’s needs, making up just under 69% of its consumption footprint.</a:t>
            </a:r>
          </a:p>
          <a:p>
            <a:pPr>
              <a:spcAft>
                <a:spcPts val="1200"/>
              </a:spcAft>
            </a:pPr>
            <a:r>
              <a:rPr lang="en-GB" sz="2000" dirty="0">
                <a:solidFill>
                  <a:srgbClr val="404040"/>
                </a:solidFill>
              </a:rPr>
              <a:t>Georgia’s high material consumption is still deeply interlinked with </a:t>
            </a:r>
            <a:r>
              <a:rPr lang="en-GB" sz="2000" dirty="0">
                <a:solidFill>
                  <a:srgbClr val="404040"/>
                </a:solidFill>
                <a:latin typeface="+mj-lt"/>
              </a:rPr>
              <a:t>emissions-intensive processes</a:t>
            </a:r>
            <a:r>
              <a:rPr lang="en-GB" sz="2000" dirty="0">
                <a:solidFill>
                  <a:srgbClr val="404040"/>
                </a:solidFill>
              </a:rPr>
              <a:t>. </a:t>
            </a:r>
          </a:p>
        </p:txBody>
      </p:sp>
      <p:sp>
        <p:nvSpPr>
          <p:cNvPr id="3" name="Title 2">
            <a:extLst>
              <a:ext uri="{FF2B5EF4-FFF2-40B4-BE49-F238E27FC236}">
                <a16:creationId xmlns:a16="http://schemas.microsoft.com/office/drawing/2014/main" id="{D9DCC1C7-B0FD-7710-71F0-2C631AC8246C}"/>
              </a:ext>
            </a:extLst>
          </p:cNvPr>
          <p:cNvSpPr>
            <a:spLocks noGrp="1"/>
          </p:cNvSpPr>
          <p:nvPr>
            <p:ph type="ctrTitle"/>
          </p:nvPr>
        </p:nvSpPr>
        <p:spPr>
          <a:xfrm>
            <a:off x="0" y="0"/>
            <a:ext cx="9144000" cy="908720"/>
          </a:xfrm>
        </p:spPr>
        <p:txBody>
          <a:bodyPr tIns="182880"/>
          <a:lstStyle/>
          <a:p>
            <a:r>
              <a:rPr lang="en-US" dirty="0"/>
              <a:t>Key Findings</a:t>
            </a:r>
            <a:endParaRPr lang="en-GB" dirty="0"/>
          </a:p>
        </p:txBody>
      </p:sp>
    </p:spTree>
    <p:extLst>
      <p:ext uri="{BB962C8B-B14F-4D97-AF65-F5344CB8AC3E}">
        <p14:creationId xmlns:p14="http://schemas.microsoft.com/office/powerpoint/2010/main" val="3038339049"/>
      </p:ext>
    </p:extLst>
  </p:cSld>
  <p:clrMapOvr>
    <a:masterClrMapping/>
  </p:clrMapOvr>
  <p:transition spd="med">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a:ext>
            </a:extLst>
          </a:blip>
          <a:stretch>
            <a:fillRect/>
          </a:stretch>
        </p:blipFill>
        <p:spPr>
          <a:xfrm>
            <a:off x="539552" y="1448780"/>
            <a:ext cx="8064896" cy="5112568"/>
          </a:xfrm>
          <a:prstGeom prst="rect">
            <a:avLst/>
          </a:prstGeom>
        </p:spPr>
      </p:pic>
      <p:sp>
        <p:nvSpPr>
          <p:cNvPr id="2" name="Content Placeholder 1">
            <a:extLst>
              <a:ext uri="{FF2B5EF4-FFF2-40B4-BE49-F238E27FC236}">
                <a16:creationId xmlns:a16="http://schemas.microsoft.com/office/drawing/2014/main" id="{B9944CC2-C6D9-8AB1-ECE1-21D0EAEAD4C4}"/>
              </a:ext>
            </a:extLst>
          </p:cNvPr>
          <p:cNvSpPr>
            <a:spLocks noGrp="1"/>
          </p:cNvSpPr>
          <p:nvPr>
            <p:ph idx="1"/>
          </p:nvPr>
        </p:nvSpPr>
        <p:spPr>
          <a:xfrm>
            <a:off x="457200" y="1844824"/>
            <a:ext cx="8435280" cy="4320480"/>
          </a:xfrm>
        </p:spPr>
        <p:txBody>
          <a:bodyPr/>
          <a:lstStyle/>
          <a:p>
            <a:r>
              <a:rPr lang="en-GB" sz="2000" dirty="0">
                <a:solidFill>
                  <a:srgbClr val="404040"/>
                </a:solidFill>
                <a:latin typeface="Franklin Gothic Demi" panose="020B0703020102020204" pitchFamily="34" charset="0"/>
              </a:rPr>
              <a:t>Clustering</a:t>
            </a:r>
            <a:r>
              <a:rPr lang="en-GB" sz="2000" dirty="0">
                <a:solidFill>
                  <a:srgbClr val="404040"/>
                </a:solidFill>
              </a:rPr>
              <a:t> proposed within the project is a unique contribution to the circularity assessment not implemented anywhere else.  Unique contribution to the circular science.</a:t>
            </a:r>
          </a:p>
          <a:p>
            <a:r>
              <a:rPr lang="en-GB" sz="2000" dirty="0">
                <a:solidFill>
                  <a:srgbClr val="404040"/>
                </a:solidFill>
                <a:latin typeface="Franklin Gothic Demi" panose="020B0703020102020204" pitchFamily="34" charset="0"/>
              </a:rPr>
              <a:t>Prioritization of industries: </a:t>
            </a:r>
            <a:r>
              <a:rPr lang="en-GB" sz="2000" dirty="0">
                <a:solidFill>
                  <a:srgbClr val="404040"/>
                </a:solidFill>
              </a:rPr>
              <a:t>Identification of a small group of clearly priority industries from the entire set of economic sectors represented in the country, which have the most favourable prospects for a significant increase in the degree of circularity</a:t>
            </a:r>
          </a:p>
          <a:p>
            <a:r>
              <a:rPr lang="en-GB" sz="2000" dirty="0">
                <a:solidFill>
                  <a:srgbClr val="404040"/>
                </a:solidFill>
                <a:latin typeface="Franklin Gothic Demi" panose="020B0703020102020204" pitchFamily="34" charset="0"/>
              </a:rPr>
              <a:t>Clustering of industries: </a:t>
            </a:r>
            <a:r>
              <a:rPr lang="en-GB" sz="2000" dirty="0">
                <a:solidFill>
                  <a:srgbClr val="404040"/>
                </a:solidFill>
              </a:rPr>
              <a:t>splitting the entire set of economic industries represented in the country into groups of the same type according to the criteria of circularity (economic and environmental indicators, resource consumption, material and waste flows), indicators characterizing key players and the process of sector administration. </a:t>
            </a:r>
          </a:p>
          <a:p>
            <a:endParaRPr lang="en-GB" dirty="0">
              <a:solidFill>
                <a:srgbClr val="404040"/>
              </a:solidFill>
            </a:endParaRPr>
          </a:p>
        </p:txBody>
      </p:sp>
      <p:sp>
        <p:nvSpPr>
          <p:cNvPr id="3" name="Title 2">
            <a:extLst>
              <a:ext uri="{FF2B5EF4-FFF2-40B4-BE49-F238E27FC236}">
                <a16:creationId xmlns:a16="http://schemas.microsoft.com/office/drawing/2014/main" id="{ECCC47B9-0513-EEF5-C832-4A7677B91E74}"/>
              </a:ext>
            </a:extLst>
          </p:cNvPr>
          <p:cNvSpPr>
            <a:spLocks noGrp="1"/>
          </p:cNvSpPr>
          <p:nvPr>
            <p:ph type="ctrTitle"/>
          </p:nvPr>
        </p:nvSpPr>
        <p:spPr>
          <a:xfrm>
            <a:off x="0" y="0"/>
            <a:ext cx="9144000" cy="1412776"/>
          </a:xfrm>
        </p:spPr>
        <p:txBody>
          <a:bodyPr tIns="182880"/>
          <a:lstStyle/>
          <a:p>
            <a:r>
              <a:rPr lang="en-GB" dirty="0"/>
              <a:t>Prioritization and Clustering </a:t>
            </a:r>
            <a:br>
              <a:rPr lang="en-GB" dirty="0"/>
            </a:br>
            <a:r>
              <a:rPr lang="en-GB" dirty="0"/>
              <a:t>of the Sectors of Economy</a:t>
            </a:r>
          </a:p>
        </p:txBody>
      </p:sp>
    </p:spTree>
    <p:extLst>
      <p:ext uri="{BB962C8B-B14F-4D97-AF65-F5344CB8AC3E}">
        <p14:creationId xmlns:p14="http://schemas.microsoft.com/office/powerpoint/2010/main" val="2520893802"/>
      </p:ext>
    </p:extLst>
  </p:cSld>
  <p:clrMapOvr>
    <a:masterClrMapping/>
  </p:clrMapOvr>
  <p:transition spd="med">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a:ext>
            </a:extLst>
          </a:blip>
          <a:stretch>
            <a:fillRect/>
          </a:stretch>
        </p:blipFill>
        <p:spPr>
          <a:xfrm>
            <a:off x="621904" y="1340768"/>
            <a:ext cx="8064896" cy="5112568"/>
          </a:xfrm>
          <a:prstGeom prst="rect">
            <a:avLst/>
          </a:prstGeom>
        </p:spPr>
      </p:pic>
      <p:sp>
        <p:nvSpPr>
          <p:cNvPr id="2" name="Content Placeholder 1">
            <a:extLst>
              <a:ext uri="{FF2B5EF4-FFF2-40B4-BE49-F238E27FC236}">
                <a16:creationId xmlns:a16="http://schemas.microsoft.com/office/drawing/2014/main" id="{08B5867B-322B-4E2B-93EC-0A97D547232D}"/>
              </a:ext>
            </a:extLst>
          </p:cNvPr>
          <p:cNvSpPr>
            <a:spLocks noGrp="1"/>
          </p:cNvSpPr>
          <p:nvPr>
            <p:ph idx="1"/>
          </p:nvPr>
        </p:nvSpPr>
        <p:spPr>
          <a:xfrm>
            <a:off x="539552" y="1340768"/>
            <a:ext cx="8229600" cy="5301206"/>
          </a:xfrm>
        </p:spPr>
        <p:txBody>
          <a:bodyPr/>
          <a:lstStyle/>
          <a:p>
            <a:pPr marL="342900" lvl="0" indent="-342900">
              <a:lnSpc>
                <a:spcPct val="107000"/>
              </a:lnSpc>
              <a:buFont typeface="Symbol" panose="05050102010706020507" pitchFamily="18" charset="2"/>
              <a:buChar char=""/>
            </a:pPr>
            <a:r>
              <a:rPr lang="en-GB" sz="1800" b="1" dirty="0">
                <a:solidFill>
                  <a:srgbClr val="404040"/>
                </a:solidFill>
                <a:effectLst/>
                <a:ea typeface="Calibri" panose="020F0502020204030204" pitchFamily="34" charset="0"/>
                <a:cs typeface="Calibri" panose="020F0502020204030204" pitchFamily="34" charset="0"/>
              </a:rPr>
              <a:t>Circular design</a:t>
            </a:r>
            <a:r>
              <a:rPr lang="en-GB" sz="1800" dirty="0">
                <a:solidFill>
                  <a:srgbClr val="404040"/>
                </a:solidFill>
                <a:effectLst/>
                <a:ea typeface="Calibri" panose="020F0502020204030204" pitchFamily="34" charset="0"/>
                <a:cs typeface="Calibri" panose="020F0502020204030204" pitchFamily="34" charset="0"/>
              </a:rPr>
              <a:t>, i.e. improvements in materials selection and product design (standardisation/ modularisation of components, purer materials flows, and design for easier disassembly).</a:t>
            </a:r>
            <a:endParaRPr lang="en-GB" sz="1800" dirty="0">
              <a:solidFill>
                <a:srgbClr val="404040"/>
              </a:solidFill>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solidFill>
                  <a:srgbClr val="404040"/>
                </a:solidFill>
                <a:effectLst/>
                <a:ea typeface="Calibri" panose="020F0502020204030204" pitchFamily="34" charset="0"/>
                <a:cs typeface="Calibri" panose="020F0502020204030204" pitchFamily="34" charset="0"/>
              </a:rPr>
              <a:t>Innovative business models</a:t>
            </a:r>
            <a:r>
              <a:rPr lang="en-GB" sz="1800" dirty="0">
                <a:solidFill>
                  <a:srgbClr val="404040"/>
                </a:solidFill>
                <a:effectLst/>
                <a:ea typeface="Calibri" panose="020F0502020204030204" pitchFamily="34" charset="0"/>
                <a:cs typeface="Calibri" panose="020F0502020204030204" pitchFamily="34" charset="0"/>
              </a:rPr>
              <a:t>, especially changing from ownership to performance-based payment models, which are instrumental in translating products designed for reuse into attractive value propositions.</a:t>
            </a:r>
            <a:endParaRPr lang="en-GB" sz="1800" dirty="0">
              <a:solidFill>
                <a:srgbClr val="404040"/>
              </a:solidFill>
              <a:effectLs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b="1" dirty="0">
                <a:solidFill>
                  <a:srgbClr val="404040"/>
                </a:solidFill>
                <a:effectLst/>
                <a:ea typeface="Calibri" panose="020F0502020204030204" pitchFamily="34" charset="0"/>
                <a:cs typeface="Calibri" panose="020F0502020204030204" pitchFamily="34" charset="0"/>
              </a:rPr>
              <a:t>Core competencies</a:t>
            </a:r>
            <a:r>
              <a:rPr lang="en-GB" sz="1800" dirty="0">
                <a:solidFill>
                  <a:srgbClr val="404040"/>
                </a:solidFill>
                <a:effectLst/>
                <a:ea typeface="Calibri" panose="020F0502020204030204" pitchFamily="34" charset="0"/>
                <a:cs typeface="Calibri" panose="020F0502020204030204" pitchFamily="34" charset="0"/>
              </a:rPr>
              <a:t> along reverse cycles and cascades, which involve establishing cost-effective, better-quality collection and treatment systems (either by producers themselves or by third parties).</a:t>
            </a:r>
            <a:endParaRPr lang="en-GB" sz="1800" dirty="0">
              <a:solidFill>
                <a:srgbClr val="404040"/>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1" dirty="0">
                <a:solidFill>
                  <a:srgbClr val="404040"/>
                </a:solidFill>
                <a:effectLst/>
                <a:ea typeface="Calibri" panose="020F0502020204030204" pitchFamily="34" charset="0"/>
                <a:cs typeface="Calibri" panose="020F0502020204030204" pitchFamily="34" charset="0"/>
              </a:rPr>
              <a:t>Enablers</a:t>
            </a:r>
            <a:r>
              <a:rPr lang="en-GB" sz="1800" dirty="0">
                <a:solidFill>
                  <a:srgbClr val="404040"/>
                </a:solidFill>
                <a:effectLst/>
                <a:ea typeface="Calibri" panose="020F0502020204030204" pitchFamily="34" charset="0"/>
                <a:cs typeface="Calibri" panose="020F0502020204030204" pitchFamily="34" charset="0"/>
              </a:rPr>
              <a:t> for improving cross-cycle and cross-sector performance which are factors that support the required changes at a systems level and include higher transparency for materials flows, alignment of incentives, and the establishment of industry standards for better cross-chain and cross-sector collaboration. Other aspects are access to financing and risk management tools and infrastructure development.</a:t>
            </a:r>
            <a:endParaRPr lang="en-GB" sz="1800" dirty="0">
              <a:solidFill>
                <a:srgbClr val="404040"/>
              </a:solidFill>
              <a:effectLst/>
              <a:ea typeface="Calibri" panose="020F0502020204030204" pitchFamily="34" charset="0"/>
              <a:cs typeface="Times New Roman" panose="02020603050405020304" pitchFamily="18" charset="0"/>
            </a:endParaRPr>
          </a:p>
          <a:p>
            <a:endParaRPr lang="en-GB" dirty="0">
              <a:solidFill>
                <a:srgbClr val="404040"/>
              </a:solidFill>
            </a:endParaRPr>
          </a:p>
        </p:txBody>
      </p:sp>
      <p:sp>
        <p:nvSpPr>
          <p:cNvPr id="3" name="Title 2">
            <a:extLst>
              <a:ext uri="{FF2B5EF4-FFF2-40B4-BE49-F238E27FC236}">
                <a16:creationId xmlns:a16="http://schemas.microsoft.com/office/drawing/2014/main" id="{9F790058-56D4-40F0-9569-D393566AF4BE}"/>
              </a:ext>
            </a:extLst>
          </p:cNvPr>
          <p:cNvSpPr>
            <a:spLocks noGrp="1"/>
          </p:cNvSpPr>
          <p:nvPr>
            <p:ph type="ctrTitle"/>
          </p:nvPr>
        </p:nvSpPr>
        <p:spPr/>
        <p:txBody>
          <a:bodyPr tIns="182880"/>
          <a:lstStyle/>
          <a:p>
            <a:r>
              <a:rPr lang="en-GB" sz="3600" dirty="0">
                <a:effectLst/>
                <a:ea typeface="Calibri" panose="020F0502020204030204" pitchFamily="34" charset="0"/>
              </a:rPr>
              <a:t>Prioritising and detailing the opportunities</a:t>
            </a:r>
            <a:endParaRPr lang="en-GB" dirty="0"/>
          </a:p>
        </p:txBody>
      </p:sp>
    </p:spTree>
    <p:extLst>
      <p:ext uri="{BB962C8B-B14F-4D97-AF65-F5344CB8AC3E}">
        <p14:creationId xmlns:p14="http://schemas.microsoft.com/office/powerpoint/2010/main" val="661241001"/>
      </p:ext>
    </p:extLst>
  </p:cSld>
  <p:clrMapOvr>
    <a:masterClrMapping/>
  </p:clrMapOvr>
  <p:transition spd="med">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a:ext>
            </a:extLst>
          </a:blip>
          <a:stretch>
            <a:fillRect/>
          </a:stretch>
        </p:blipFill>
        <p:spPr>
          <a:xfrm>
            <a:off x="621904" y="1340768"/>
            <a:ext cx="8064896" cy="5112568"/>
          </a:xfrm>
          <a:prstGeom prst="rect">
            <a:avLst/>
          </a:prstGeom>
        </p:spPr>
      </p:pic>
      <p:sp>
        <p:nvSpPr>
          <p:cNvPr id="2" name="Content Placeholder 1">
            <a:extLst>
              <a:ext uri="{FF2B5EF4-FFF2-40B4-BE49-F238E27FC236}">
                <a16:creationId xmlns:a16="http://schemas.microsoft.com/office/drawing/2014/main" id="{DD216A3B-0AE1-64A7-79FF-43A6728CE106}"/>
              </a:ext>
            </a:extLst>
          </p:cNvPr>
          <p:cNvSpPr>
            <a:spLocks noGrp="1"/>
          </p:cNvSpPr>
          <p:nvPr>
            <p:ph idx="1"/>
          </p:nvPr>
        </p:nvSpPr>
        <p:spPr>
          <a:xfrm>
            <a:off x="467544" y="1351307"/>
            <a:ext cx="8229600" cy="5102029"/>
          </a:xfrm>
        </p:spPr>
        <p:txBody>
          <a:bodyPr/>
          <a:lstStyle/>
          <a:p>
            <a:r>
              <a:rPr lang="en-GB" sz="1800" dirty="0">
                <a:solidFill>
                  <a:srgbClr val="404040"/>
                </a:solidFill>
                <a:effectLst/>
                <a:ea typeface="Calibri" panose="020F0502020204030204" pitchFamily="34" charset="0"/>
                <a:cs typeface="Times New Roman" panose="02020603050405020304" pitchFamily="18" charset="0"/>
              </a:rPr>
              <a:t>During the initial screening of sectors of Georgian economy, the team of experts selected 14 sectors, which seemed to have the highest potential for developing circular models of economy.  </a:t>
            </a:r>
          </a:p>
          <a:p>
            <a:r>
              <a:rPr lang="en-GB" sz="1800" dirty="0">
                <a:solidFill>
                  <a:srgbClr val="404040"/>
                </a:solidFill>
                <a:effectLst/>
                <a:ea typeface="Calibri" panose="020F0502020204030204" pitchFamily="34" charset="0"/>
                <a:cs typeface="Times New Roman" panose="02020603050405020304" pitchFamily="18" charset="0"/>
              </a:rPr>
              <a:t>Overview of these sectors has demonstrated that their </a:t>
            </a:r>
            <a:r>
              <a:rPr lang="en-GB" sz="1800" dirty="0">
                <a:solidFill>
                  <a:srgbClr val="404040"/>
                </a:solidFill>
                <a:effectLst/>
                <a:ea typeface="Calibri" panose="020F0502020204030204" pitchFamily="34" charset="0"/>
                <a:cs typeface="Calibri" panose="020F0502020204030204" pitchFamily="34" charset="0"/>
              </a:rPr>
              <a:t>level of circularity is low for each separate sector. The losses and waste generation are significant in each selected sector, while the reuse of materials, recycling of wastes or recovery of materials, as well as efficient use of resources is poor. </a:t>
            </a:r>
          </a:p>
          <a:p>
            <a:r>
              <a:rPr lang="en-GB" sz="1800" dirty="0">
                <a:solidFill>
                  <a:srgbClr val="404040"/>
                </a:solidFill>
                <a:effectLst/>
                <a:ea typeface="Calibri" panose="020F0502020204030204" pitchFamily="34" charset="0"/>
                <a:cs typeface="Calibri" panose="020F0502020204030204" pitchFamily="34" charset="0"/>
              </a:rPr>
              <a:t>At the same time, most of the selected sectors have significant potential for improving performance and circularity indicators. The experts have also identified priorities within each of the selected sectors.  </a:t>
            </a:r>
          </a:p>
          <a:p>
            <a:r>
              <a:rPr lang="en-GB" sz="1800" dirty="0">
                <a:solidFill>
                  <a:srgbClr val="404040"/>
                </a:solidFill>
                <a:cs typeface="Calibri" panose="020F0502020204030204" pitchFamily="34" charset="0"/>
              </a:rPr>
              <a:t>The experts believe that through addressing the above issue, it is realistic</a:t>
            </a:r>
            <a:r>
              <a:rPr lang="en-GB" sz="1800" dirty="0">
                <a:solidFill>
                  <a:srgbClr val="404040"/>
                </a:solidFill>
                <a:effectLst/>
                <a:ea typeface="Calibri" panose="020F0502020204030204" pitchFamily="34" charset="0"/>
                <a:cs typeface="Times New Roman" panose="02020603050405020304" pitchFamily="18" charset="0"/>
              </a:rPr>
              <a:t> for coming 5/10 years to increase the level of circularity </a:t>
            </a:r>
            <a:r>
              <a:rPr lang="en-GB" sz="1800" dirty="0">
                <a:solidFill>
                  <a:srgbClr val="404040"/>
                </a:solidFill>
                <a:effectLst/>
                <a:latin typeface="Franklin Gothic Demi" panose="020B0703020102020204" pitchFamily="34" charset="0"/>
                <a:ea typeface="Calibri" panose="020F0502020204030204" pitchFamily="34" charset="0"/>
                <a:cs typeface="Times New Roman" panose="02020603050405020304" pitchFamily="18" charset="0"/>
              </a:rPr>
              <a:t>from current 1.3% up to 6.6%.</a:t>
            </a:r>
          </a:p>
          <a:p>
            <a:r>
              <a:rPr lang="en-GB" sz="1800" dirty="0">
                <a:solidFill>
                  <a:srgbClr val="404040"/>
                </a:solidFill>
                <a:effectLst/>
                <a:ea typeface="Calibri" panose="020F0502020204030204" pitchFamily="34" charset="0"/>
                <a:cs typeface="Times New Roman" panose="02020603050405020304" pitchFamily="18" charset="0"/>
              </a:rPr>
              <a:t>For some sectors, like agribusiness, the potential is much higher and can reach </a:t>
            </a:r>
            <a:r>
              <a:rPr lang="en-GB" sz="1800" dirty="0">
                <a:solidFill>
                  <a:srgbClr val="404040"/>
                </a:solidFill>
                <a:effectLst/>
                <a:latin typeface="Franklin Gothic Demi" panose="020B0703020102020204" pitchFamily="34" charset="0"/>
                <a:ea typeface="Calibri" panose="020F0502020204030204" pitchFamily="34" charset="0"/>
                <a:cs typeface="Times New Roman" panose="02020603050405020304" pitchFamily="18" charset="0"/>
              </a:rPr>
              <a:t>25%</a:t>
            </a:r>
            <a:r>
              <a:rPr lang="en-GB" sz="1800" b="1" dirty="0">
                <a:solidFill>
                  <a:srgbClr val="404040"/>
                </a:solidFill>
                <a:effectLst/>
                <a:ea typeface="Calibri" panose="020F0502020204030204" pitchFamily="34" charset="0"/>
                <a:cs typeface="Times New Roman" panose="02020603050405020304" pitchFamily="18" charset="0"/>
              </a:rPr>
              <a:t>.</a:t>
            </a:r>
          </a:p>
          <a:p>
            <a:endParaRPr lang="en-GB" dirty="0">
              <a:solidFill>
                <a:srgbClr val="404040"/>
              </a:solidFill>
            </a:endParaRPr>
          </a:p>
        </p:txBody>
      </p:sp>
      <p:sp>
        <p:nvSpPr>
          <p:cNvPr id="3" name="Title 2">
            <a:extLst>
              <a:ext uri="{FF2B5EF4-FFF2-40B4-BE49-F238E27FC236}">
                <a16:creationId xmlns:a16="http://schemas.microsoft.com/office/drawing/2014/main" id="{CCD63525-4082-A790-DD9E-F68B5A13D5EE}"/>
              </a:ext>
            </a:extLst>
          </p:cNvPr>
          <p:cNvSpPr>
            <a:spLocks noGrp="1"/>
          </p:cNvSpPr>
          <p:nvPr>
            <p:ph type="ctrTitle"/>
          </p:nvPr>
        </p:nvSpPr>
        <p:spPr/>
        <p:txBody>
          <a:bodyPr tIns="182880"/>
          <a:lstStyle/>
          <a:p>
            <a:r>
              <a:rPr lang="en-US" dirty="0"/>
              <a:t>Circularity Potential for Georgia</a:t>
            </a:r>
            <a:endParaRPr lang="en-GB" dirty="0"/>
          </a:p>
        </p:txBody>
      </p:sp>
    </p:spTree>
    <p:extLst>
      <p:ext uri="{BB962C8B-B14F-4D97-AF65-F5344CB8AC3E}">
        <p14:creationId xmlns:p14="http://schemas.microsoft.com/office/powerpoint/2010/main" val="1139161653"/>
      </p:ext>
    </p:extLst>
  </p:cSld>
  <p:clrMapOvr>
    <a:masterClrMapping/>
  </p:clrMapOvr>
  <p:transition spd="med">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a:ext>
            </a:extLst>
          </a:blip>
          <a:stretch>
            <a:fillRect/>
          </a:stretch>
        </p:blipFill>
        <p:spPr>
          <a:xfrm>
            <a:off x="621904" y="1412776"/>
            <a:ext cx="8198568" cy="5184576"/>
          </a:xfrm>
          <a:prstGeom prst="rect">
            <a:avLst/>
          </a:prstGeom>
        </p:spPr>
      </p:pic>
      <p:sp>
        <p:nvSpPr>
          <p:cNvPr id="2" name="Content Placeholder 1">
            <a:extLst>
              <a:ext uri="{FF2B5EF4-FFF2-40B4-BE49-F238E27FC236}">
                <a16:creationId xmlns:a16="http://schemas.microsoft.com/office/drawing/2014/main" id="{9887C4C3-012B-C639-034D-FCDFA04E3D94}"/>
              </a:ext>
            </a:extLst>
          </p:cNvPr>
          <p:cNvSpPr>
            <a:spLocks noGrp="1"/>
          </p:cNvSpPr>
          <p:nvPr>
            <p:ph sz="half" idx="1"/>
          </p:nvPr>
        </p:nvSpPr>
        <p:spPr>
          <a:xfrm>
            <a:off x="533400" y="1567333"/>
            <a:ext cx="4038600" cy="4525963"/>
          </a:xfrm>
        </p:spPr>
        <p:txBody>
          <a:bodyPr/>
          <a:lstStyle/>
          <a:p>
            <a:pPr>
              <a:buFont typeface="Wingdings" panose="05000000000000000000" pitchFamily="2" charset="2"/>
              <a:buChar char="§"/>
            </a:pPr>
            <a:r>
              <a:rPr lang="en-GB" sz="1600" dirty="0">
                <a:solidFill>
                  <a:srgbClr val="404040"/>
                </a:solidFill>
              </a:rPr>
              <a:t>Annual crop production(agriculture) </a:t>
            </a:r>
          </a:p>
          <a:p>
            <a:pPr>
              <a:buFont typeface="Wingdings" panose="05000000000000000000" pitchFamily="2" charset="2"/>
              <a:buChar char="§"/>
            </a:pPr>
            <a:r>
              <a:rPr lang="en-GB" sz="1600" dirty="0">
                <a:solidFill>
                  <a:srgbClr val="404040"/>
                </a:solidFill>
              </a:rPr>
              <a:t>Permanent crop production and manufacture of food products (agriculture)</a:t>
            </a:r>
          </a:p>
          <a:p>
            <a:pPr>
              <a:buFont typeface="Wingdings" panose="05000000000000000000" pitchFamily="2" charset="2"/>
              <a:buChar char="§"/>
            </a:pPr>
            <a:r>
              <a:rPr lang="en-GB" sz="1600" dirty="0">
                <a:solidFill>
                  <a:srgbClr val="404040"/>
                </a:solidFill>
              </a:rPr>
              <a:t>Grape cultivation and wine making</a:t>
            </a:r>
          </a:p>
          <a:p>
            <a:pPr>
              <a:buFont typeface="Wingdings" panose="05000000000000000000" pitchFamily="2" charset="2"/>
              <a:buChar char="§"/>
            </a:pPr>
            <a:r>
              <a:rPr lang="en-GB" sz="1600" dirty="0">
                <a:solidFill>
                  <a:srgbClr val="404040"/>
                </a:solidFill>
              </a:rPr>
              <a:t>Animal husbandry and manufacture of food products</a:t>
            </a:r>
          </a:p>
          <a:p>
            <a:pPr>
              <a:buFont typeface="Wingdings" panose="05000000000000000000" pitchFamily="2" charset="2"/>
              <a:buChar char="§"/>
            </a:pPr>
            <a:r>
              <a:rPr lang="en-GB" sz="1600" dirty="0">
                <a:solidFill>
                  <a:srgbClr val="404040"/>
                </a:solidFill>
              </a:rPr>
              <a:t>Logging and wood products</a:t>
            </a:r>
          </a:p>
          <a:p>
            <a:pPr>
              <a:buFont typeface="Wingdings" panose="05000000000000000000" pitchFamily="2" charset="2"/>
              <a:buChar char="§"/>
            </a:pPr>
            <a:r>
              <a:rPr lang="en-GB" sz="1600" dirty="0">
                <a:solidFill>
                  <a:srgbClr val="404040"/>
                </a:solidFill>
              </a:rPr>
              <a:t>Fishery and fish processing</a:t>
            </a:r>
          </a:p>
          <a:p>
            <a:pPr>
              <a:buFont typeface="Wingdings" panose="05000000000000000000" pitchFamily="2" charset="2"/>
              <a:buChar char="§"/>
            </a:pPr>
            <a:r>
              <a:rPr lang="en-GB" sz="1600" dirty="0">
                <a:solidFill>
                  <a:srgbClr val="404040"/>
                </a:solidFill>
              </a:rPr>
              <a:t>Mining and quarrying (except oil and gas extraction)</a:t>
            </a:r>
          </a:p>
          <a:p>
            <a:pPr>
              <a:buFont typeface="Wingdings" panose="05000000000000000000" pitchFamily="2" charset="2"/>
              <a:buChar char="§"/>
            </a:pPr>
            <a:r>
              <a:rPr lang="en-GB" sz="1600" dirty="0">
                <a:solidFill>
                  <a:srgbClr val="404040"/>
                </a:solidFill>
              </a:rPr>
              <a:t>Construction</a:t>
            </a:r>
          </a:p>
          <a:p>
            <a:pPr>
              <a:buFont typeface="Wingdings" panose="05000000000000000000" pitchFamily="2" charset="2"/>
              <a:buChar char="§"/>
            </a:pPr>
            <a:r>
              <a:rPr lang="en-GB" sz="1600" dirty="0">
                <a:solidFill>
                  <a:srgbClr val="404040"/>
                </a:solidFill>
              </a:rPr>
              <a:t>Manufacture of basic metals</a:t>
            </a:r>
          </a:p>
          <a:p>
            <a:endParaRPr lang="en-GB" dirty="0">
              <a:solidFill>
                <a:srgbClr val="404040"/>
              </a:solidFill>
            </a:endParaRPr>
          </a:p>
        </p:txBody>
      </p:sp>
      <p:sp>
        <p:nvSpPr>
          <p:cNvPr id="3" name="Content Placeholder 2">
            <a:extLst>
              <a:ext uri="{FF2B5EF4-FFF2-40B4-BE49-F238E27FC236}">
                <a16:creationId xmlns:a16="http://schemas.microsoft.com/office/drawing/2014/main" id="{1D8EFC5C-C839-602E-ADF3-E13296C0B833}"/>
              </a:ext>
            </a:extLst>
          </p:cNvPr>
          <p:cNvSpPr>
            <a:spLocks noGrp="1"/>
          </p:cNvSpPr>
          <p:nvPr>
            <p:ph sz="half" idx="2"/>
          </p:nvPr>
        </p:nvSpPr>
        <p:spPr>
          <a:xfrm>
            <a:off x="4781872" y="1567333"/>
            <a:ext cx="4038600" cy="4525963"/>
          </a:xfrm>
        </p:spPr>
        <p:txBody>
          <a:bodyPr/>
          <a:lstStyle/>
          <a:p>
            <a:pPr>
              <a:buFont typeface="Wingdings" panose="05000000000000000000" pitchFamily="2" charset="2"/>
              <a:buChar char="§"/>
            </a:pPr>
            <a:r>
              <a:rPr lang="en-GB" sz="1600" dirty="0">
                <a:solidFill>
                  <a:srgbClr val="404040"/>
                </a:solidFill>
              </a:rPr>
              <a:t>Manufacture of other goods and products</a:t>
            </a:r>
          </a:p>
          <a:p>
            <a:pPr>
              <a:buFont typeface="Wingdings" panose="05000000000000000000" pitchFamily="2" charset="2"/>
              <a:buChar char="§"/>
            </a:pPr>
            <a:r>
              <a:rPr lang="en-GB" sz="1600" dirty="0">
                <a:solidFill>
                  <a:srgbClr val="404040"/>
                </a:solidFill>
              </a:rPr>
              <a:t>Electricity, gas, steam and air conditioning supply (Electric power generation, transmission and distribution/ Manufacture of gas; distribution of gaseous fuels through mains</a:t>
            </a:r>
          </a:p>
          <a:p>
            <a:pPr>
              <a:buFont typeface="Wingdings" panose="05000000000000000000" pitchFamily="2" charset="2"/>
              <a:buChar char="§"/>
            </a:pPr>
            <a:r>
              <a:rPr lang="en-GB" sz="1600" dirty="0">
                <a:solidFill>
                  <a:srgbClr val="404040"/>
                </a:solidFill>
              </a:rPr>
              <a:t>Sewerage; Waste collection, treatment and disposal activities; Waste utilization, remediation activities and other waste management services</a:t>
            </a:r>
          </a:p>
          <a:p>
            <a:pPr>
              <a:buFont typeface="Wingdings" panose="05000000000000000000" pitchFamily="2" charset="2"/>
              <a:buChar char="§"/>
            </a:pPr>
            <a:r>
              <a:rPr lang="en-GB" sz="1600" dirty="0">
                <a:solidFill>
                  <a:srgbClr val="404040"/>
                </a:solidFill>
              </a:rPr>
              <a:t>Wholesale and retail trade</a:t>
            </a:r>
          </a:p>
          <a:p>
            <a:pPr>
              <a:buFont typeface="Wingdings" panose="05000000000000000000" pitchFamily="2" charset="2"/>
              <a:buChar char="§"/>
            </a:pPr>
            <a:r>
              <a:rPr lang="en-GB" sz="1600" dirty="0">
                <a:solidFill>
                  <a:srgbClr val="404040"/>
                </a:solidFill>
              </a:rPr>
              <a:t>Transportation and storage</a:t>
            </a:r>
          </a:p>
          <a:p>
            <a:pPr>
              <a:buFont typeface="Wingdings" panose="05000000000000000000" pitchFamily="2" charset="2"/>
              <a:buChar char="§"/>
            </a:pPr>
            <a:r>
              <a:rPr lang="en-GB" sz="1600" dirty="0">
                <a:solidFill>
                  <a:srgbClr val="404040"/>
                </a:solidFill>
              </a:rPr>
              <a:t>Accommodation and food service activities</a:t>
            </a:r>
          </a:p>
          <a:p>
            <a:pPr>
              <a:buFont typeface="Wingdings" panose="05000000000000000000" pitchFamily="2" charset="2"/>
              <a:buChar char="§"/>
            </a:pPr>
            <a:endParaRPr lang="en-GB" dirty="0">
              <a:solidFill>
                <a:srgbClr val="404040"/>
              </a:solidFill>
            </a:endParaRPr>
          </a:p>
        </p:txBody>
      </p:sp>
      <p:sp>
        <p:nvSpPr>
          <p:cNvPr id="4" name="Title 3">
            <a:extLst>
              <a:ext uri="{FF2B5EF4-FFF2-40B4-BE49-F238E27FC236}">
                <a16:creationId xmlns:a16="http://schemas.microsoft.com/office/drawing/2014/main" id="{8143C56F-F83B-CF99-A540-D177E26E7F59}"/>
              </a:ext>
            </a:extLst>
          </p:cNvPr>
          <p:cNvSpPr>
            <a:spLocks noGrp="1"/>
          </p:cNvSpPr>
          <p:nvPr>
            <p:ph type="ctrTitle"/>
          </p:nvPr>
        </p:nvSpPr>
        <p:spPr/>
        <p:txBody>
          <a:bodyPr tIns="182880"/>
          <a:lstStyle/>
          <a:p>
            <a:r>
              <a:rPr lang="en-GB" sz="3200" dirty="0"/>
              <a:t>Sectors and Subsectors which have the Greatest Potential to Increase Circularity in Georgia </a:t>
            </a:r>
          </a:p>
        </p:txBody>
      </p:sp>
    </p:spTree>
    <p:extLst>
      <p:ext uri="{BB962C8B-B14F-4D97-AF65-F5344CB8AC3E}">
        <p14:creationId xmlns:p14="http://schemas.microsoft.com/office/powerpoint/2010/main" val="3099801795"/>
      </p:ext>
    </p:extLst>
  </p:cSld>
  <p:clrMapOvr>
    <a:masterClrMapping/>
  </p:clrMapOvr>
  <p:transition spd="med">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521606-EE37-41E0-ADDB-753307C12895}"/>
              </a:ext>
            </a:extLst>
          </p:cNvPr>
          <p:cNvSpPr>
            <a:spLocks noGrp="1"/>
          </p:cNvSpPr>
          <p:nvPr>
            <p:ph idx="1"/>
          </p:nvPr>
        </p:nvSpPr>
        <p:spPr>
          <a:xfrm>
            <a:off x="467544" y="1556792"/>
            <a:ext cx="8424936" cy="4752526"/>
          </a:xfrm>
        </p:spPr>
        <p:txBody>
          <a:bodyPr/>
          <a:lstStyle/>
          <a:p>
            <a:pPr marL="0" indent="0" algn="l">
              <a:buNone/>
            </a:pPr>
            <a:r>
              <a:rPr lang="en-GB" sz="1800" b="0" i="0" u="none" baseline="0" dirty="0">
                <a:solidFill>
                  <a:srgbClr val="404040"/>
                </a:solidFill>
              </a:rPr>
              <a:t>Upon completion of the circularity mapping, the Government of Georgia intends to develop a Roadmap to Circularity and adopt a Circular Economy Strategy. </a:t>
            </a:r>
          </a:p>
          <a:p>
            <a:pPr marL="0" indent="0" algn="l">
              <a:buNone/>
            </a:pPr>
            <a:r>
              <a:rPr lang="en-GB" sz="1800" b="0" i="0" u="none" baseline="0" dirty="0">
                <a:solidFill>
                  <a:srgbClr val="404040"/>
                </a:solidFill>
              </a:rPr>
              <a:t>The key steps would entail the following:</a:t>
            </a:r>
          </a:p>
          <a:p>
            <a:pPr algn="l"/>
            <a:r>
              <a:rPr lang="en-GB" sz="1800" b="0" i="0" u="none" baseline="0" dirty="0">
                <a:solidFill>
                  <a:srgbClr val="404040"/>
                </a:solidFill>
              </a:rPr>
              <a:t>Create the map from Georgia’s perspective</a:t>
            </a:r>
          </a:p>
          <a:p>
            <a:pPr algn="l"/>
            <a:r>
              <a:rPr lang="en-GB" sz="1800" b="0" i="0" u="none" baseline="0" dirty="0">
                <a:solidFill>
                  <a:srgbClr val="404040"/>
                </a:solidFill>
              </a:rPr>
              <a:t>Co-operate with other stakeholders from the start</a:t>
            </a:r>
          </a:p>
          <a:p>
            <a:pPr algn="l"/>
            <a:r>
              <a:rPr lang="en-GB" sz="1800" b="0" i="0" u="none" baseline="0" dirty="0">
                <a:solidFill>
                  <a:srgbClr val="404040"/>
                </a:solidFill>
              </a:rPr>
              <a:t>Make sure that the Roadmap strikes the right balance between action and flexibility</a:t>
            </a:r>
          </a:p>
          <a:p>
            <a:pPr algn="l"/>
            <a:r>
              <a:rPr lang="en-GB" sz="1800" b="0" i="0" u="none" baseline="0" dirty="0">
                <a:solidFill>
                  <a:srgbClr val="404040"/>
                </a:solidFill>
              </a:rPr>
              <a:t>Make sure that the Roadmap is flexible and relevant</a:t>
            </a:r>
          </a:p>
          <a:p>
            <a:pPr algn="l"/>
            <a:r>
              <a:rPr lang="en-GB" sz="1800" dirty="0">
                <a:solidFill>
                  <a:srgbClr val="404040"/>
                </a:solidFill>
              </a:rPr>
              <a:t>Measure success, monitor development </a:t>
            </a:r>
            <a:r>
              <a:rPr lang="en-GB" sz="1800" b="0" i="0" u="none" baseline="0" dirty="0">
                <a:solidFill>
                  <a:srgbClr val="404040"/>
                </a:solidFill>
              </a:rPr>
              <a:t>and set stages for the journey</a:t>
            </a:r>
          </a:p>
          <a:p>
            <a:pPr algn="l"/>
            <a:r>
              <a:rPr lang="en-GB" sz="1800" b="0" i="0" u="none" baseline="0" dirty="0">
                <a:solidFill>
                  <a:srgbClr val="404040"/>
                </a:solidFill>
              </a:rPr>
              <a:t>Invest appropriate resources in the execution</a:t>
            </a:r>
          </a:p>
          <a:p>
            <a:pPr algn="l"/>
            <a:r>
              <a:rPr lang="en-GB" sz="1800" b="0" i="0" u="none" baseline="0" dirty="0">
                <a:solidFill>
                  <a:srgbClr val="404040"/>
                </a:solidFill>
              </a:rPr>
              <a:t>Analyse national and policy implications</a:t>
            </a:r>
          </a:p>
        </p:txBody>
      </p:sp>
      <p:sp>
        <p:nvSpPr>
          <p:cNvPr id="3" name="Title 2">
            <a:extLst>
              <a:ext uri="{FF2B5EF4-FFF2-40B4-BE49-F238E27FC236}">
                <a16:creationId xmlns:a16="http://schemas.microsoft.com/office/drawing/2014/main" id="{4F780851-67CA-48D1-83C8-AEC1AA1231E8}"/>
              </a:ext>
            </a:extLst>
          </p:cNvPr>
          <p:cNvSpPr>
            <a:spLocks noGrp="1"/>
          </p:cNvSpPr>
          <p:nvPr>
            <p:ph type="ctrTitle"/>
          </p:nvPr>
        </p:nvSpPr>
        <p:spPr>
          <a:xfrm>
            <a:off x="0" y="0"/>
            <a:ext cx="9144000" cy="1340768"/>
          </a:xfrm>
        </p:spPr>
        <p:txBody>
          <a:bodyPr tIns="182880"/>
          <a:lstStyle/>
          <a:p>
            <a:r>
              <a:rPr lang="en-GB" sz="3600" b="1" i="0" u="none" strike="noStrike" baseline="0" dirty="0">
                <a:cs typeface="Calibri" panose="020F0502020204030204" pitchFamily="34" charset="0"/>
              </a:rPr>
              <a:t>Next steps - creating a Circular </a:t>
            </a:r>
            <a:r>
              <a:rPr lang="en-GB" dirty="0">
                <a:cs typeface="Calibri" panose="020F0502020204030204" pitchFamily="34" charset="0"/>
              </a:rPr>
              <a:t>E</a:t>
            </a:r>
            <a:r>
              <a:rPr lang="en-GB" sz="3600" b="1" i="0" u="none" strike="noStrike" baseline="0" dirty="0">
                <a:cs typeface="Calibri" panose="020F0502020204030204" pitchFamily="34" charset="0"/>
              </a:rPr>
              <a:t>conomy </a:t>
            </a:r>
            <a:r>
              <a:rPr lang="en-GB" dirty="0">
                <a:cs typeface="Calibri" panose="020F0502020204030204" pitchFamily="34" charset="0"/>
              </a:rPr>
              <a:t>R</a:t>
            </a:r>
            <a:r>
              <a:rPr lang="en-GB" sz="3600" b="1" i="0" u="none" strike="noStrike" baseline="0" dirty="0">
                <a:cs typeface="Calibri" panose="020F0502020204030204" pitchFamily="34" charset="0"/>
              </a:rPr>
              <a:t>oadmap</a:t>
            </a:r>
            <a:endParaRPr lang="en-GB" dirty="0">
              <a:cs typeface="Calibri" panose="020F0502020204030204" pitchFamily="34" charset="0"/>
            </a:endParaRPr>
          </a:p>
        </p:txBody>
      </p:sp>
    </p:spTree>
    <p:extLst>
      <p:ext uri="{BB962C8B-B14F-4D97-AF65-F5344CB8AC3E}">
        <p14:creationId xmlns:p14="http://schemas.microsoft.com/office/powerpoint/2010/main" val="2383013163"/>
      </p:ext>
    </p:extLst>
  </p:cSld>
  <p:clrMapOvr>
    <a:masterClrMapping/>
  </p:clrMapOvr>
  <p:transition spd="med">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58A0-CC64-273F-4DDC-E01893528602}"/>
              </a:ext>
            </a:extLst>
          </p:cNvPr>
          <p:cNvSpPr>
            <a:spLocks noGrp="1"/>
          </p:cNvSpPr>
          <p:nvPr>
            <p:ph type="ctrTitle"/>
          </p:nvPr>
        </p:nvSpPr>
        <p:spPr/>
        <p:txBody>
          <a:bodyPr tIns="182880"/>
          <a:lstStyle/>
          <a:p>
            <a:r>
              <a:rPr lang="en-US" dirty="0"/>
              <a:t>Methodology to develop Roadmap</a:t>
            </a:r>
            <a:endParaRPr lang="en-GB" dirty="0"/>
          </a:p>
        </p:txBody>
      </p:sp>
      <p:sp>
        <p:nvSpPr>
          <p:cNvPr id="3" name="Subtitle 2">
            <a:extLst>
              <a:ext uri="{FF2B5EF4-FFF2-40B4-BE49-F238E27FC236}">
                <a16:creationId xmlns:a16="http://schemas.microsoft.com/office/drawing/2014/main" id="{6A5EFD7D-F904-A6C3-AE66-8EA2F9FAA1CE}"/>
              </a:ext>
            </a:extLst>
          </p:cNvPr>
          <p:cNvSpPr>
            <a:spLocks noGrp="1"/>
          </p:cNvSpPr>
          <p:nvPr>
            <p:ph type="subTitle" idx="1"/>
          </p:nvPr>
        </p:nvSpPr>
        <p:spPr>
          <a:xfrm>
            <a:off x="395536" y="1628800"/>
            <a:ext cx="4932088" cy="4536504"/>
          </a:xfrm>
        </p:spPr>
        <p:txBody>
          <a:bodyPr/>
          <a:lstStyle/>
          <a:p>
            <a:pPr algn="l"/>
            <a:r>
              <a:rPr lang="en-GB" i="0" dirty="0">
                <a:solidFill>
                  <a:srgbClr val="404040"/>
                </a:solidFill>
                <a:effectLst/>
              </a:rPr>
              <a:t>A guide to help any country create a national circular economy Roadmap </a:t>
            </a:r>
          </a:p>
          <a:p>
            <a:pPr algn="l"/>
            <a:r>
              <a:rPr lang="en-GB" b="0" i="0" dirty="0" err="1">
                <a:solidFill>
                  <a:srgbClr val="404040"/>
                </a:solidFill>
                <a:effectLst/>
              </a:rPr>
              <a:t>Sitra</a:t>
            </a:r>
            <a:r>
              <a:rPr lang="en-GB" b="0" i="0" dirty="0">
                <a:solidFill>
                  <a:srgbClr val="404040"/>
                </a:solidFill>
                <a:effectLst/>
              </a:rPr>
              <a:t> has put together a guide based on what has been learned from Finland’s circular economy road map process.</a:t>
            </a:r>
          </a:p>
          <a:p>
            <a:pPr marL="0" indent="0">
              <a:buNone/>
            </a:pPr>
            <a:r>
              <a:rPr lang="en-GB" sz="2400" dirty="0">
                <a:solidFill>
                  <a:srgbClr val="0070C0"/>
                </a:solidFill>
                <a:latin typeface="Franklin Gothic Book" panose="020B0503020102020204" pitchFamily="34" charset="0"/>
              </a:rPr>
              <a:t>https://www.sitra.fi/en/news/a-guide-to-help-any-country-create-a-national-circular-economy-road-map/</a:t>
            </a:r>
            <a:r>
              <a:rPr lang="en-GB" sz="2400" b="0" i="0" dirty="0">
                <a:solidFill>
                  <a:srgbClr val="404040"/>
                </a:solidFill>
                <a:effectLst/>
                <a:latin typeface="Franklin Gothic Book" panose="020B0503020102020204" pitchFamily="34" charset="0"/>
              </a:rPr>
              <a:t> </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2884" y="1456680"/>
            <a:ext cx="3595340" cy="5068664"/>
          </a:xfrm>
          <a:prstGeom prst="rect">
            <a:avLst/>
          </a:prstGeom>
        </p:spPr>
      </p:pic>
    </p:spTree>
    <p:extLst>
      <p:ext uri="{BB962C8B-B14F-4D97-AF65-F5344CB8AC3E}">
        <p14:creationId xmlns:p14="http://schemas.microsoft.com/office/powerpoint/2010/main" val="3448408770"/>
      </p:ext>
    </p:extLst>
  </p:cSld>
  <p:clrMapOvr>
    <a:masterClrMapping/>
  </p:clrMapOvr>
  <p:transition spd="med">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frica’s Just Transition - Shared Value Africa Initiativ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20272" y="2744689"/>
            <a:ext cx="2016224" cy="257701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C26FC6D-F8CF-C866-4E74-73287DA16DFF}"/>
              </a:ext>
            </a:extLst>
          </p:cNvPr>
          <p:cNvSpPr>
            <a:spLocks noGrp="1"/>
          </p:cNvSpPr>
          <p:nvPr>
            <p:ph idx="1"/>
          </p:nvPr>
        </p:nvSpPr>
        <p:spPr>
          <a:xfrm>
            <a:off x="457200" y="1628802"/>
            <a:ext cx="8003232" cy="4752526"/>
          </a:xfrm>
        </p:spPr>
        <p:txBody>
          <a:bodyPr/>
          <a:lstStyle/>
          <a:p>
            <a:pPr marL="0" indent="0">
              <a:buNone/>
            </a:pPr>
            <a:r>
              <a:rPr lang="en-GB" sz="2000" dirty="0">
                <a:solidFill>
                  <a:srgbClr val="404040"/>
                </a:solidFill>
                <a:ea typeface="Calibri" panose="020F0502020204030204" pitchFamily="34" charset="0"/>
                <a:cs typeface="Times New Roman" panose="02020603050405020304" pitchFamily="18" charset="0"/>
              </a:rPr>
              <a:t>E</a:t>
            </a:r>
            <a:r>
              <a:rPr lang="en-GB" sz="2000" dirty="0">
                <a:solidFill>
                  <a:srgbClr val="404040"/>
                </a:solidFill>
                <a:effectLst/>
                <a:ea typeface="Calibri" panose="020F0502020204030204" pitchFamily="34" charset="0"/>
                <a:cs typeface="Times New Roman" panose="02020603050405020304" pitchFamily="18" charset="0"/>
              </a:rPr>
              <a:t>xperts recommended to further explore during the preparation of the Circularity Roadmap, various scenarios to shift the Georgian economy towards circularity. These</a:t>
            </a:r>
            <a:r>
              <a:rPr lang="en-GB" sz="2000" spc="175" dirty="0">
                <a:solidFill>
                  <a:srgbClr val="404040"/>
                </a:solidFill>
                <a:effectLst/>
                <a:ea typeface="Calibri" panose="020F0502020204030204" pitchFamily="34" charset="0"/>
                <a:cs typeface="Times New Roman" panose="02020603050405020304" pitchFamily="18" charset="0"/>
              </a:rPr>
              <a:t> </a:t>
            </a:r>
            <a:r>
              <a:rPr lang="en-GB" sz="2000" dirty="0">
                <a:solidFill>
                  <a:srgbClr val="404040"/>
                </a:solidFill>
                <a:effectLst/>
                <a:ea typeface="Calibri" panose="020F0502020204030204" pitchFamily="34" charset="0"/>
                <a:cs typeface="Times New Roman" panose="02020603050405020304" pitchFamily="18" charset="0"/>
              </a:rPr>
              <a:t>scenarios</a:t>
            </a:r>
            <a:r>
              <a:rPr lang="en-GB" sz="2000" spc="175" dirty="0">
                <a:solidFill>
                  <a:srgbClr val="404040"/>
                </a:solidFill>
                <a:effectLst/>
                <a:ea typeface="Calibri" panose="020F0502020204030204" pitchFamily="34" charset="0"/>
                <a:cs typeface="Times New Roman" panose="02020603050405020304" pitchFamily="18" charset="0"/>
              </a:rPr>
              <a:t> </a:t>
            </a:r>
            <a:r>
              <a:rPr lang="en-GB" sz="2000" dirty="0">
                <a:solidFill>
                  <a:srgbClr val="404040"/>
                </a:solidFill>
                <a:effectLst/>
                <a:ea typeface="Calibri" panose="020F0502020204030204" pitchFamily="34" charset="0"/>
                <a:cs typeface="Times New Roman" panose="02020603050405020304" pitchFamily="18" charset="0"/>
              </a:rPr>
              <a:t>could include the following:</a:t>
            </a:r>
            <a:r>
              <a:rPr lang="en-GB" sz="2000" spc="175" dirty="0">
                <a:solidFill>
                  <a:srgbClr val="404040"/>
                </a:solidFill>
                <a:effectLst/>
                <a:ea typeface="Calibri" panose="020F0502020204030204" pitchFamily="34" charset="0"/>
                <a:cs typeface="Times New Roman" panose="02020603050405020304" pitchFamily="18" charset="0"/>
              </a:rPr>
              <a:t> </a:t>
            </a:r>
          </a:p>
          <a:p>
            <a:pPr>
              <a:spcBef>
                <a:spcPts val="600"/>
              </a:spcBef>
            </a:pPr>
            <a:r>
              <a:rPr lang="en-GB" sz="2000" dirty="0">
                <a:solidFill>
                  <a:srgbClr val="404040"/>
                </a:solidFill>
                <a:effectLst/>
                <a:ea typeface="Calibri" panose="020F0502020204030204" pitchFamily="34" charset="0"/>
                <a:cs typeface="Times New Roman" panose="02020603050405020304" pitchFamily="18" charset="0"/>
              </a:rPr>
              <a:t>Construct</a:t>
            </a:r>
            <a:r>
              <a:rPr lang="en-GB" sz="2000" spc="175" dirty="0">
                <a:solidFill>
                  <a:srgbClr val="404040"/>
                </a:solidFill>
                <a:effectLst/>
                <a:ea typeface="Calibri" panose="020F0502020204030204" pitchFamily="34" charset="0"/>
                <a:cs typeface="Times New Roman" panose="02020603050405020304" pitchFamily="18" charset="0"/>
              </a:rPr>
              <a:t> </a:t>
            </a:r>
            <a:r>
              <a:rPr lang="en-GB" sz="2000" dirty="0">
                <a:solidFill>
                  <a:srgbClr val="404040"/>
                </a:solidFill>
                <a:effectLst/>
                <a:ea typeface="Calibri" panose="020F0502020204030204" pitchFamily="34" charset="0"/>
                <a:cs typeface="Times New Roman" panose="02020603050405020304" pitchFamily="18" charset="0"/>
              </a:rPr>
              <a:t>a</a:t>
            </a:r>
            <a:r>
              <a:rPr lang="en-GB" sz="2000" spc="175" dirty="0">
                <a:solidFill>
                  <a:srgbClr val="404040"/>
                </a:solidFill>
                <a:effectLst/>
                <a:ea typeface="Calibri" panose="020F0502020204030204" pitchFamily="34" charset="0"/>
                <a:cs typeface="Times New Roman" panose="02020603050405020304" pitchFamily="18" charset="0"/>
              </a:rPr>
              <a:t> </a:t>
            </a:r>
            <a:r>
              <a:rPr lang="en-GB" sz="2000" dirty="0">
                <a:solidFill>
                  <a:srgbClr val="404040"/>
                </a:solidFill>
                <a:effectLst/>
                <a:ea typeface="Calibri" panose="020F0502020204030204" pitchFamily="34" charset="0"/>
                <a:cs typeface="Times New Roman" panose="02020603050405020304" pitchFamily="18" charset="0"/>
              </a:rPr>
              <a:t>circular built environment, </a:t>
            </a:r>
          </a:p>
          <a:p>
            <a:pPr>
              <a:spcBef>
                <a:spcPts val="600"/>
              </a:spcBef>
            </a:pPr>
            <a:r>
              <a:rPr lang="en-GB" sz="2000" dirty="0">
                <a:solidFill>
                  <a:srgbClr val="404040"/>
                </a:solidFill>
                <a:effectLst/>
                <a:ea typeface="Calibri" panose="020F0502020204030204" pitchFamily="34" charset="0"/>
                <a:cs typeface="Times New Roman" panose="02020603050405020304" pitchFamily="18" charset="0"/>
              </a:rPr>
              <a:t>Cultivate a thriving food system, </a:t>
            </a:r>
          </a:p>
          <a:p>
            <a:pPr>
              <a:spcBef>
                <a:spcPts val="600"/>
              </a:spcBef>
            </a:pPr>
            <a:r>
              <a:rPr lang="en-GB" sz="2000" dirty="0">
                <a:solidFill>
                  <a:srgbClr val="404040"/>
                </a:solidFill>
                <a:effectLst/>
                <a:ea typeface="Calibri" panose="020F0502020204030204" pitchFamily="34" charset="0"/>
                <a:cs typeface="Times New Roman" panose="02020603050405020304" pitchFamily="18" charset="0"/>
              </a:rPr>
              <a:t>Make manufacturing circular, </a:t>
            </a:r>
          </a:p>
          <a:p>
            <a:pPr>
              <a:spcBef>
                <a:spcPts val="600"/>
              </a:spcBef>
            </a:pPr>
            <a:r>
              <a:rPr lang="en-GB" sz="2000" dirty="0">
                <a:solidFill>
                  <a:srgbClr val="404040"/>
                </a:solidFill>
                <a:effectLst/>
                <a:ea typeface="Calibri" panose="020F0502020204030204" pitchFamily="34" charset="0"/>
                <a:cs typeface="Times New Roman" panose="02020603050405020304" pitchFamily="18" charset="0"/>
              </a:rPr>
              <a:t>Reshape extractive industries, </a:t>
            </a:r>
          </a:p>
          <a:p>
            <a:pPr>
              <a:spcBef>
                <a:spcPts val="600"/>
              </a:spcBef>
            </a:pPr>
            <a:r>
              <a:rPr lang="en-GB" sz="2000" dirty="0">
                <a:solidFill>
                  <a:srgbClr val="404040"/>
                </a:solidFill>
                <a:effectLst/>
                <a:ea typeface="Calibri" panose="020F0502020204030204" pitchFamily="34" charset="0"/>
                <a:cs typeface="Times New Roman" panose="02020603050405020304" pitchFamily="18" charset="0"/>
              </a:rPr>
              <a:t>Drive clean mobility forward and </a:t>
            </a:r>
          </a:p>
          <a:p>
            <a:pPr>
              <a:spcBef>
                <a:spcPts val="600"/>
              </a:spcBef>
            </a:pPr>
            <a:r>
              <a:rPr lang="en-GB" sz="2000" dirty="0">
                <a:solidFill>
                  <a:srgbClr val="404040"/>
                </a:solidFill>
                <a:effectLst/>
                <a:ea typeface="Calibri" panose="020F0502020204030204" pitchFamily="34" charset="0"/>
                <a:cs typeface="Times New Roman" panose="02020603050405020304" pitchFamily="18" charset="0"/>
              </a:rPr>
              <a:t>Design conscious consumables. </a:t>
            </a:r>
          </a:p>
          <a:p>
            <a:pPr marL="0" indent="0">
              <a:buNone/>
            </a:pPr>
            <a:r>
              <a:rPr lang="en-GB" sz="2000" dirty="0">
                <a:solidFill>
                  <a:srgbClr val="404040"/>
                </a:solidFill>
                <a:effectLst/>
                <a:ea typeface="Calibri" panose="020F0502020204030204" pitchFamily="34" charset="0"/>
                <a:cs typeface="Times New Roman" panose="02020603050405020304" pitchFamily="18" charset="0"/>
              </a:rPr>
              <a:t>While individual scenarios may have limited impact, all together, they</a:t>
            </a:r>
            <a:r>
              <a:rPr lang="en-GB" sz="2000" spc="200" dirty="0">
                <a:solidFill>
                  <a:srgbClr val="404040"/>
                </a:solidFill>
                <a:effectLst/>
                <a:ea typeface="Calibri" panose="020F0502020204030204" pitchFamily="34" charset="0"/>
                <a:cs typeface="Times New Roman" panose="02020603050405020304" pitchFamily="18" charset="0"/>
              </a:rPr>
              <a:t> </a:t>
            </a:r>
            <a:r>
              <a:rPr lang="en-GB" sz="2000" dirty="0">
                <a:solidFill>
                  <a:srgbClr val="404040"/>
                </a:solidFill>
                <a:effectLst/>
                <a:ea typeface="Calibri" panose="020F0502020204030204" pitchFamily="34" charset="0"/>
                <a:cs typeface="Times New Roman" panose="02020603050405020304" pitchFamily="18" charset="0"/>
              </a:rPr>
              <a:t>can significantly increase Georgia’s</a:t>
            </a:r>
            <a:r>
              <a:rPr lang="en-GB" sz="2000" spc="165" dirty="0">
                <a:solidFill>
                  <a:srgbClr val="404040"/>
                </a:solidFill>
                <a:effectLst/>
                <a:ea typeface="Calibri" panose="020F0502020204030204" pitchFamily="34" charset="0"/>
                <a:cs typeface="Times New Roman" panose="02020603050405020304" pitchFamily="18" charset="0"/>
              </a:rPr>
              <a:t> </a:t>
            </a:r>
            <a:r>
              <a:rPr lang="en-GB" sz="2000" dirty="0">
                <a:solidFill>
                  <a:srgbClr val="404040"/>
                </a:solidFill>
                <a:effectLst/>
                <a:ea typeface="Calibri" panose="020F0502020204030204" pitchFamily="34" charset="0"/>
                <a:cs typeface="Times New Roman" panose="02020603050405020304" pitchFamily="18" charset="0"/>
              </a:rPr>
              <a:t>circularity. </a:t>
            </a:r>
          </a:p>
          <a:p>
            <a:endParaRPr lang="en-GB" sz="2800" dirty="0">
              <a:solidFill>
                <a:srgbClr val="404040"/>
              </a:solidFill>
            </a:endParaRPr>
          </a:p>
        </p:txBody>
      </p:sp>
      <p:sp>
        <p:nvSpPr>
          <p:cNvPr id="3" name="Title 2">
            <a:extLst>
              <a:ext uri="{FF2B5EF4-FFF2-40B4-BE49-F238E27FC236}">
                <a16:creationId xmlns:a16="http://schemas.microsoft.com/office/drawing/2014/main" id="{0641EFE0-9500-D954-6CB8-4247C8C66736}"/>
              </a:ext>
            </a:extLst>
          </p:cNvPr>
          <p:cNvSpPr>
            <a:spLocks noGrp="1"/>
          </p:cNvSpPr>
          <p:nvPr>
            <p:ph type="ctrTitle"/>
          </p:nvPr>
        </p:nvSpPr>
        <p:spPr/>
        <p:txBody>
          <a:bodyPr tIns="182880"/>
          <a:lstStyle/>
          <a:p>
            <a:r>
              <a:rPr lang="en-US" dirty="0"/>
              <a:t>Potential Scenarios to be reviewed within the Roadmap </a:t>
            </a:r>
            <a:endParaRPr lang="en-GB" dirty="0"/>
          </a:p>
        </p:txBody>
      </p:sp>
    </p:spTree>
    <p:extLst>
      <p:ext uri="{BB962C8B-B14F-4D97-AF65-F5344CB8AC3E}">
        <p14:creationId xmlns:p14="http://schemas.microsoft.com/office/powerpoint/2010/main" val="3707590959"/>
      </p:ext>
    </p:extLst>
  </p:cSld>
  <p:clrMapOvr>
    <a:masterClrMapping/>
  </p:clrMapOvr>
  <p:transition spd="med">
    <p:split/>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5831B-F352-4C6D-B49F-56173B8CF4BD}"/>
              </a:ext>
            </a:extLst>
          </p:cNvPr>
          <p:cNvSpPr>
            <a:spLocks noGrp="1"/>
          </p:cNvSpPr>
          <p:nvPr>
            <p:ph idx="1"/>
          </p:nvPr>
        </p:nvSpPr>
        <p:spPr>
          <a:xfrm>
            <a:off x="467544" y="1495325"/>
            <a:ext cx="8496944" cy="4525963"/>
          </a:xfrm>
        </p:spPr>
        <p:txBody>
          <a:bodyPr/>
          <a:lstStyle/>
          <a:p>
            <a:pPr>
              <a:spcBef>
                <a:spcPts val="600"/>
              </a:spcBef>
            </a:pPr>
            <a:r>
              <a:rPr lang="en-GB" sz="1800" b="0" i="0" u="none" strike="noStrike" baseline="0" dirty="0">
                <a:solidFill>
                  <a:srgbClr val="404040"/>
                </a:solidFill>
              </a:rPr>
              <a:t>Prepare implementation of policy packages to support 1-2 ‘quick win’ sector opportunities: </a:t>
            </a:r>
          </a:p>
          <a:p>
            <a:pPr lvl="1">
              <a:spcBef>
                <a:spcPts val="600"/>
              </a:spcBef>
              <a:spcAft>
                <a:spcPts val="600"/>
              </a:spcAft>
            </a:pPr>
            <a:r>
              <a:rPr lang="en-GB" sz="1800" b="0" i="0" u="none" strike="noStrike" baseline="0" dirty="0">
                <a:solidFill>
                  <a:srgbClr val="404040"/>
                </a:solidFill>
              </a:rPr>
              <a:t>Conduct further consultation with businesses and other stakeholders </a:t>
            </a:r>
          </a:p>
          <a:p>
            <a:pPr lvl="1">
              <a:spcBef>
                <a:spcPts val="600"/>
              </a:spcBef>
              <a:spcAft>
                <a:spcPts val="600"/>
              </a:spcAft>
            </a:pPr>
            <a:r>
              <a:rPr lang="en-GB" sz="1800" b="0" i="0" u="none" strike="noStrike" baseline="0" dirty="0">
                <a:solidFill>
                  <a:srgbClr val="404040"/>
                </a:solidFill>
              </a:rPr>
              <a:t>Conduct detailed policy cost-benefit and feasibility analysis </a:t>
            </a:r>
          </a:p>
          <a:p>
            <a:pPr lvl="1">
              <a:spcBef>
                <a:spcPts val="600"/>
              </a:spcBef>
              <a:spcAft>
                <a:spcPts val="600"/>
              </a:spcAft>
            </a:pPr>
            <a:r>
              <a:rPr lang="en-GB" sz="1800" b="0" i="0" u="none" strike="noStrike" baseline="0" dirty="0">
                <a:solidFill>
                  <a:srgbClr val="404040"/>
                </a:solidFill>
              </a:rPr>
              <a:t>Gather political support for policy intervention </a:t>
            </a:r>
          </a:p>
          <a:p>
            <a:pPr>
              <a:spcBef>
                <a:spcPts val="600"/>
              </a:spcBef>
            </a:pPr>
            <a:r>
              <a:rPr lang="en-GB" sz="1800" b="0" i="0" u="none" strike="noStrike" baseline="0" dirty="0">
                <a:solidFill>
                  <a:srgbClr val="404040"/>
                </a:solidFill>
              </a:rPr>
              <a:t>Investigate which economywide policy options and potential sector packages could be implemented at a later stage </a:t>
            </a:r>
          </a:p>
          <a:p>
            <a:pPr>
              <a:spcBef>
                <a:spcPts val="600"/>
              </a:spcBef>
            </a:pPr>
            <a:r>
              <a:rPr lang="en-GB" sz="1800" b="0" i="0" u="none" strike="noStrike" baseline="0" dirty="0">
                <a:solidFill>
                  <a:srgbClr val="404040"/>
                </a:solidFill>
              </a:rPr>
              <a:t>Implement selected ‘quick win’ opportunities</a:t>
            </a:r>
          </a:p>
          <a:p>
            <a:pPr>
              <a:spcBef>
                <a:spcPts val="600"/>
              </a:spcBef>
            </a:pPr>
            <a:r>
              <a:rPr lang="en-GB" sz="1800" b="0" i="0" u="none" strike="noStrike" baseline="0" dirty="0">
                <a:solidFill>
                  <a:srgbClr val="404040"/>
                </a:solidFill>
              </a:rPr>
              <a:t>Track progress and adapt implementation as needed </a:t>
            </a:r>
          </a:p>
          <a:p>
            <a:pPr>
              <a:spcBef>
                <a:spcPts val="600"/>
              </a:spcBef>
            </a:pPr>
            <a:r>
              <a:rPr lang="en-GB" sz="1800" b="0" i="0" u="none" strike="noStrike" baseline="0" dirty="0">
                <a:solidFill>
                  <a:srgbClr val="404040"/>
                </a:solidFill>
              </a:rPr>
              <a:t>Building on momentum of ‘quick wins’, prepare implementation of (and start implementing) 2-3 economy-wide policy options and potential sector packages </a:t>
            </a:r>
          </a:p>
          <a:p>
            <a:pPr>
              <a:spcBef>
                <a:spcPts val="600"/>
              </a:spcBef>
            </a:pPr>
            <a:r>
              <a:rPr lang="en-GB" sz="1800" b="0" i="0" u="none" strike="noStrike" baseline="0" dirty="0">
                <a:solidFill>
                  <a:srgbClr val="404040"/>
                </a:solidFill>
              </a:rPr>
              <a:t>Continue implementation, track progress and adapt implementation as needed </a:t>
            </a:r>
          </a:p>
          <a:p>
            <a:pPr>
              <a:spcBef>
                <a:spcPts val="600"/>
              </a:spcBef>
            </a:pPr>
            <a:r>
              <a:rPr lang="en-GB" sz="1800" b="0" i="0" u="none" strike="noStrike" baseline="0" dirty="0">
                <a:solidFill>
                  <a:srgbClr val="404040"/>
                </a:solidFill>
              </a:rPr>
              <a:t>Assess overall program success and determine next steps</a:t>
            </a:r>
            <a:endParaRPr lang="en-GB" sz="1800" dirty="0">
              <a:solidFill>
                <a:srgbClr val="404040"/>
              </a:solidFill>
            </a:endParaRPr>
          </a:p>
        </p:txBody>
      </p:sp>
      <p:sp>
        <p:nvSpPr>
          <p:cNvPr id="3" name="Title 2">
            <a:extLst>
              <a:ext uri="{FF2B5EF4-FFF2-40B4-BE49-F238E27FC236}">
                <a16:creationId xmlns:a16="http://schemas.microsoft.com/office/drawing/2014/main" id="{562D9CD4-03FB-413B-914C-9DE6822384CB}"/>
              </a:ext>
            </a:extLst>
          </p:cNvPr>
          <p:cNvSpPr>
            <a:spLocks noGrp="1"/>
          </p:cNvSpPr>
          <p:nvPr>
            <p:ph type="ctrTitle"/>
          </p:nvPr>
        </p:nvSpPr>
        <p:spPr/>
        <p:txBody>
          <a:bodyPr tIns="91440"/>
          <a:lstStyle/>
          <a:p>
            <a:r>
              <a:rPr lang="en-GB" sz="3200" dirty="0"/>
              <a:t>Practical Steps in Further Development of Circular Economy Policies and Strategy</a:t>
            </a:r>
          </a:p>
        </p:txBody>
      </p:sp>
    </p:spTree>
    <p:extLst>
      <p:ext uri="{BB962C8B-B14F-4D97-AF65-F5344CB8AC3E}">
        <p14:creationId xmlns:p14="http://schemas.microsoft.com/office/powerpoint/2010/main" val="35954724"/>
      </p:ext>
    </p:extLst>
  </p:cSld>
  <p:clrMapOvr>
    <a:masterClrMapping/>
  </p:clrMapOvr>
  <p:transition spd="med">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66A9C-146A-46F7-B343-96F63A53CA73}"/>
              </a:ext>
            </a:extLst>
          </p:cNvPr>
          <p:cNvSpPr>
            <a:spLocks noGrp="1"/>
          </p:cNvSpPr>
          <p:nvPr>
            <p:ph type="ctrTitle"/>
          </p:nvPr>
        </p:nvSpPr>
        <p:spPr>
          <a:xfrm>
            <a:off x="0" y="0"/>
            <a:ext cx="9144000" cy="1268760"/>
          </a:xfrm>
        </p:spPr>
        <p:txBody>
          <a:bodyPr tIns="182880"/>
          <a:lstStyle/>
          <a:p>
            <a:r>
              <a:rPr lang="en-GB" dirty="0">
                <a:solidFill>
                  <a:srgbClr val="508927"/>
                </a:solidFill>
                <a:latin typeface="Franklin Gothic Demi" panose="020B0703020102020204" pitchFamily="34" charset="0"/>
              </a:rPr>
              <a:t>Key Steps in Transition to Circularity in Georgia</a:t>
            </a:r>
          </a:p>
        </p:txBody>
      </p:sp>
      <p:pic>
        <p:nvPicPr>
          <p:cNvPr id="4" name="Content Placeholder 4">
            <a:extLst>
              <a:ext uri="{FF2B5EF4-FFF2-40B4-BE49-F238E27FC236}">
                <a16:creationId xmlns:a16="http://schemas.microsoft.com/office/drawing/2014/main" id="{4A1DC7E6-1BF5-4929-97A5-30497FA2CEF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68669" y="1521942"/>
            <a:ext cx="8006662" cy="5338042"/>
          </a:xfrm>
        </p:spPr>
      </p:pic>
    </p:spTree>
    <p:extLst>
      <p:ext uri="{BB962C8B-B14F-4D97-AF65-F5344CB8AC3E}">
        <p14:creationId xmlns:p14="http://schemas.microsoft.com/office/powerpoint/2010/main" val="900345606"/>
      </p:ext>
    </p:extLst>
  </p:cSld>
  <p:clrMapOvr>
    <a:masterClrMapping/>
  </p:clrMapOvr>
  <p:transition spd="med">
    <p:spli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BA2D01-1953-4FD8-0F18-F22D93FBE16A}"/>
              </a:ext>
            </a:extLst>
          </p:cNvPr>
          <p:cNvSpPr>
            <a:spLocks noGrp="1"/>
          </p:cNvSpPr>
          <p:nvPr>
            <p:ph idx="1"/>
          </p:nvPr>
        </p:nvSpPr>
        <p:spPr>
          <a:xfrm>
            <a:off x="467544" y="1783357"/>
            <a:ext cx="8352928" cy="4525963"/>
          </a:xfrm>
        </p:spPr>
        <p:txBody>
          <a:bodyPr/>
          <a:lstStyle/>
          <a:p>
            <a:r>
              <a:rPr lang="en-GB" sz="2000" dirty="0">
                <a:solidFill>
                  <a:srgbClr val="404040"/>
                </a:solidFill>
                <a:effectLst/>
                <a:ea typeface="Times New Roman" panose="02020603050405020304" pitchFamily="18" charset="0"/>
                <a:cs typeface="Times New Roman" panose="02020603050405020304" pitchFamily="18" charset="0"/>
              </a:rPr>
              <a:t>The Circular Economy Roadmap will be prepared in close cooperation and coordination with the GoG and other key stakeholders, especially MEPA and </a:t>
            </a:r>
            <a:r>
              <a:rPr lang="en-GB" sz="2000" dirty="0" err="1">
                <a:solidFill>
                  <a:srgbClr val="404040"/>
                </a:solidFill>
                <a:effectLst/>
                <a:ea typeface="Times New Roman" panose="02020603050405020304" pitchFamily="18" charset="0"/>
                <a:cs typeface="Times New Roman" panose="02020603050405020304" pitchFamily="18" charset="0"/>
              </a:rPr>
              <a:t>MoESD</a:t>
            </a:r>
            <a:r>
              <a:rPr lang="en-GB" sz="2000" dirty="0">
                <a:solidFill>
                  <a:srgbClr val="404040"/>
                </a:solidFill>
                <a:effectLst/>
                <a:ea typeface="Times New Roman" panose="02020603050405020304" pitchFamily="18" charset="0"/>
                <a:cs typeface="Times New Roman" panose="02020603050405020304" pitchFamily="18" charset="0"/>
              </a:rPr>
              <a:t> to ensure collaborative and participatory process. </a:t>
            </a:r>
          </a:p>
          <a:p>
            <a:r>
              <a:rPr lang="en-GB" sz="2000" dirty="0">
                <a:solidFill>
                  <a:srgbClr val="404040"/>
                </a:solidFill>
                <a:effectLst/>
                <a:ea typeface="Times New Roman" panose="02020603050405020304" pitchFamily="18" charset="0"/>
                <a:cs typeface="Times New Roman" panose="02020603050405020304" pitchFamily="18" charset="0"/>
              </a:rPr>
              <a:t>It is expected that the Inter-Ministerial Coordination Board established by the GoG for the Circular Economy mapping will continue their work and actively engage in the development of the Roadmap to make this document as useful for the GoG as possible. </a:t>
            </a:r>
          </a:p>
          <a:p>
            <a:r>
              <a:rPr lang="en-GB" sz="2000" dirty="0">
                <a:solidFill>
                  <a:srgbClr val="404040"/>
                </a:solidFill>
                <a:ea typeface="Times New Roman" panose="02020603050405020304" pitchFamily="18" charset="0"/>
                <a:cs typeface="Times New Roman" panose="02020603050405020304" pitchFamily="18" charset="0"/>
              </a:rPr>
              <a:t>O</a:t>
            </a:r>
            <a:r>
              <a:rPr lang="en-GB" sz="2000" dirty="0">
                <a:solidFill>
                  <a:srgbClr val="404040"/>
                </a:solidFill>
                <a:effectLst/>
                <a:ea typeface="Times New Roman" panose="02020603050405020304" pitchFamily="18" charset="0"/>
                <a:cs typeface="Times New Roman" panose="02020603050405020304" pitchFamily="18" charset="0"/>
              </a:rPr>
              <a:t>n-going consultations with key stakeholders will be ensured throughout the entire project time. </a:t>
            </a:r>
          </a:p>
          <a:p>
            <a:r>
              <a:rPr lang="en-GB" sz="2000" dirty="0">
                <a:solidFill>
                  <a:srgbClr val="404040"/>
                </a:solidFill>
                <a:effectLst/>
                <a:ea typeface="Times New Roman" panose="02020603050405020304" pitchFamily="18" charset="0"/>
                <a:cs typeface="Times New Roman" panose="02020603050405020304" pitchFamily="18" charset="0"/>
              </a:rPr>
              <a:t>Other stakeholders such are relevant ministries, various governmental agencies, SMEs and business associations, financial sector, etc. will be consulted as needed to elaborate on issues of concern.</a:t>
            </a:r>
          </a:p>
          <a:p>
            <a:endParaRPr lang="en-GB" dirty="0">
              <a:solidFill>
                <a:srgbClr val="404040"/>
              </a:solidFill>
            </a:endParaRPr>
          </a:p>
        </p:txBody>
      </p:sp>
      <p:sp>
        <p:nvSpPr>
          <p:cNvPr id="3" name="Title 2">
            <a:extLst>
              <a:ext uri="{FF2B5EF4-FFF2-40B4-BE49-F238E27FC236}">
                <a16:creationId xmlns:a16="http://schemas.microsoft.com/office/drawing/2014/main" id="{7FA041B1-FDAE-C6FC-E375-3A23813F84F5}"/>
              </a:ext>
            </a:extLst>
          </p:cNvPr>
          <p:cNvSpPr>
            <a:spLocks noGrp="1"/>
          </p:cNvSpPr>
          <p:nvPr>
            <p:ph type="ctrTitle"/>
          </p:nvPr>
        </p:nvSpPr>
        <p:spPr>
          <a:xfrm>
            <a:off x="0" y="0"/>
            <a:ext cx="9144000" cy="1412776"/>
          </a:xfrm>
        </p:spPr>
        <p:txBody>
          <a:bodyPr tIns="182880"/>
          <a:lstStyle/>
          <a:p>
            <a:r>
              <a:rPr lang="en-US" dirty="0"/>
              <a:t>Key Stakeholders in the preparation of the Roadmap</a:t>
            </a:r>
            <a:endParaRPr lang="en-GB" dirty="0"/>
          </a:p>
        </p:txBody>
      </p:sp>
    </p:spTree>
    <p:extLst>
      <p:ext uri="{BB962C8B-B14F-4D97-AF65-F5344CB8AC3E}">
        <p14:creationId xmlns:p14="http://schemas.microsoft.com/office/powerpoint/2010/main" val="1221977115"/>
      </p:ext>
    </p:extLst>
  </p:cSld>
  <p:clrMapOvr>
    <a:masterClrMapping/>
  </p:clrMapOvr>
  <p:transition spd="med">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18176E-40BD-0809-ADDA-E49511358A41}"/>
              </a:ext>
            </a:extLst>
          </p:cNvPr>
          <p:cNvSpPr>
            <a:spLocks noGrp="1"/>
          </p:cNvSpPr>
          <p:nvPr>
            <p:ph idx="1"/>
          </p:nvPr>
        </p:nvSpPr>
        <p:spPr>
          <a:xfrm>
            <a:off x="457200" y="1844825"/>
            <a:ext cx="8229600" cy="2232248"/>
          </a:xfrm>
        </p:spPr>
        <p:txBody>
          <a:bodyPr/>
          <a:lstStyle/>
          <a:p>
            <a:r>
              <a:rPr lang="en-GB" sz="2800" dirty="0">
                <a:solidFill>
                  <a:srgbClr val="404040"/>
                </a:solidFill>
              </a:rPr>
              <a:t>Circular Economy (business models) </a:t>
            </a:r>
          </a:p>
          <a:p>
            <a:r>
              <a:rPr lang="en-GB" sz="2800" dirty="0">
                <a:solidFill>
                  <a:srgbClr val="404040"/>
                </a:solidFill>
              </a:rPr>
              <a:t>Circular Change (government policies) </a:t>
            </a:r>
          </a:p>
          <a:p>
            <a:r>
              <a:rPr lang="en-GB" sz="2800" dirty="0">
                <a:solidFill>
                  <a:srgbClr val="404040"/>
                </a:solidFill>
              </a:rPr>
              <a:t>Circular Culture (citizens)</a:t>
            </a:r>
          </a:p>
          <a:p>
            <a:endParaRPr lang="en-GB" sz="2800" dirty="0">
              <a:solidFill>
                <a:srgbClr val="404040"/>
              </a:solidFill>
            </a:endParaRPr>
          </a:p>
          <a:p>
            <a:pPr marL="0" indent="0">
              <a:buNone/>
            </a:pPr>
            <a:endParaRPr lang="en-GB" sz="2800" dirty="0">
              <a:solidFill>
                <a:srgbClr val="404040"/>
              </a:solidFill>
            </a:endParaRPr>
          </a:p>
        </p:txBody>
      </p:sp>
      <p:sp>
        <p:nvSpPr>
          <p:cNvPr id="3" name="Title 2">
            <a:extLst>
              <a:ext uri="{FF2B5EF4-FFF2-40B4-BE49-F238E27FC236}">
                <a16:creationId xmlns:a16="http://schemas.microsoft.com/office/drawing/2014/main" id="{BF82A5DD-B882-AE46-16F5-003429B0461A}"/>
              </a:ext>
            </a:extLst>
          </p:cNvPr>
          <p:cNvSpPr>
            <a:spLocks noGrp="1"/>
          </p:cNvSpPr>
          <p:nvPr>
            <p:ph type="ctrTitle"/>
          </p:nvPr>
        </p:nvSpPr>
        <p:spPr/>
        <p:txBody>
          <a:bodyPr tIns="182880"/>
          <a:lstStyle/>
          <a:p>
            <a:r>
              <a:rPr lang="en-GB" dirty="0"/>
              <a:t>Roadmap based on the so-called </a:t>
            </a:r>
            <a:br>
              <a:rPr lang="en-GB" dirty="0"/>
            </a:br>
            <a:r>
              <a:rPr lang="en-GB" dirty="0"/>
              <a:t>“Circular Triangle”</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38536" y="3861048"/>
            <a:ext cx="4866928" cy="2952328"/>
          </a:xfrm>
          <a:prstGeom prst="rect">
            <a:avLst/>
          </a:prstGeom>
        </p:spPr>
      </p:pic>
    </p:spTree>
    <p:extLst>
      <p:ext uri="{BB962C8B-B14F-4D97-AF65-F5344CB8AC3E}">
        <p14:creationId xmlns:p14="http://schemas.microsoft.com/office/powerpoint/2010/main" val="3760513352"/>
      </p:ext>
    </p:extLst>
  </p:cSld>
  <p:clrMapOvr>
    <a:masterClrMapping/>
  </p:clrMapOvr>
  <p:transition spd="med">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57338"/>
            <a:ext cx="9144000" cy="3815878"/>
          </a:xfrm>
        </p:spPr>
        <p:txBody>
          <a:bodyPr/>
          <a:lstStyle/>
          <a:p>
            <a:pPr marL="0" indent="0" algn="ctr">
              <a:buNone/>
            </a:pPr>
            <a:r>
              <a:rPr lang="en-GB" sz="4500" b="1" dirty="0">
                <a:solidFill>
                  <a:srgbClr val="508927"/>
                </a:solidFill>
                <a:latin typeface="+mj-lt"/>
              </a:rPr>
              <a:t>Thank you!</a:t>
            </a:r>
          </a:p>
          <a:p>
            <a:pPr algn="ctr"/>
            <a:endParaRPr lang="en-GB" dirty="0">
              <a:solidFill>
                <a:srgbClr val="404040"/>
              </a:solidFill>
              <a:latin typeface="Book Antiqua" panose="02040602050305030304" pitchFamily="18" charset="0"/>
            </a:endParaRPr>
          </a:p>
          <a:p>
            <a:pPr marL="0" indent="0" algn="ctr">
              <a:buNone/>
            </a:pPr>
            <a:r>
              <a:rPr lang="en-GB" dirty="0">
                <a:solidFill>
                  <a:srgbClr val="7F7F7F"/>
                </a:solidFill>
                <a:latin typeface="Franklin Gothic Demi" panose="020B0703020102020204" pitchFamily="34" charset="0"/>
              </a:rPr>
              <a:t>Contact Details:</a:t>
            </a:r>
          </a:p>
          <a:p>
            <a:pPr algn="ctr"/>
            <a:endParaRPr lang="en-GB" dirty="0">
              <a:solidFill>
                <a:srgbClr val="7F7F7F"/>
              </a:solidFill>
              <a:latin typeface="Franklin Gothic Demi" panose="020B0703020102020204" pitchFamily="34" charset="0"/>
            </a:endParaRPr>
          </a:p>
          <a:p>
            <a:pPr marL="0" indent="0" algn="ctr">
              <a:buNone/>
            </a:pPr>
            <a:r>
              <a:rPr lang="en-GB" dirty="0" err="1">
                <a:solidFill>
                  <a:srgbClr val="7F7F7F"/>
                </a:solidFill>
                <a:latin typeface="Franklin Gothic Demi" panose="020B0703020102020204" pitchFamily="34" charset="0"/>
              </a:rPr>
              <a:t>Dr.</a:t>
            </a:r>
            <a:r>
              <a:rPr lang="en-GB" dirty="0">
                <a:solidFill>
                  <a:srgbClr val="7F7F7F"/>
                </a:solidFill>
                <a:latin typeface="Franklin Gothic Demi" panose="020B0703020102020204" pitchFamily="34" charset="0"/>
              </a:rPr>
              <a:t> Dariusz Prasek</a:t>
            </a:r>
          </a:p>
          <a:p>
            <a:pPr marL="0" indent="0" algn="ctr">
              <a:buNone/>
            </a:pPr>
            <a:r>
              <a:rPr lang="en-US" dirty="0">
                <a:solidFill>
                  <a:srgbClr val="7F7F7F"/>
                </a:solidFill>
                <a:latin typeface="Franklin Gothic Demi" panose="020B0703020102020204" pitchFamily="34" charset="0"/>
              </a:rPr>
              <a:t>deprasek@gmail.com</a:t>
            </a:r>
            <a:endParaRPr lang="en-GB" dirty="0">
              <a:solidFill>
                <a:srgbClr val="7F7F7F"/>
              </a:solidFill>
              <a:latin typeface="Franklin Gothic Demi" panose="020B0703020102020204" pitchFamily="34" charset="0"/>
            </a:endParaRPr>
          </a:p>
          <a:p>
            <a:pPr marL="0" indent="0" algn="ctr">
              <a:spcBef>
                <a:spcPts val="0"/>
              </a:spcBef>
              <a:spcAft>
                <a:spcPts val="0"/>
              </a:spcAft>
              <a:buNone/>
            </a:pPr>
            <a:r>
              <a:rPr lang="en-GB" dirty="0">
                <a:solidFill>
                  <a:srgbClr val="7F7F7F"/>
                </a:solidFill>
                <a:latin typeface="Franklin Gothic Demi" panose="020B0703020102020204" pitchFamily="34" charset="0"/>
              </a:rPr>
              <a:t>orchisge@yahoo.com</a:t>
            </a:r>
          </a:p>
        </p:txBody>
      </p:sp>
    </p:spTree>
    <p:extLst>
      <p:ext uri="{BB962C8B-B14F-4D97-AF65-F5344CB8AC3E}">
        <p14:creationId xmlns:p14="http://schemas.microsoft.com/office/powerpoint/2010/main" val="663440479"/>
      </p:ext>
    </p:extLst>
  </p:cSld>
  <p:clrMapOvr>
    <a:masterClrMapping/>
  </p:clrMapOvr>
  <p:transition spd="med">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Graphical user interface, application&#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7739" y="260648"/>
            <a:ext cx="581025" cy="8429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Ico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013" y="486112"/>
            <a:ext cx="1454150" cy="425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GEO, my 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1762" y="382391"/>
            <a:ext cx="1336675" cy="555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logo orkisis_new_new-p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674" y="394792"/>
            <a:ext cx="525462" cy="50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59932" y="2420888"/>
            <a:ext cx="7488832" cy="2246769"/>
          </a:xfrm>
          <a:prstGeom prst="rect">
            <a:avLst/>
          </a:prstGeom>
        </p:spPr>
        <p:txBody>
          <a:bodyPr wrap="square">
            <a:spAutoFit/>
          </a:bodyPr>
          <a:lstStyle/>
          <a:p>
            <a:pPr algn="ctr"/>
            <a:r>
              <a:rPr lang="en-US" sz="2800" b="1" dirty="0">
                <a:solidFill>
                  <a:schemeClr val="bg1">
                    <a:lumMod val="50000"/>
                  </a:schemeClr>
                </a:solidFill>
                <a:latin typeface="Franklin Gothic Demi" panose="020B0703020102020204" pitchFamily="34" charset="0"/>
                <a:ea typeface="Calibri" panose="020F0502020204030204" pitchFamily="34" charset="0"/>
              </a:rPr>
              <a:t>Governance Reform Fund (GRF) Project</a:t>
            </a:r>
            <a:endParaRPr lang="ka-GE" sz="2800" b="1" dirty="0">
              <a:solidFill>
                <a:schemeClr val="bg1">
                  <a:lumMod val="50000"/>
                </a:schemeClr>
              </a:solidFill>
              <a:latin typeface="Franklin Gothic Book" panose="020B0503020102020204" pitchFamily="34" charset="0"/>
              <a:ea typeface="Calibri" panose="020F0502020204030204" pitchFamily="34" charset="0"/>
            </a:endParaRPr>
          </a:p>
          <a:p>
            <a:pPr algn="ctr"/>
            <a:endParaRPr lang="en-GB" sz="2800" b="1" dirty="0">
              <a:solidFill>
                <a:srgbClr val="404040"/>
              </a:solidFill>
              <a:latin typeface="Franklin Gothic Book" panose="020B0503020102020204" pitchFamily="34" charset="0"/>
            </a:endParaRPr>
          </a:p>
          <a:p>
            <a:pPr algn="ctr"/>
            <a:r>
              <a:rPr lang="en-US" sz="2800" b="1" dirty="0">
                <a:solidFill>
                  <a:srgbClr val="404040"/>
                </a:solidFill>
                <a:latin typeface="Franklin Gothic Demi" panose="020B0703020102020204" pitchFamily="34" charset="0"/>
              </a:rPr>
              <a:t>Supporting the Government of Georgia</a:t>
            </a:r>
            <a:r>
              <a:rPr lang="ka-GE" sz="2800" b="1" dirty="0">
                <a:solidFill>
                  <a:srgbClr val="404040"/>
                </a:solidFill>
                <a:latin typeface="Franklin Gothic Book" panose="020B0503020102020204" pitchFamily="34" charset="0"/>
              </a:rPr>
              <a:t> </a:t>
            </a:r>
            <a:r>
              <a:rPr lang="en-US" sz="2800" b="1" dirty="0">
                <a:solidFill>
                  <a:srgbClr val="404040"/>
                </a:solidFill>
                <a:latin typeface="Franklin Gothic Demi" panose="020B0703020102020204" pitchFamily="34" charset="0"/>
              </a:rPr>
              <a:t>in Enhancing Governance </a:t>
            </a:r>
            <a:r>
              <a:rPr lang="ka-GE" sz="2800" b="1" dirty="0">
                <a:solidFill>
                  <a:srgbClr val="404040"/>
                </a:solidFill>
                <a:latin typeface="Franklin Gothic Book" panose="020B0503020102020204" pitchFamily="34" charset="0"/>
              </a:rPr>
              <a:t>&amp;</a:t>
            </a:r>
            <a:r>
              <a:rPr lang="en-US" sz="2800" b="1" dirty="0">
                <a:solidFill>
                  <a:srgbClr val="404040"/>
                </a:solidFill>
                <a:latin typeface="Franklin Gothic Demi" panose="020B0703020102020204" pitchFamily="34" charset="0"/>
              </a:rPr>
              <a:t> Policies for </a:t>
            </a:r>
            <a:endParaRPr lang="ka-GE" sz="2800" b="1" dirty="0">
              <a:solidFill>
                <a:srgbClr val="404040"/>
              </a:solidFill>
              <a:latin typeface="Franklin Gothic Book" panose="020B0503020102020204" pitchFamily="34" charset="0"/>
            </a:endParaRPr>
          </a:p>
          <a:p>
            <a:pPr algn="ctr"/>
            <a:r>
              <a:rPr lang="en-US" sz="2800" b="1" dirty="0">
                <a:solidFill>
                  <a:srgbClr val="404040"/>
                </a:solidFill>
                <a:latin typeface="Franklin Gothic Demi" panose="020B0703020102020204" pitchFamily="34" charset="0"/>
              </a:rPr>
              <a:t>a Transition to a Circular Economy</a:t>
            </a:r>
            <a:endParaRPr lang="en-US" sz="4800" b="1" dirty="0">
              <a:solidFill>
                <a:srgbClr val="404040"/>
              </a:solidFill>
              <a:latin typeface="Franklin Gothic Demi" panose="020B0703020102020204" pitchFamily="34" charset="0"/>
            </a:endParaRPr>
          </a:p>
        </p:txBody>
      </p:sp>
    </p:spTree>
    <p:extLst>
      <p:ext uri="{BB962C8B-B14F-4D97-AF65-F5344CB8AC3E}">
        <p14:creationId xmlns:p14="http://schemas.microsoft.com/office/powerpoint/2010/main" val="3310500378"/>
      </p:ext>
    </p:extLst>
  </p:cSld>
  <p:clrMapOvr>
    <a:masterClrMapping/>
  </p:clrMapOvr>
  <p:transition spd="med">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79821A-A215-4CC6-58EC-C91851148706}"/>
              </a:ext>
            </a:extLst>
          </p:cNvPr>
          <p:cNvSpPr>
            <a:spLocks noGrp="1"/>
          </p:cNvSpPr>
          <p:nvPr>
            <p:ph idx="1"/>
          </p:nvPr>
        </p:nvSpPr>
        <p:spPr>
          <a:xfrm>
            <a:off x="467544" y="1484784"/>
            <a:ext cx="8568952" cy="5040560"/>
          </a:xfrm>
        </p:spPr>
        <p:txBody>
          <a:bodyPr/>
          <a:lstStyle/>
          <a:p>
            <a:r>
              <a:rPr lang="en-US" sz="1800" dirty="0">
                <a:solidFill>
                  <a:srgbClr val="404040"/>
                </a:solidFill>
              </a:rPr>
              <a:t>Introducing</a:t>
            </a:r>
            <a:r>
              <a:rPr lang="en-US" sz="1800" i="1" dirty="0">
                <a:solidFill>
                  <a:srgbClr val="404040"/>
                </a:solidFill>
              </a:rPr>
              <a:t> </a:t>
            </a:r>
            <a:r>
              <a:rPr lang="en-US" sz="1800" dirty="0">
                <a:solidFill>
                  <a:srgbClr val="404040"/>
                </a:solidFill>
                <a:effectLst/>
                <a:ea typeface="Calibri" panose="020F0502020204030204" pitchFamily="34" charset="0"/>
                <a:cs typeface="Times New Roman" panose="02020603050405020304" pitchFamily="18" charset="0"/>
              </a:rPr>
              <a:t>Extended Producer Responsibility (EPR) in the national Waste Management Code. </a:t>
            </a:r>
          </a:p>
          <a:p>
            <a:r>
              <a:rPr lang="en-US" sz="1800" dirty="0">
                <a:solidFill>
                  <a:srgbClr val="404040"/>
                </a:solidFill>
                <a:effectLst/>
                <a:ea typeface="Calibri" panose="020F0502020204030204" pitchFamily="34" charset="0"/>
                <a:cs typeface="Times New Roman" panose="02020603050405020304" pitchFamily="18" charset="0"/>
              </a:rPr>
              <a:t>Awareness Raising Programme on the Circular Economy supported by the Government of Sweden</a:t>
            </a:r>
          </a:p>
          <a:p>
            <a:pPr lvl="1"/>
            <a:r>
              <a:rPr lang="en-US" sz="1800" dirty="0">
                <a:solidFill>
                  <a:srgbClr val="404040"/>
                </a:solidFill>
                <a:effectLst/>
                <a:ea typeface="Calibri" panose="020F0502020204030204" pitchFamily="34" charset="0"/>
                <a:cs typeface="Times New Roman" panose="02020603050405020304" pitchFamily="18" charset="0"/>
              </a:rPr>
              <a:t>8 conferences targeting policy makers, businesses,</a:t>
            </a:r>
            <a:r>
              <a:rPr lang="en-US" sz="1800" dirty="0">
                <a:solidFill>
                  <a:srgbClr val="404040"/>
                </a:solidFill>
                <a:ea typeface="Calibri" panose="020F0502020204030204" pitchFamily="34" charset="0"/>
                <a:cs typeface="Times New Roman" panose="02020603050405020304" pitchFamily="18" charset="0"/>
              </a:rPr>
              <a:t> financial sector, municipalities, universities and academia, project promoters and SMEs. Special session for the Parliament of Georgia</a:t>
            </a:r>
          </a:p>
          <a:p>
            <a:pPr lvl="1"/>
            <a:r>
              <a:rPr lang="en-US" sz="1800" dirty="0">
                <a:solidFill>
                  <a:srgbClr val="404040"/>
                </a:solidFill>
                <a:effectLst/>
                <a:ea typeface="Calibri" panose="020F0502020204030204" pitchFamily="34" charset="0"/>
                <a:cs typeface="Times New Roman" panose="02020603050405020304" pitchFamily="18" charset="0"/>
              </a:rPr>
              <a:t>Two handbooks for </a:t>
            </a:r>
            <a:r>
              <a:rPr lang="en-US" sz="1800" dirty="0">
                <a:solidFill>
                  <a:srgbClr val="404040"/>
                </a:solidFill>
                <a:ea typeface="Calibri" panose="020F0502020204030204" pitchFamily="34" charset="0"/>
                <a:cs typeface="Times New Roman" panose="02020603050405020304" pitchFamily="18" charset="0"/>
              </a:rPr>
              <a:t>Policy Makers and Project Promoters and for the Universities</a:t>
            </a:r>
          </a:p>
          <a:p>
            <a:pPr lvl="1"/>
            <a:r>
              <a:rPr lang="en-US" sz="1800" dirty="0">
                <a:solidFill>
                  <a:srgbClr val="404040"/>
                </a:solidFill>
                <a:effectLst/>
                <a:ea typeface="Calibri" panose="020F0502020204030204" pitchFamily="34" charset="0"/>
                <a:cs typeface="Times New Roman" panose="02020603050405020304" pitchFamily="18" charset="0"/>
              </a:rPr>
              <a:t>A series of articles and broadcasts in the media</a:t>
            </a:r>
          </a:p>
          <a:p>
            <a:r>
              <a:rPr lang="en-US" sz="1800" dirty="0">
                <a:solidFill>
                  <a:srgbClr val="404040"/>
                </a:solidFill>
                <a:effectLst/>
                <a:ea typeface="Calibri" panose="020F0502020204030204" pitchFamily="34" charset="0"/>
                <a:cs typeface="Times New Roman" panose="02020603050405020304" pitchFamily="18" charset="0"/>
              </a:rPr>
              <a:t>Circularity Mapping and Development of Recommendations for the Circular Economy Strategy</a:t>
            </a:r>
          </a:p>
          <a:p>
            <a:r>
              <a:rPr lang="en-US" sz="1800" dirty="0">
                <a:solidFill>
                  <a:srgbClr val="404040"/>
                </a:solidFill>
                <a:ea typeface="Calibri" panose="020F0502020204030204" pitchFamily="34" charset="0"/>
                <a:cs typeface="Times New Roman" panose="02020603050405020304" pitchFamily="18" charset="0"/>
              </a:rPr>
              <a:t>Development of a pipeline of 14 investment projects. </a:t>
            </a:r>
          </a:p>
          <a:p>
            <a:r>
              <a:rPr lang="en-GB" sz="1800" dirty="0">
                <a:solidFill>
                  <a:srgbClr val="404040"/>
                </a:solidFill>
                <a:effectLst/>
                <a:ea typeface="Times New Roman" panose="02020603050405020304" pitchFamily="18" charset="0"/>
              </a:rPr>
              <a:t>The GoG has included the transition to a circular economy among national priorities to ensure sustainable development.</a:t>
            </a:r>
            <a:endParaRPr lang="en-GB" i="1" dirty="0">
              <a:solidFill>
                <a:srgbClr val="404040"/>
              </a:solidFill>
            </a:endParaRPr>
          </a:p>
        </p:txBody>
      </p:sp>
      <p:sp>
        <p:nvSpPr>
          <p:cNvPr id="3" name="Title 2">
            <a:extLst>
              <a:ext uri="{FF2B5EF4-FFF2-40B4-BE49-F238E27FC236}">
                <a16:creationId xmlns:a16="http://schemas.microsoft.com/office/drawing/2014/main" id="{1F6A07CC-BD6E-5C48-F944-C81F8A799835}"/>
              </a:ext>
            </a:extLst>
          </p:cNvPr>
          <p:cNvSpPr>
            <a:spLocks noGrp="1"/>
          </p:cNvSpPr>
          <p:nvPr>
            <p:ph type="ctrTitle"/>
          </p:nvPr>
        </p:nvSpPr>
        <p:spPr>
          <a:xfrm>
            <a:off x="0" y="0"/>
            <a:ext cx="9144000" cy="1340768"/>
          </a:xfrm>
        </p:spPr>
        <p:txBody>
          <a:bodyPr tIns="182880"/>
          <a:lstStyle/>
          <a:p>
            <a:r>
              <a:rPr lang="en-US" dirty="0">
                <a:solidFill>
                  <a:srgbClr val="508927"/>
                </a:solidFill>
                <a:latin typeface="Franklin Gothic Demi" panose="020B0703020102020204" pitchFamily="34" charset="0"/>
              </a:rPr>
              <a:t>Circular Economy Activities in Georgia</a:t>
            </a:r>
            <a:br>
              <a:rPr lang="en-US" dirty="0">
                <a:solidFill>
                  <a:srgbClr val="508927"/>
                </a:solidFill>
                <a:latin typeface="Franklin Gothic Demi" panose="020B0703020102020204" pitchFamily="34" charset="0"/>
              </a:rPr>
            </a:br>
            <a:r>
              <a:rPr lang="en-US" dirty="0">
                <a:solidFill>
                  <a:srgbClr val="508927"/>
                </a:solidFill>
                <a:latin typeface="Franklin Gothic Demi" panose="020B0703020102020204" pitchFamily="34" charset="0"/>
              </a:rPr>
              <a:t>2018 -2023</a:t>
            </a:r>
            <a:endParaRPr lang="en-GB" dirty="0">
              <a:solidFill>
                <a:srgbClr val="508927"/>
              </a:solidFill>
              <a:latin typeface="Franklin Gothic Demi" panose="020B0703020102020204" pitchFamily="34" charset="0"/>
            </a:endParaRPr>
          </a:p>
        </p:txBody>
      </p:sp>
    </p:spTree>
    <p:extLst>
      <p:ext uri="{BB962C8B-B14F-4D97-AF65-F5344CB8AC3E}">
        <p14:creationId xmlns:p14="http://schemas.microsoft.com/office/powerpoint/2010/main" val="492159263"/>
      </p:ext>
    </p:extLst>
  </p:cSld>
  <p:clrMapOvr>
    <a:masterClrMapping/>
  </p:clrMapOvr>
  <p:transition spd="med">
    <p:spli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AF455B-FAF8-493B-BEC3-3EAE279F661A}"/>
              </a:ext>
            </a:extLst>
          </p:cNvPr>
          <p:cNvSpPr>
            <a:spLocks noGrp="1"/>
          </p:cNvSpPr>
          <p:nvPr>
            <p:ph idx="1"/>
          </p:nvPr>
        </p:nvSpPr>
        <p:spPr>
          <a:xfrm>
            <a:off x="539552" y="1844824"/>
            <a:ext cx="8229600" cy="4752528"/>
          </a:xfrm>
          <a:ln w="12700" cmpd="dbl">
            <a:noFill/>
          </a:ln>
        </p:spPr>
        <p:txBody>
          <a:bodyPr tIns="91440" bIns="91440"/>
          <a:lstStyle/>
          <a:p>
            <a:pPr algn="just">
              <a:lnSpc>
                <a:spcPct val="107000"/>
              </a:lnSpc>
            </a:pPr>
            <a:r>
              <a:rPr lang="en-US" sz="2400" dirty="0">
                <a:solidFill>
                  <a:srgbClr val="404040"/>
                </a:solidFill>
                <a:effectLst/>
                <a:ea typeface="Calibri" panose="020F0502020204030204" pitchFamily="34" charset="0"/>
                <a:cs typeface="Times New Roman" panose="02020603050405020304" pitchFamily="18" charset="0"/>
              </a:rPr>
              <a:t>Circular Economy in Georgia is mapped; </a:t>
            </a:r>
            <a:endParaRPr lang="en-GB" sz="2400" dirty="0">
              <a:solidFill>
                <a:srgbClr val="404040"/>
              </a:solidFill>
              <a:effectLst/>
              <a:ea typeface="Calibri" panose="020F0502020204030204" pitchFamily="34" charset="0"/>
              <a:cs typeface="Times New Roman" panose="02020603050405020304" pitchFamily="18" charset="0"/>
            </a:endParaRPr>
          </a:p>
          <a:p>
            <a:pPr algn="just">
              <a:lnSpc>
                <a:spcPct val="107000"/>
              </a:lnSpc>
            </a:pPr>
            <a:r>
              <a:rPr lang="en-US" sz="2400" dirty="0">
                <a:solidFill>
                  <a:srgbClr val="404040"/>
                </a:solidFill>
                <a:effectLst/>
                <a:ea typeface="Calibri" panose="020F0502020204030204" pitchFamily="34" charset="0"/>
                <a:cs typeface="Times New Roman" panose="02020603050405020304" pitchFamily="18" charset="0"/>
              </a:rPr>
              <a:t>Appropriate national quantitative circular economy policy targets and circular ambitions are identified and established; </a:t>
            </a:r>
            <a:endParaRPr lang="en-GB" sz="2400" dirty="0">
              <a:solidFill>
                <a:srgbClr val="404040"/>
              </a:solidFill>
              <a:effectLst/>
              <a:ea typeface="Calibri" panose="020F0502020204030204" pitchFamily="34" charset="0"/>
              <a:cs typeface="Times New Roman" panose="02020603050405020304" pitchFamily="18" charset="0"/>
            </a:endParaRPr>
          </a:p>
          <a:p>
            <a:pPr algn="just">
              <a:lnSpc>
                <a:spcPct val="107000"/>
              </a:lnSpc>
            </a:pPr>
            <a:r>
              <a:rPr lang="en-US" sz="2400" dirty="0">
                <a:solidFill>
                  <a:srgbClr val="404040"/>
                </a:solidFill>
                <a:effectLst/>
                <a:ea typeface="Calibri" panose="020F0502020204030204" pitchFamily="34" charset="0"/>
                <a:cs typeface="Times New Roman" panose="02020603050405020304" pitchFamily="18" charset="0"/>
              </a:rPr>
              <a:t>Sectoral circular economy opportunities are identified;</a:t>
            </a:r>
            <a:endParaRPr lang="en-GB" sz="2400" dirty="0">
              <a:solidFill>
                <a:srgbClr val="404040"/>
              </a:solidFill>
              <a:effectLst/>
              <a:ea typeface="Calibri" panose="020F0502020204030204" pitchFamily="34" charset="0"/>
              <a:cs typeface="Times New Roman" panose="02020603050405020304" pitchFamily="18" charset="0"/>
            </a:endParaRPr>
          </a:p>
          <a:p>
            <a:pPr algn="just">
              <a:lnSpc>
                <a:spcPct val="107000"/>
              </a:lnSpc>
            </a:pPr>
            <a:r>
              <a:rPr lang="en-US" sz="2400" dirty="0">
                <a:solidFill>
                  <a:srgbClr val="404040"/>
                </a:solidFill>
                <a:effectLst/>
                <a:ea typeface="Calibri" panose="020F0502020204030204" pitchFamily="34" charset="0"/>
                <a:cs typeface="Times New Roman" panose="02020603050405020304" pitchFamily="18" charset="0"/>
              </a:rPr>
              <a:t>Priority sectors for circular economy initiatives and sector-specific policy options are determined</a:t>
            </a:r>
            <a:r>
              <a:rPr lang="en-US" sz="2400" dirty="0">
                <a:solidFill>
                  <a:srgbClr val="404040"/>
                </a:solidFill>
                <a:ea typeface="Calibri" panose="020F0502020204030204" pitchFamily="34" charset="0"/>
                <a:cs typeface="Times New Roman" panose="02020603050405020304" pitchFamily="18" charset="0"/>
              </a:rPr>
              <a:t>;</a:t>
            </a:r>
            <a:r>
              <a:rPr lang="en-US" sz="2400" dirty="0">
                <a:solidFill>
                  <a:srgbClr val="404040"/>
                </a:solidFill>
                <a:effectLst/>
                <a:ea typeface="Calibri" panose="020F0502020204030204" pitchFamily="34" charset="0"/>
                <a:cs typeface="Times New Roman" panose="02020603050405020304" pitchFamily="18" charset="0"/>
              </a:rPr>
              <a:t> </a:t>
            </a:r>
            <a:endParaRPr lang="en-GB" sz="2400" dirty="0">
              <a:solidFill>
                <a:srgbClr val="404040"/>
              </a:solidFill>
              <a:effectLst/>
              <a:ea typeface="Calibri" panose="020F0502020204030204" pitchFamily="34" charset="0"/>
              <a:cs typeface="Times New Roman" panose="02020603050405020304" pitchFamily="18" charset="0"/>
            </a:endParaRPr>
          </a:p>
          <a:p>
            <a:r>
              <a:rPr lang="en-US" sz="2400" dirty="0">
                <a:solidFill>
                  <a:srgbClr val="404040"/>
                </a:solidFill>
                <a:effectLst/>
                <a:ea typeface="Calibri" panose="020F0502020204030204" pitchFamily="34" charset="0"/>
              </a:rPr>
              <a:t>Recommendations for the Circular Economy Roadmap and Strategy of Georgia are developed.</a:t>
            </a:r>
            <a:endParaRPr lang="en-GB" sz="2400" dirty="0">
              <a:solidFill>
                <a:srgbClr val="404040"/>
              </a:solidFill>
            </a:endParaRPr>
          </a:p>
        </p:txBody>
      </p:sp>
      <p:sp>
        <p:nvSpPr>
          <p:cNvPr id="3" name="Title 2">
            <a:extLst>
              <a:ext uri="{FF2B5EF4-FFF2-40B4-BE49-F238E27FC236}">
                <a16:creationId xmlns:a16="http://schemas.microsoft.com/office/drawing/2014/main" id="{D6B018C8-83C4-4E42-9CC1-29BAFF28DFD9}"/>
              </a:ext>
            </a:extLst>
          </p:cNvPr>
          <p:cNvSpPr>
            <a:spLocks noGrp="1"/>
          </p:cNvSpPr>
          <p:nvPr>
            <p:ph type="ctrTitle"/>
          </p:nvPr>
        </p:nvSpPr>
        <p:spPr>
          <a:xfrm>
            <a:off x="0" y="0"/>
            <a:ext cx="9144000" cy="1412776"/>
          </a:xfrm>
        </p:spPr>
        <p:txBody>
          <a:bodyPr tIns="182880"/>
          <a:lstStyle/>
          <a:p>
            <a:r>
              <a:rPr lang="en-US" dirty="0">
                <a:solidFill>
                  <a:srgbClr val="508927"/>
                </a:solidFill>
                <a:ea typeface="Times New Roman" panose="02020603050405020304" pitchFamily="18" charset="0"/>
                <a:cs typeface="Times New Roman" panose="02020603050405020304" pitchFamily="18" charset="0"/>
              </a:rPr>
              <a:t>K</a:t>
            </a:r>
            <a:r>
              <a:rPr lang="en-US" sz="3600" dirty="0">
                <a:solidFill>
                  <a:srgbClr val="508927"/>
                </a:solidFill>
                <a:effectLst/>
                <a:ea typeface="Times New Roman" panose="02020603050405020304" pitchFamily="18" charset="0"/>
                <a:cs typeface="Times New Roman" panose="02020603050405020304" pitchFamily="18" charset="0"/>
              </a:rPr>
              <a:t>ey Objectives of the Circularity Mapping in Georgia (2020 – 2022)</a:t>
            </a:r>
            <a:endParaRPr lang="en-GB" dirty="0">
              <a:solidFill>
                <a:srgbClr val="508927"/>
              </a:solidFill>
            </a:endParaRPr>
          </a:p>
        </p:txBody>
      </p:sp>
    </p:spTree>
    <p:extLst>
      <p:ext uri="{BB962C8B-B14F-4D97-AF65-F5344CB8AC3E}">
        <p14:creationId xmlns:p14="http://schemas.microsoft.com/office/powerpoint/2010/main" val="4260391393"/>
      </p:ext>
    </p:extLst>
  </p:cSld>
  <p:clrMapOvr>
    <a:masterClrMapping/>
  </p:clrMapOvr>
  <p:transition spd="med">
    <p:spli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44D11A-D143-4357-FD33-97C44613A918}"/>
              </a:ext>
            </a:extLst>
          </p:cNvPr>
          <p:cNvSpPr>
            <a:spLocks noGrp="1"/>
          </p:cNvSpPr>
          <p:nvPr>
            <p:ph idx="1"/>
          </p:nvPr>
        </p:nvSpPr>
        <p:spPr>
          <a:xfrm>
            <a:off x="467544" y="1556792"/>
            <a:ext cx="8352928" cy="4536504"/>
          </a:xfrm>
        </p:spPr>
        <p:txBody>
          <a:bodyPr/>
          <a:lstStyle/>
          <a:p>
            <a:pPr>
              <a:spcAft>
                <a:spcPts val="1200"/>
              </a:spcAft>
            </a:pPr>
            <a:r>
              <a:rPr lang="en-US" sz="2400" dirty="0">
                <a:solidFill>
                  <a:srgbClr val="404040"/>
                </a:solidFill>
              </a:rPr>
              <a:t>Mapping process took 24 months.</a:t>
            </a:r>
          </a:p>
          <a:p>
            <a:pPr>
              <a:spcAft>
                <a:spcPts val="1200"/>
              </a:spcAft>
            </a:pPr>
            <a:r>
              <a:rPr lang="en-US" sz="2400" dirty="0">
                <a:solidFill>
                  <a:srgbClr val="404040"/>
                </a:solidFill>
              </a:rPr>
              <a:t>13 experts working through the process and representing the highest level at various economic sectors.</a:t>
            </a:r>
          </a:p>
          <a:p>
            <a:pPr>
              <a:spcAft>
                <a:spcPts val="1200"/>
              </a:spcAft>
            </a:pPr>
            <a:r>
              <a:rPr lang="en-GB" sz="2400" dirty="0">
                <a:solidFill>
                  <a:srgbClr val="404040"/>
                </a:solidFill>
              </a:rPr>
              <a:t>Inter-ministerial group of 36 experts from various ministries and governmental agencies under the leadership of Acad.</a:t>
            </a:r>
            <a:r>
              <a:rPr lang="ka-GE" sz="2400" dirty="0">
                <a:solidFill>
                  <a:schemeClr val="bg1"/>
                </a:solidFill>
              </a:rPr>
              <a:t>.</a:t>
            </a:r>
            <a:r>
              <a:rPr lang="en-GB" sz="2400" dirty="0">
                <a:solidFill>
                  <a:srgbClr val="404040"/>
                </a:solidFill>
              </a:rPr>
              <a:t>Solomon Pavliashvili - Deputy Minister at the Ministry of Environmental Protection and Agriculture of Georgia.</a:t>
            </a:r>
          </a:p>
          <a:p>
            <a:pPr>
              <a:spcAft>
                <a:spcPts val="1200"/>
              </a:spcAft>
            </a:pPr>
            <a:r>
              <a:rPr lang="en-GB" sz="2400" dirty="0">
                <a:solidFill>
                  <a:srgbClr val="404040"/>
                </a:solidFill>
              </a:rPr>
              <a:t>Consultations and interviews with industry leaders.</a:t>
            </a:r>
          </a:p>
          <a:p>
            <a:pPr>
              <a:spcAft>
                <a:spcPts val="1200"/>
              </a:spcAft>
            </a:pPr>
            <a:r>
              <a:rPr lang="en-GB" sz="2400" dirty="0">
                <a:solidFill>
                  <a:srgbClr val="404040"/>
                </a:solidFill>
              </a:rPr>
              <a:t>Review of 82 most relevant reference documents.</a:t>
            </a:r>
          </a:p>
          <a:p>
            <a:pPr>
              <a:spcAft>
                <a:spcPts val="1200"/>
              </a:spcAft>
            </a:pPr>
            <a:endParaRPr lang="en-GB" dirty="0">
              <a:solidFill>
                <a:srgbClr val="404040"/>
              </a:solidFill>
            </a:endParaRPr>
          </a:p>
        </p:txBody>
      </p:sp>
      <p:sp>
        <p:nvSpPr>
          <p:cNvPr id="3" name="Title 2">
            <a:extLst>
              <a:ext uri="{FF2B5EF4-FFF2-40B4-BE49-F238E27FC236}">
                <a16:creationId xmlns:a16="http://schemas.microsoft.com/office/drawing/2014/main" id="{2BC64ED9-EBB3-1DE2-BD30-6756367FDF76}"/>
              </a:ext>
            </a:extLst>
          </p:cNvPr>
          <p:cNvSpPr>
            <a:spLocks noGrp="1"/>
          </p:cNvSpPr>
          <p:nvPr>
            <p:ph type="ctrTitle"/>
          </p:nvPr>
        </p:nvSpPr>
        <p:spPr/>
        <p:txBody>
          <a:bodyPr tIns="182880"/>
          <a:lstStyle/>
          <a:p>
            <a:r>
              <a:rPr lang="en-US" dirty="0">
                <a:solidFill>
                  <a:srgbClr val="508927"/>
                </a:solidFill>
              </a:rPr>
              <a:t>Mapping Circularity – Key Resources</a:t>
            </a:r>
            <a:endParaRPr lang="en-GB" dirty="0">
              <a:solidFill>
                <a:srgbClr val="508927"/>
              </a:solidFill>
            </a:endParaRPr>
          </a:p>
        </p:txBody>
      </p:sp>
    </p:spTree>
    <p:extLst>
      <p:ext uri="{BB962C8B-B14F-4D97-AF65-F5344CB8AC3E}">
        <p14:creationId xmlns:p14="http://schemas.microsoft.com/office/powerpoint/2010/main" val="3041534870"/>
      </p:ext>
    </p:extLst>
  </p:cSld>
  <p:clrMapOvr>
    <a:masterClrMapping/>
  </p:clrMapOvr>
  <p:transition spd="med">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D539AD-5F92-4728-A6FB-82F53589E077}"/>
              </a:ext>
            </a:extLst>
          </p:cNvPr>
          <p:cNvSpPr>
            <a:spLocks noGrp="1"/>
          </p:cNvSpPr>
          <p:nvPr>
            <p:ph idx="1"/>
          </p:nvPr>
        </p:nvSpPr>
        <p:spPr>
          <a:xfrm>
            <a:off x="539552" y="1844824"/>
            <a:ext cx="8363272" cy="4464496"/>
          </a:xfrm>
        </p:spPr>
        <p:txBody>
          <a:bodyPr/>
          <a:lstStyle/>
          <a:p>
            <a:pPr>
              <a:spcAft>
                <a:spcPts val="1200"/>
              </a:spcAft>
            </a:pPr>
            <a:r>
              <a:rPr lang="en-GB" sz="2400" dirty="0">
                <a:solidFill>
                  <a:srgbClr val="404040"/>
                </a:solidFill>
              </a:rPr>
              <a:t>We have created an overview of the current state of the circular economy in Georgia.</a:t>
            </a:r>
          </a:p>
          <a:p>
            <a:pPr>
              <a:spcAft>
                <a:spcPts val="1200"/>
              </a:spcAft>
            </a:pPr>
            <a:r>
              <a:rPr lang="en-GB" sz="2400" dirty="0">
                <a:solidFill>
                  <a:srgbClr val="404040"/>
                </a:solidFill>
              </a:rPr>
              <a:t>We have identified ongoing circular economy activities in Georgia.</a:t>
            </a:r>
          </a:p>
          <a:p>
            <a:pPr>
              <a:spcAft>
                <a:spcPts val="1200"/>
              </a:spcAft>
            </a:pPr>
            <a:r>
              <a:rPr lang="en-GB" sz="2400" dirty="0">
                <a:solidFill>
                  <a:srgbClr val="404040"/>
                </a:solidFill>
              </a:rPr>
              <a:t>We have conducted interviews to explore the role of the stakeholders and their views on how the transition to a circular economy could be implemented in Georgia.</a:t>
            </a:r>
          </a:p>
          <a:p>
            <a:pPr>
              <a:spcAft>
                <a:spcPts val="1200"/>
              </a:spcAft>
            </a:pPr>
            <a:r>
              <a:rPr lang="en-GB" sz="2400" dirty="0">
                <a:solidFill>
                  <a:srgbClr val="404040"/>
                </a:solidFill>
              </a:rPr>
              <a:t>We have analysed Georgia’s situational picture of the current circular economy state and potential focus areas.</a:t>
            </a:r>
          </a:p>
        </p:txBody>
      </p:sp>
      <p:sp>
        <p:nvSpPr>
          <p:cNvPr id="3" name="Title 2">
            <a:extLst>
              <a:ext uri="{FF2B5EF4-FFF2-40B4-BE49-F238E27FC236}">
                <a16:creationId xmlns:a16="http://schemas.microsoft.com/office/drawing/2014/main" id="{61089227-4F44-49E4-82C7-45753E207BD0}"/>
              </a:ext>
            </a:extLst>
          </p:cNvPr>
          <p:cNvSpPr>
            <a:spLocks noGrp="1"/>
          </p:cNvSpPr>
          <p:nvPr>
            <p:ph type="ctrTitle"/>
          </p:nvPr>
        </p:nvSpPr>
        <p:spPr>
          <a:xfrm>
            <a:off x="0" y="0"/>
            <a:ext cx="9144000" cy="1556792"/>
          </a:xfrm>
        </p:spPr>
        <p:txBody>
          <a:bodyPr tIns="182880"/>
          <a:lstStyle/>
          <a:p>
            <a:r>
              <a:rPr lang="en-GB" dirty="0">
                <a:solidFill>
                  <a:srgbClr val="508927"/>
                </a:solidFill>
              </a:rPr>
              <a:t>Situational Picture of Current </a:t>
            </a:r>
            <a:r>
              <a:rPr lang="en-GB" dirty="0"/>
              <a:t>A</a:t>
            </a:r>
            <a:r>
              <a:rPr lang="en-GB" dirty="0">
                <a:solidFill>
                  <a:srgbClr val="508927"/>
                </a:solidFill>
              </a:rPr>
              <a:t>ctivities and Possibilities – the First Step</a:t>
            </a:r>
          </a:p>
        </p:txBody>
      </p:sp>
    </p:spTree>
    <p:extLst>
      <p:ext uri="{BB962C8B-B14F-4D97-AF65-F5344CB8AC3E}">
        <p14:creationId xmlns:p14="http://schemas.microsoft.com/office/powerpoint/2010/main" val="824508821"/>
      </p:ext>
    </p:extLst>
  </p:cSld>
  <p:clrMapOvr>
    <a:masterClrMapping/>
  </p:clrMapOvr>
  <p:transition spd="med">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1B0CF-0D2F-453D-93BB-F0F989F60F2E}"/>
              </a:ext>
            </a:extLst>
          </p:cNvPr>
          <p:cNvSpPr>
            <a:spLocks noGrp="1"/>
          </p:cNvSpPr>
          <p:nvPr>
            <p:ph idx="1"/>
          </p:nvPr>
        </p:nvSpPr>
        <p:spPr>
          <a:xfrm>
            <a:off x="539552" y="1772816"/>
            <a:ext cx="8229600" cy="4464496"/>
          </a:xfrm>
        </p:spPr>
        <p:txBody>
          <a:bodyPr/>
          <a:lstStyle/>
          <a:p>
            <a:pPr marL="457200">
              <a:lnSpc>
                <a:spcPct val="107000"/>
              </a:lnSpc>
            </a:pPr>
            <a:r>
              <a:rPr lang="en-GB" sz="2000" b="1" dirty="0">
                <a:solidFill>
                  <a:srgbClr val="404040"/>
                </a:solidFill>
                <a:effectLst/>
                <a:ea typeface="Calibri" panose="020F0502020204030204" pitchFamily="34" charset="0"/>
                <a:cs typeface="Calibri" panose="020F0502020204030204" pitchFamily="34" charset="0"/>
              </a:rPr>
              <a:t>Resource productivity</a:t>
            </a:r>
            <a:r>
              <a:rPr lang="en-GB" sz="2000" dirty="0">
                <a:solidFill>
                  <a:srgbClr val="404040"/>
                </a:solidFill>
                <a:effectLst/>
                <a:ea typeface="Calibri" panose="020F0502020204030204" pitchFamily="34" charset="0"/>
                <a:cs typeface="Calibri" panose="020F0502020204030204" pitchFamily="34" charset="0"/>
              </a:rPr>
              <a:t>. The resource productivity metric was the lead indicator as recommended by the European Commission’s Resource Efficiency scoreboard. </a:t>
            </a:r>
            <a:endParaRPr lang="en-GB" sz="2000" dirty="0">
              <a:solidFill>
                <a:srgbClr val="404040"/>
              </a:solidFill>
              <a:effectLst/>
              <a:ea typeface="Calibri" panose="020F0502020204030204" pitchFamily="34" charset="0"/>
              <a:cs typeface="Times New Roman" panose="02020603050405020304" pitchFamily="18" charset="0"/>
            </a:endParaRPr>
          </a:p>
          <a:p>
            <a:pPr marL="457200">
              <a:lnSpc>
                <a:spcPct val="107000"/>
              </a:lnSpc>
            </a:pPr>
            <a:r>
              <a:rPr lang="en-GB" sz="2000" b="1" dirty="0">
                <a:solidFill>
                  <a:srgbClr val="404040"/>
                </a:solidFill>
                <a:effectLst/>
                <a:ea typeface="Calibri" panose="020F0502020204030204" pitchFamily="34" charset="0"/>
                <a:cs typeface="Calibri" panose="020F0502020204030204" pitchFamily="34" charset="0"/>
              </a:rPr>
              <a:t>Circular activities</a:t>
            </a:r>
            <a:r>
              <a:rPr lang="en-GB" sz="2000" dirty="0">
                <a:solidFill>
                  <a:srgbClr val="404040"/>
                </a:solidFill>
                <a:effectLst/>
                <a:ea typeface="Calibri" panose="020F0502020204030204" pitchFamily="34" charset="0"/>
                <a:cs typeface="Calibri" panose="020F0502020204030204" pitchFamily="34" charset="0"/>
              </a:rPr>
              <a:t>. A complete set of indicators including the adoption of remanufacturing and sharing was measured. As this data was not readily available, recycling rate and eco-innovation indexes </a:t>
            </a:r>
            <a:r>
              <a:rPr lang="en-GB" sz="2000" dirty="0">
                <a:solidFill>
                  <a:srgbClr val="404040"/>
                </a:solidFill>
                <a:ea typeface="Calibri" panose="020F0502020204030204" pitchFamily="34" charset="0"/>
                <a:cs typeface="Calibri" panose="020F0502020204030204" pitchFamily="34" charset="0"/>
              </a:rPr>
              <a:t>were</a:t>
            </a:r>
            <a:r>
              <a:rPr lang="en-GB" sz="2000" dirty="0">
                <a:solidFill>
                  <a:srgbClr val="404040"/>
                </a:solidFill>
                <a:effectLst/>
                <a:ea typeface="Calibri" panose="020F0502020204030204" pitchFamily="34" charset="0"/>
                <a:cs typeface="Calibri" panose="020F0502020204030204" pitchFamily="34" charset="0"/>
              </a:rPr>
              <a:t> used as proxy indicators. </a:t>
            </a:r>
            <a:endParaRPr lang="en-GB" sz="2000" dirty="0">
              <a:solidFill>
                <a:srgbClr val="404040"/>
              </a:solidFill>
              <a:effectLst/>
              <a:ea typeface="Calibri" panose="020F0502020204030204" pitchFamily="34" charset="0"/>
              <a:cs typeface="Times New Roman" panose="02020603050405020304" pitchFamily="18" charset="0"/>
            </a:endParaRPr>
          </a:p>
          <a:p>
            <a:pPr marL="457200">
              <a:lnSpc>
                <a:spcPct val="107000"/>
              </a:lnSpc>
            </a:pPr>
            <a:r>
              <a:rPr lang="en-GB" sz="2000" b="1" dirty="0">
                <a:solidFill>
                  <a:srgbClr val="404040"/>
                </a:solidFill>
                <a:effectLst/>
                <a:ea typeface="Calibri" panose="020F0502020204030204" pitchFamily="34" charset="0"/>
                <a:cs typeface="Calibri" panose="020F0502020204030204" pitchFamily="34" charset="0"/>
              </a:rPr>
              <a:t>Waste generation </a:t>
            </a:r>
            <a:r>
              <a:rPr lang="en-GB" sz="2000" dirty="0">
                <a:solidFill>
                  <a:srgbClr val="404040"/>
                </a:solidFill>
                <a:effectLst/>
                <a:ea typeface="Calibri" panose="020F0502020204030204" pitchFamily="34" charset="0"/>
                <a:cs typeface="Calibri" panose="020F0502020204030204" pitchFamily="34" charset="0"/>
              </a:rPr>
              <a:t>by industries and consumers. </a:t>
            </a:r>
            <a:endParaRPr lang="en-GB" sz="2000" dirty="0">
              <a:solidFill>
                <a:srgbClr val="404040"/>
              </a:solidFill>
              <a:effectLst/>
              <a:ea typeface="Calibri" panose="020F0502020204030204" pitchFamily="34" charset="0"/>
              <a:cs typeface="Times New Roman" panose="02020603050405020304" pitchFamily="18" charset="0"/>
            </a:endParaRPr>
          </a:p>
          <a:p>
            <a:pPr marL="457200">
              <a:lnSpc>
                <a:spcPct val="107000"/>
              </a:lnSpc>
              <a:spcAft>
                <a:spcPts val="800"/>
              </a:spcAft>
            </a:pPr>
            <a:r>
              <a:rPr lang="en-GB" sz="2000" b="1" dirty="0">
                <a:solidFill>
                  <a:srgbClr val="404040"/>
                </a:solidFill>
                <a:effectLst/>
                <a:ea typeface="Calibri" panose="020F0502020204030204" pitchFamily="34" charset="0"/>
                <a:cs typeface="Calibri" panose="020F0502020204030204" pitchFamily="34" charset="0"/>
              </a:rPr>
              <a:t>Energy and greenhouse gas emissions</a:t>
            </a:r>
            <a:r>
              <a:rPr lang="en-GB" sz="2000" dirty="0">
                <a:solidFill>
                  <a:srgbClr val="404040"/>
                </a:solidFill>
                <a:effectLst/>
                <a:ea typeface="Calibri" panose="020F0502020204030204" pitchFamily="34" charset="0"/>
                <a:cs typeface="Calibri" panose="020F0502020204030204" pitchFamily="34" charset="0"/>
              </a:rPr>
              <a:t>. Two straightforward metrics of renewable energy use and greenhouse gas emissions per GDP output were used.</a:t>
            </a:r>
            <a:endParaRPr lang="en-GB" sz="2000" dirty="0">
              <a:solidFill>
                <a:srgbClr val="404040"/>
              </a:solidFill>
              <a:effectLst/>
              <a:ea typeface="Calibri" panose="020F0502020204030204" pitchFamily="34" charset="0"/>
              <a:cs typeface="Times New Roman" panose="02020603050405020304" pitchFamily="18" charset="0"/>
            </a:endParaRPr>
          </a:p>
          <a:p>
            <a:endParaRPr lang="en-GB" dirty="0">
              <a:solidFill>
                <a:srgbClr val="404040"/>
              </a:solidFill>
            </a:endParaRPr>
          </a:p>
        </p:txBody>
      </p:sp>
      <p:sp>
        <p:nvSpPr>
          <p:cNvPr id="3" name="Title 2">
            <a:extLst>
              <a:ext uri="{FF2B5EF4-FFF2-40B4-BE49-F238E27FC236}">
                <a16:creationId xmlns:a16="http://schemas.microsoft.com/office/drawing/2014/main" id="{C186EA55-BB5E-4E13-9494-6AF82AB54BB3}"/>
              </a:ext>
            </a:extLst>
          </p:cNvPr>
          <p:cNvSpPr>
            <a:spLocks noGrp="1"/>
          </p:cNvSpPr>
          <p:nvPr>
            <p:ph type="ctrTitle"/>
          </p:nvPr>
        </p:nvSpPr>
        <p:spPr>
          <a:xfrm>
            <a:off x="0" y="0"/>
            <a:ext cx="9144000" cy="1484784"/>
          </a:xfrm>
        </p:spPr>
        <p:txBody>
          <a:bodyPr tIns="182880"/>
          <a:lstStyle/>
          <a:p>
            <a:pPr marL="742950" lvl="1" indent="-285750">
              <a:lnSpc>
                <a:spcPct val="107000"/>
              </a:lnSpc>
              <a:spcAft>
                <a:spcPts val="800"/>
              </a:spcAft>
            </a:pPr>
            <a:r>
              <a:rPr lang="en-GB" sz="3600" b="1" dirty="0">
                <a:solidFill>
                  <a:srgbClr val="508927"/>
                </a:solidFill>
                <a:effectLst/>
                <a:latin typeface="Franklin Gothic Demi" panose="020B0703020102020204" pitchFamily="34" charset="0"/>
                <a:ea typeface="Calibri" panose="020F0502020204030204" pitchFamily="34" charset="0"/>
                <a:cs typeface="Calibri" panose="020F0502020204030204" pitchFamily="34" charset="0"/>
              </a:rPr>
              <a:t>Assessing the Current Level of Georgia’s Circularity – the Second Step</a:t>
            </a:r>
            <a:endParaRPr lang="en-GB" dirty="0">
              <a:solidFill>
                <a:srgbClr val="508927"/>
              </a:solidFill>
              <a:latin typeface="Franklin Gothic Demi" panose="020B0703020102020204" pitchFamily="34" charset="0"/>
            </a:endParaRPr>
          </a:p>
        </p:txBody>
      </p:sp>
    </p:spTree>
    <p:extLst>
      <p:ext uri="{BB962C8B-B14F-4D97-AF65-F5344CB8AC3E}">
        <p14:creationId xmlns:p14="http://schemas.microsoft.com/office/powerpoint/2010/main" val="2025122446"/>
      </p:ext>
    </p:extLst>
  </p:cSld>
  <p:clrMapOvr>
    <a:masterClrMapping/>
  </p:clrMapOvr>
  <p:transition spd="med">
    <p:spli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05320" y="3761656"/>
            <a:ext cx="3243326" cy="3096344"/>
          </a:xfrm>
          <a:prstGeom prst="rect">
            <a:avLst/>
          </a:prstGeom>
        </p:spPr>
      </p:pic>
      <p:sp>
        <p:nvSpPr>
          <p:cNvPr id="2" name="Content Placeholder 1">
            <a:extLst>
              <a:ext uri="{FF2B5EF4-FFF2-40B4-BE49-F238E27FC236}">
                <a16:creationId xmlns:a16="http://schemas.microsoft.com/office/drawing/2014/main" id="{0D79D584-E2F8-43F0-A947-0EE27C2EE718}"/>
              </a:ext>
            </a:extLst>
          </p:cNvPr>
          <p:cNvSpPr>
            <a:spLocks noGrp="1"/>
          </p:cNvSpPr>
          <p:nvPr>
            <p:ph idx="1"/>
          </p:nvPr>
        </p:nvSpPr>
        <p:spPr>
          <a:xfrm>
            <a:off x="539552" y="1904226"/>
            <a:ext cx="8604448" cy="1740798"/>
          </a:xfrm>
        </p:spPr>
        <p:txBody>
          <a:bodyPr/>
          <a:lstStyle/>
          <a:p>
            <a:pPr marL="0" indent="0">
              <a:lnSpc>
                <a:spcPct val="107000"/>
              </a:lnSpc>
              <a:spcAft>
                <a:spcPts val="800"/>
              </a:spcAft>
              <a:buNone/>
            </a:pPr>
            <a:r>
              <a:rPr lang="en-GB" sz="2000" dirty="0">
                <a:solidFill>
                  <a:srgbClr val="404040"/>
                </a:solidFill>
                <a:effectLst/>
                <a:ea typeface="Calibri" panose="020F0502020204030204" pitchFamily="34" charset="0"/>
                <a:cs typeface="Calibri" panose="020F0502020204030204" pitchFamily="34" charset="0"/>
              </a:rPr>
              <a:t>For this step, we have engaged businesses from the focus sectors and their value chains, in order to:</a:t>
            </a:r>
            <a:endParaRPr lang="en-GB" sz="2000" dirty="0">
              <a:solidFill>
                <a:srgbClr val="404040"/>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dirty="0">
                <a:solidFill>
                  <a:srgbClr val="404040"/>
                </a:solidFill>
                <a:effectLst/>
                <a:ea typeface="Calibri" panose="020F0502020204030204" pitchFamily="34" charset="0"/>
                <a:cs typeface="Calibri" panose="020F0502020204030204" pitchFamily="34" charset="0"/>
              </a:rPr>
              <a:t>Get insights and knowledge to identify the most relevant circular economy opportunities and barriers in each focus sector.</a:t>
            </a:r>
            <a:endParaRPr lang="en-GB" sz="2000" dirty="0">
              <a:solidFill>
                <a:srgbClr val="404040"/>
              </a:solidFill>
              <a:effectLs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8814C4D6-9E24-4893-B6D4-68F25ECD50C3}"/>
              </a:ext>
            </a:extLst>
          </p:cNvPr>
          <p:cNvSpPr>
            <a:spLocks noGrp="1"/>
          </p:cNvSpPr>
          <p:nvPr>
            <p:ph type="ctrTitle"/>
          </p:nvPr>
        </p:nvSpPr>
        <p:spPr>
          <a:xfrm>
            <a:off x="0" y="0"/>
            <a:ext cx="9144000" cy="1412776"/>
          </a:xfrm>
        </p:spPr>
        <p:txBody>
          <a:bodyPr tIns="182880"/>
          <a:lstStyle/>
          <a:p>
            <a:pPr marL="342900" lvl="0" indent="-342900">
              <a:lnSpc>
                <a:spcPct val="107000"/>
              </a:lnSpc>
              <a:spcAft>
                <a:spcPts val="800"/>
              </a:spcAft>
            </a:pPr>
            <a:r>
              <a:rPr lang="en-GB" sz="3600" b="1" dirty="0">
                <a:effectLst/>
                <a:ea typeface="Calibri" panose="020F0502020204030204" pitchFamily="34" charset="0"/>
                <a:cs typeface="Times New Roman" panose="02020603050405020304" pitchFamily="18" charset="0"/>
              </a:rPr>
              <a:t>Assess sector circular economy opportunities – the Third Step</a:t>
            </a:r>
            <a:endParaRPr lang="en-GB" dirty="0"/>
          </a:p>
        </p:txBody>
      </p:sp>
      <p:sp>
        <p:nvSpPr>
          <p:cNvPr id="6" name="Rectangle 5"/>
          <p:cNvSpPr/>
          <p:nvPr/>
        </p:nvSpPr>
        <p:spPr>
          <a:xfrm>
            <a:off x="539552" y="3861048"/>
            <a:ext cx="5256584" cy="2299091"/>
          </a:xfrm>
          <a:prstGeom prst="rect">
            <a:avLst/>
          </a:prstGeom>
        </p:spPr>
        <p:txBody>
          <a:bodyPr wrap="square">
            <a:spAutoFit/>
          </a:bodyPr>
          <a:lstStyle/>
          <a:p>
            <a:pPr marL="342900" lvl="0" indent="-342900">
              <a:lnSpc>
                <a:spcPct val="107000"/>
              </a:lnSpc>
              <a:spcBef>
                <a:spcPts val="1200"/>
              </a:spcBef>
              <a:spcAft>
                <a:spcPts val="600"/>
              </a:spcAft>
              <a:buFont typeface="Symbol" panose="05050102010706020507" pitchFamily="18" charset="2"/>
              <a:buChar char=""/>
            </a:pPr>
            <a:r>
              <a:rPr lang="en-GB" sz="2000" dirty="0">
                <a:solidFill>
                  <a:srgbClr val="404040"/>
                </a:solidFill>
                <a:latin typeface="Franklin Gothic Book" panose="020B0503020102020204" pitchFamily="34" charset="0"/>
                <a:ea typeface="Calibri" panose="020F0502020204030204" pitchFamily="34" charset="0"/>
                <a:cs typeface="Calibri" panose="020F0502020204030204" pitchFamily="34" charset="0"/>
              </a:rPr>
              <a:t>Create early alignment on a common direction for the country and the focus sectors.</a:t>
            </a:r>
            <a:endParaRPr lang="en-GB" sz="2000" dirty="0">
              <a:solidFill>
                <a:srgbClr val="404040"/>
              </a:solidFill>
              <a:latin typeface="Franklin Gothic Book" panose="020B0503020102020204" pitchFamily="34" charset="0"/>
              <a:ea typeface="Calibri" panose="020F0502020204030204" pitchFamily="34" charset="0"/>
              <a:cs typeface="Times New Roman" panose="02020603050405020304" pitchFamily="18" charset="0"/>
            </a:endParaRPr>
          </a:p>
          <a:p>
            <a:pPr marL="342900" indent="-342900">
              <a:lnSpc>
                <a:spcPct val="107000"/>
              </a:lnSpc>
              <a:spcBef>
                <a:spcPts val="1200"/>
              </a:spcBef>
              <a:spcAft>
                <a:spcPts val="600"/>
              </a:spcAft>
              <a:buFont typeface="Symbol" panose="05050102010706020507" pitchFamily="18" charset="2"/>
              <a:buChar char=""/>
            </a:pPr>
            <a:r>
              <a:rPr lang="en-GB" sz="2000" dirty="0">
                <a:solidFill>
                  <a:srgbClr val="404040"/>
                </a:solidFill>
                <a:latin typeface="Franklin Gothic Book" panose="020B0503020102020204" pitchFamily="34" charset="0"/>
                <a:ea typeface="Calibri" panose="020F0502020204030204" pitchFamily="34" charset="0"/>
                <a:cs typeface="Calibri" panose="020F0502020204030204" pitchFamily="34" charset="0"/>
              </a:rPr>
              <a:t>Further demonstrate circular economy benefits to businesses and build capabilities.</a:t>
            </a:r>
          </a:p>
        </p:txBody>
      </p:sp>
    </p:spTree>
    <p:extLst>
      <p:ext uri="{BB962C8B-B14F-4D97-AF65-F5344CB8AC3E}">
        <p14:creationId xmlns:p14="http://schemas.microsoft.com/office/powerpoint/2010/main" val="2938207330"/>
      </p:ext>
    </p:extLst>
  </p:cSld>
  <p:clrMapOvr>
    <a:masterClrMapping/>
  </p:clrMapOvr>
  <p:transition spd="med">
    <p:spli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69DE16-9F02-42CE-808A-2AF7492DC4BD}"/>
              </a:ext>
            </a:extLst>
          </p:cNvPr>
          <p:cNvSpPr>
            <a:spLocks noGrp="1"/>
          </p:cNvSpPr>
          <p:nvPr>
            <p:ph idx="1"/>
          </p:nvPr>
        </p:nvSpPr>
        <p:spPr>
          <a:xfrm>
            <a:off x="467544" y="1916832"/>
            <a:ext cx="8424936" cy="4752528"/>
          </a:xfrm>
        </p:spPr>
        <p:txBody>
          <a:bodyPr/>
          <a:lstStyle/>
          <a:p>
            <a:pPr lvl="0">
              <a:lnSpc>
                <a:spcPct val="107000"/>
              </a:lnSpc>
              <a:spcAft>
                <a:spcPts val="800"/>
              </a:spcAft>
              <a:buSzPct val="100000"/>
              <a:buFont typeface="Book Antiqua" panose="02040602050305030304" pitchFamily="18" charset="0"/>
              <a:buChar char="►"/>
              <a:tabLst>
                <a:tab pos="457200" algn="l"/>
              </a:tabLst>
            </a:pPr>
            <a:r>
              <a:rPr lang="en-GB" sz="2000" b="1" u="sng" dirty="0">
                <a:solidFill>
                  <a:srgbClr val="404040"/>
                </a:solidFill>
                <a:effectLst/>
                <a:latin typeface="Franklin Gothic Demi" panose="020B0703020102020204" pitchFamily="34" charset="0"/>
                <a:ea typeface="Calibri" panose="020F0502020204030204" pitchFamily="34" charset="0"/>
                <a:cs typeface="Times New Roman" panose="02020603050405020304" pitchFamily="18" charset="0"/>
              </a:rPr>
              <a:t>Economic Criteria: </a:t>
            </a:r>
          </a:p>
          <a:p>
            <a:pPr marL="667931" lvl="1" indent="-342900">
              <a:lnSpc>
                <a:spcPct val="107000"/>
              </a:lnSpc>
              <a:spcAft>
                <a:spcPts val="800"/>
              </a:spcAft>
              <a:buSzPct val="100000"/>
              <a:buFont typeface="Symbol" panose="05050102010706020507" pitchFamily="18" charset="2"/>
              <a:buChar char=""/>
              <a:tabLst>
                <a:tab pos="457200" algn="l"/>
              </a:tabLst>
            </a:pPr>
            <a:r>
              <a:rPr lang="en-GB" sz="2000" dirty="0">
                <a:solidFill>
                  <a:srgbClr val="404040"/>
                </a:solidFill>
                <a:latin typeface="Franklin Gothic Book" panose="020B0503020102020204" pitchFamily="34" charset="0"/>
                <a:ea typeface="Calibri" panose="020F0502020204030204" pitchFamily="34" charset="0"/>
                <a:cs typeface="Times New Roman" panose="02020603050405020304" pitchFamily="18" charset="0"/>
              </a:rPr>
              <a:t>Main economic criteria: </a:t>
            </a:r>
            <a:r>
              <a:rPr lang="en-GB" sz="2000" dirty="0">
                <a:solidFill>
                  <a:srgbClr val="404040"/>
                </a:solidFill>
                <a:effectLst/>
                <a:latin typeface="Franklin Gothic Book" panose="020B0503020102020204" pitchFamily="34" charset="0"/>
                <a:ea typeface="Calibri" panose="020F0502020204030204" pitchFamily="34" charset="0"/>
                <a:cs typeface="Times New Roman" panose="02020603050405020304" pitchFamily="18" charset="0"/>
              </a:rPr>
              <a:t>Input in GDP (absolute </a:t>
            </a:r>
            <a:r>
              <a:rPr lang="en-GB" sz="2000" dirty="0" err="1">
                <a:solidFill>
                  <a:srgbClr val="404040"/>
                </a:solidFill>
                <a:latin typeface="Franklin Gothic Book" panose="020B0503020102020204" pitchFamily="34" charset="0"/>
                <a:ea typeface="Calibri" panose="020F0502020204030204" pitchFamily="34" charset="0"/>
                <a:cs typeface="Times New Roman" panose="02020603050405020304" pitchFamily="18" charset="0"/>
              </a:rPr>
              <a:t>m</a:t>
            </a:r>
            <a:r>
              <a:rPr lang="en-GB" sz="2000" dirty="0" err="1">
                <a:solidFill>
                  <a:srgbClr val="404040"/>
                </a:solidFill>
                <a:effectLst/>
                <a:latin typeface="Franklin Gothic Book" panose="020B0503020102020204" pitchFamily="34" charset="0"/>
                <a:ea typeface="Calibri" panose="020F0502020204030204" pitchFamily="34" charset="0"/>
                <a:cs typeface="Times New Roman" panose="02020603050405020304" pitchFamily="18" charset="0"/>
              </a:rPr>
              <a:t>ln</a:t>
            </a:r>
            <a:r>
              <a:rPr lang="en-GB" sz="2000" dirty="0">
                <a:solidFill>
                  <a:srgbClr val="404040"/>
                </a:solidFill>
                <a:effectLst/>
                <a:latin typeface="Franklin Gothic Book" panose="020B0503020102020204" pitchFamily="34" charset="0"/>
                <a:ea typeface="Calibri" panose="020F0502020204030204" pitchFamily="34" charset="0"/>
                <a:cs typeface="Times New Roman" panose="02020603050405020304" pitchFamily="18" charset="0"/>
              </a:rPr>
              <a:t> GEL and %)</a:t>
            </a:r>
          </a:p>
          <a:p>
            <a:pPr marL="667931" lvl="1" indent="-342900">
              <a:lnSpc>
                <a:spcPct val="107000"/>
              </a:lnSpc>
              <a:spcAft>
                <a:spcPts val="2400"/>
              </a:spcAft>
              <a:buSzPct val="100000"/>
              <a:buFont typeface="Symbol" panose="05050102010706020507" pitchFamily="18" charset="2"/>
              <a:buChar char=""/>
              <a:tabLst>
                <a:tab pos="457200" algn="l"/>
              </a:tabLst>
            </a:pPr>
            <a:r>
              <a:rPr lang="en-GB" sz="2000" dirty="0">
                <a:solidFill>
                  <a:srgbClr val="404040"/>
                </a:solidFill>
                <a:latin typeface="Franklin Gothic Book" panose="020B0503020102020204" pitchFamily="34" charset="0"/>
                <a:ea typeface="Calibri" panose="020F0502020204030204" pitchFamily="34" charset="0"/>
                <a:cs typeface="Times New Roman" panose="02020603050405020304" pitchFamily="18" charset="0"/>
              </a:rPr>
              <a:t>Supporting economic criteria: employment indicators, annual production, annual turnover</a:t>
            </a:r>
            <a:endParaRPr lang="en-GB" sz="2000" dirty="0">
              <a:solidFill>
                <a:srgbClr val="404040"/>
              </a:solidFill>
              <a:effectLst/>
              <a:latin typeface="Franklin Gothic Book" panose="020B0503020102020204" pitchFamily="34" charset="0"/>
              <a:ea typeface="Calibri" panose="020F0502020204030204" pitchFamily="34" charset="0"/>
              <a:cs typeface="Times New Roman" panose="02020603050405020304" pitchFamily="18" charset="0"/>
            </a:endParaRPr>
          </a:p>
          <a:p>
            <a:pPr lvl="0">
              <a:lnSpc>
                <a:spcPct val="107000"/>
              </a:lnSpc>
              <a:spcAft>
                <a:spcPts val="800"/>
              </a:spcAft>
              <a:buSzPct val="100000"/>
              <a:buFont typeface="Book Antiqua" panose="02040602050305030304" pitchFamily="18" charset="0"/>
              <a:buChar char="►"/>
              <a:tabLst>
                <a:tab pos="457200" algn="l"/>
              </a:tabLst>
            </a:pPr>
            <a:r>
              <a:rPr lang="en-GB" sz="2000" b="1" u="sng" dirty="0">
                <a:solidFill>
                  <a:srgbClr val="404040"/>
                </a:solidFill>
                <a:effectLst/>
                <a:latin typeface="Franklin Gothic Demi" panose="020B0703020102020204" pitchFamily="34" charset="0"/>
                <a:ea typeface="Calibri" panose="020F0502020204030204" pitchFamily="34" charset="0"/>
                <a:cs typeface="Times New Roman" panose="02020603050405020304" pitchFamily="18" charset="0"/>
              </a:rPr>
              <a:t>Circularity Criteria:</a:t>
            </a:r>
          </a:p>
          <a:p>
            <a:pPr marL="667931" lvl="1" indent="-342900">
              <a:lnSpc>
                <a:spcPct val="107000"/>
              </a:lnSpc>
              <a:spcAft>
                <a:spcPts val="800"/>
              </a:spcAft>
              <a:buSzPct val="100000"/>
              <a:buFont typeface="Symbol" panose="05050102010706020507" pitchFamily="18" charset="2"/>
              <a:buChar char=""/>
              <a:tabLst>
                <a:tab pos="457200" algn="l"/>
              </a:tabLst>
            </a:pPr>
            <a:r>
              <a:rPr lang="en-US" sz="2000" dirty="0">
                <a:solidFill>
                  <a:srgbClr val="404040"/>
                </a:solidFill>
                <a:latin typeface="Franklin Gothic Book" panose="020B0503020102020204" pitchFamily="34" charset="0"/>
                <a:ea typeface="Calibri" panose="020F0502020204030204" pitchFamily="34" charset="0"/>
                <a:cs typeface="Times New Roman" panose="02020603050405020304" pitchFamily="18" charset="0"/>
              </a:rPr>
              <a:t>At the screening stage of the project development we have focused at the waste generation and recyclability indicators to estimate the circularity potential of the sectors.</a:t>
            </a:r>
          </a:p>
          <a:p>
            <a:pPr marL="667931" lvl="1" indent="-342900">
              <a:lnSpc>
                <a:spcPct val="107000"/>
              </a:lnSpc>
              <a:spcAft>
                <a:spcPts val="800"/>
              </a:spcAft>
              <a:buSzPct val="100000"/>
              <a:buFont typeface="Symbol" panose="05050102010706020507" pitchFamily="18" charset="2"/>
              <a:buChar char=""/>
              <a:tabLst>
                <a:tab pos="457200" algn="l"/>
              </a:tabLst>
            </a:pPr>
            <a:r>
              <a:rPr lang="en-US" sz="2000" dirty="0">
                <a:solidFill>
                  <a:srgbClr val="404040"/>
                </a:solidFill>
                <a:latin typeface="Franklin Gothic Book" panose="020B0503020102020204" pitchFamily="34" charset="0"/>
                <a:ea typeface="Calibri" panose="020F0502020204030204" pitchFamily="34" charset="0"/>
                <a:cs typeface="Times New Roman" panose="02020603050405020304" pitchFamily="18" charset="0"/>
              </a:rPr>
              <a:t>Resource management, product durability or/and energy saving indicators have </a:t>
            </a:r>
            <a:r>
              <a:rPr lang="en-US" sz="2000">
                <a:solidFill>
                  <a:srgbClr val="404040"/>
                </a:solidFill>
                <a:latin typeface="Franklin Gothic Book" panose="020B0503020102020204" pitchFamily="34" charset="0"/>
                <a:ea typeface="Calibri" panose="020F0502020204030204" pitchFamily="34" charset="0"/>
                <a:cs typeface="Times New Roman" panose="02020603050405020304" pitchFamily="18" charset="0"/>
              </a:rPr>
              <a:t>been analyzed </a:t>
            </a:r>
            <a:r>
              <a:rPr lang="en-US" sz="2000" dirty="0">
                <a:solidFill>
                  <a:srgbClr val="404040"/>
                </a:solidFill>
                <a:latin typeface="Franklin Gothic Book" panose="020B0503020102020204" pitchFamily="34" charset="0"/>
                <a:ea typeface="Calibri" panose="020F0502020204030204" pitchFamily="34" charset="0"/>
                <a:cs typeface="Times New Roman" panose="02020603050405020304" pitchFamily="18" charset="0"/>
              </a:rPr>
              <a:t>at the next stage of the assessment</a:t>
            </a:r>
            <a:endParaRPr lang="en-GB" dirty="0">
              <a:solidFill>
                <a:srgbClr val="404040"/>
              </a:solidFill>
              <a:latin typeface="Franklin Gothic Book" panose="020B0503020102020204" pitchFamily="34" charset="0"/>
            </a:endParaRPr>
          </a:p>
        </p:txBody>
      </p:sp>
      <p:sp>
        <p:nvSpPr>
          <p:cNvPr id="3" name="Title 2">
            <a:extLst>
              <a:ext uri="{FF2B5EF4-FFF2-40B4-BE49-F238E27FC236}">
                <a16:creationId xmlns:a16="http://schemas.microsoft.com/office/drawing/2014/main" id="{23D4EB44-D14F-415A-BA21-B5EC2EE7BEF2}"/>
              </a:ext>
            </a:extLst>
          </p:cNvPr>
          <p:cNvSpPr>
            <a:spLocks noGrp="1"/>
          </p:cNvSpPr>
          <p:nvPr>
            <p:ph type="ctrTitle"/>
          </p:nvPr>
        </p:nvSpPr>
        <p:spPr>
          <a:xfrm>
            <a:off x="0" y="0"/>
            <a:ext cx="9144000" cy="1412776"/>
          </a:xfrm>
        </p:spPr>
        <p:txBody>
          <a:bodyPr tIns="182880"/>
          <a:lstStyle/>
          <a:p>
            <a:pPr marL="742950" lvl="1" indent="-285750">
              <a:lnSpc>
                <a:spcPct val="107000"/>
              </a:lnSpc>
              <a:spcAft>
                <a:spcPts val="800"/>
              </a:spcAft>
            </a:pPr>
            <a:r>
              <a:rPr lang="en-GB" sz="3600" b="1" dirty="0">
                <a:solidFill>
                  <a:srgbClr val="508927"/>
                </a:solidFill>
                <a:effectLst/>
                <a:latin typeface="+mj-lt"/>
                <a:ea typeface="Calibri" panose="020F0502020204030204" pitchFamily="34" charset="0"/>
                <a:cs typeface="Times New Roman" panose="02020603050405020304" pitchFamily="18" charset="0"/>
              </a:rPr>
              <a:t>Economic Indicators Selected for Mapping Circularity in Georgia</a:t>
            </a:r>
            <a:endParaRPr lang="en-GB" dirty="0">
              <a:solidFill>
                <a:srgbClr val="508927"/>
              </a:solidFill>
              <a:latin typeface="+mj-lt"/>
            </a:endParaRPr>
          </a:p>
        </p:txBody>
      </p:sp>
    </p:spTree>
    <p:extLst>
      <p:ext uri="{BB962C8B-B14F-4D97-AF65-F5344CB8AC3E}">
        <p14:creationId xmlns:p14="http://schemas.microsoft.com/office/powerpoint/2010/main" val="303228921"/>
      </p:ext>
    </p:extLst>
  </p:cSld>
  <p:clrMapOvr>
    <a:masterClrMapping/>
  </p:clrMapOvr>
  <p:transition spd="med">
    <p:split/>
  </p:transition>
</p:sld>
</file>

<file path=ppt/theme/theme1.xml><?xml version="1.0" encoding="utf-8"?>
<a:theme xmlns:a="http://schemas.openxmlformats.org/drawingml/2006/main" name="Theme1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ustom 7">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Theme12</Template>
  <TotalTime>27349</TotalTime>
  <Words>2015</Words>
  <Application>Microsoft Office PowerPoint</Application>
  <PresentationFormat>On-screen Show (4:3)</PresentationFormat>
  <Paragraphs>152</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Book Antiqua</vt:lpstr>
      <vt:lpstr>Calibri</vt:lpstr>
      <vt:lpstr>Franklin Gothic Book</vt:lpstr>
      <vt:lpstr>Franklin Gothic Demi</vt:lpstr>
      <vt:lpstr>Franklin Gothic Demi Cond</vt:lpstr>
      <vt:lpstr>Symbol</vt:lpstr>
      <vt:lpstr>Wingdings</vt:lpstr>
      <vt:lpstr>Theme12</vt:lpstr>
      <vt:lpstr>PowerPoint Presentation</vt:lpstr>
      <vt:lpstr>Key Steps in Transition to Circularity in Georgia</vt:lpstr>
      <vt:lpstr>Circular Economy Activities in Georgia 2018 -2023</vt:lpstr>
      <vt:lpstr>Key Objectives of the Circularity Mapping in Georgia (2020 – 2022)</vt:lpstr>
      <vt:lpstr>Mapping Circularity – Key Resources</vt:lpstr>
      <vt:lpstr>Situational Picture of Current Activities and Possibilities – the First Step</vt:lpstr>
      <vt:lpstr>Assessing the Current Level of Georgia’s Circularity – the Second Step</vt:lpstr>
      <vt:lpstr>Assess sector circular economy opportunities – the Third Step</vt:lpstr>
      <vt:lpstr>Economic Indicators Selected for Mapping Circularity in Georgia</vt:lpstr>
      <vt:lpstr>Mapping Circularity in Georgia Screening and Selection of Sectors</vt:lpstr>
      <vt:lpstr>Key Findings</vt:lpstr>
      <vt:lpstr>Prioritization and Clustering  of the Sectors of Economy</vt:lpstr>
      <vt:lpstr>Prioritising and detailing the opportunities</vt:lpstr>
      <vt:lpstr>Circularity Potential for Georgia</vt:lpstr>
      <vt:lpstr>Sectors and Subsectors which have the Greatest Potential to Increase Circularity in Georgia </vt:lpstr>
      <vt:lpstr>Next steps - creating a Circular Economy Roadmap</vt:lpstr>
      <vt:lpstr>Methodology to develop Roadmap</vt:lpstr>
      <vt:lpstr>Potential Scenarios to be reviewed within the Roadmap </vt:lpstr>
      <vt:lpstr>Practical Steps in Further Development of Circular Economy Policies and Strategy</vt:lpstr>
      <vt:lpstr>Key Stakeholders in the preparation of the Roadmap</vt:lpstr>
      <vt:lpstr>Roadmap based on the so-called  “Circular Triangle”</vt:lpstr>
      <vt:lpstr>PowerPoint Presentation</vt:lpstr>
      <vt:lpstr>PowerPoint Presentation</vt:lpstr>
    </vt:vector>
  </TitlesOfParts>
  <Company>Home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Dariusz Prasek</dc:creator>
  <cp:lastModifiedBy>Dariusz Prasek</cp:lastModifiedBy>
  <cp:revision>1008</cp:revision>
  <dcterms:created xsi:type="dcterms:W3CDTF">2014-11-13T12:09:18Z</dcterms:created>
  <dcterms:modified xsi:type="dcterms:W3CDTF">2023-11-05T17:18:33Z</dcterms:modified>
</cp:coreProperties>
</file>