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8" r:id="rId2"/>
    <p:sldId id="718" r:id="rId3"/>
    <p:sldId id="731" r:id="rId4"/>
    <p:sldId id="732" r:id="rId5"/>
    <p:sldId id="726" r:id="rId6"/>
    <p:sldId id="405" r:id="rId7"/>
    <p:sldId id="721" r:id="rId8"/>
    <p:sldId id="727" r:id="rId9"/>
    <p:sldId id="724" r:id="rId10"/>
    <p:sldId id="725" r:id="rId11"/>
    <p:sldId id="729" r:id="rId12"/>
    <p:sldId id="728" r:id="rId13"/>
    <p:sldId id="259" r:id="rId14"/>
    <p:sldId id="678" r:id="rId15"/>
    <p:sldId id="723" r:id="rId16"/>
    <p:sldId id="722" r:id="rId17"/>
    <p:sldId id="521" r:id="rId18"/>
    <p:sldId id="717" r:id="rId19"/>
    <p:sldId id="720" r:id="rId20"/>
    <p:sldId id="296" r:id="rId21"/>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3400" autoAdjust="0"/>
  </p:normalViewPr>
  <p:slideViewPr>
    <p:cSldViewPr snapToGrid="0" snapToObjects="1">
      <p:cViewPr varScale="1">
        <p:scale>
          <a:sx n="59" d="100"/>
          <a:sy n="59" d="100"/>
        </p:scale>
        <p:origin x="28" y="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Tabelle1!$D$2</c:f>
              <c:strCache>
                <c:ptCount val="1"/>
                <c:pt idx="0">
                  <c:v>Ideal</c:v>
                </c:pt>
              </c:strCache>
            </c:strRef>
          </c:tx>
          <c:spPr>
            <a:ln w="28575" cap="rnd">
              <a:solidFill>
                <a:schemeClr val="accent1"/>
              </a:solidFill>
              <a:round/>
            </a:ln>
            <a:effectLst/>
          </c:spPr>
          <c:marker>
            <c:symbol val="none"/>
          </c:marker>
          <c:cat>
            <c:strRef>
              <c:f>Tabelle1!$C$3:$C$14</c:f>
              <c:strCache>
                <c:ptCount val="12"/>
                <c:pt idx="0">
                  <c:v>Strong Leadership and Commitment</c:v>
                </c:pt>
                <c:pt idx="1">
                  <c:v>Collaborative Partnerships</c:v>
                </c:pt>
                <c:pt idx="2">
                  <c:v>Customization and Tailored Solutions</c:v>
                </c:pt>
                <c:pt idx="3">
                  <c:v>Capacity Building and Training</c:v>
                </c:pt>
                <c:pt idx="4">
                  <c:v>Technical Expertise and Knowledge Sharing</c:v>
                </c:pt>
                <c:pt idx="5">
                  <c:v>   Incentives and Supportive Policies</c:v>
                </c:pt>
                <c:pt idx="6">
                  <c:v>Demonstration Projects</c:v>
                </c:pt>
                <c:pt idx="7">
                  <c:v>Measurement 
and Monitoring</c:v>
                </c:pt>
                <c:pt idx="8">
                  <c:v>Awareness and Behavior Change</c:v>
                </c:pt>
                <c:pt idx="9">
                  <c:v>Economic and Environmental Benefits</c:v>
                </c:pt>
                <c:pt idx="10">
                  <c:v>Long-Term Perspective</c:v>
                </c:pt>
                <c:pt idx="11">
                  <c:v>Adaptive Management and Continuous Improvement</c:v>
                </c:pt>
              </c:strCache>
            </c:strRef>
          </c:cat>
          <c:val>
            <c:numRef>
              <c:f>Tabelle1!$D$3:$D$14</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00-F1E5-4CC9-A04F-D13CB3CFB272}"/>
            </c:ext>
          </c:extLst>
        </c:ser>
        <c:ser>
          <c:idx val="1"/>
          <c:order val="1"/>
          <c:tx>
            <c:strRef>
              <c:f>Tabelle1!$E$2</c:f>
              <c:strCache>
                <c:ptCount val="1"/>
                <c:pt idx="0">
                  <c:v>Georgia</c:v>
                </c:pt>
              </c:strCache>
            </c:strRef>
          </c:tx>
          <c:spPr>
            <a:ln w="28575" cap="rnd">
              <a:solidFill>
                <a:schemeClr val="accent2"/>
              </a:solidFill>
              <a:round/>
            </a:ln>
            <a:effectLst/>
          </c:spPr>
          <c:marker>
            <c:symbol val="none"/>
          </c:marker>
          <c:cat>
            <c:strRef>
              <c:f>Tabelle1!$C$3:$C$14</c:f>
              <c:strCache>
                <c:ptCount val="12"/>
                <c:pt idx="0">
                  <c:v>Strong Leadership and Commitment</c:v>
                </c:pt>
                <c:pt idx="1">
                  <c:v>Collaborative Partnerships</c:v>
                </c:pt>
                <c:pt idx="2">
                  <c:v>Customization and Tailored Solutions</c:v>
                </c:pt>
                <c:pt idx="3">
                  <c:v>Capacity Building and Training</c:v>
                </c:pt>
                <c:pt idx="4">
                  <c:v>Technical Expertise and Knowledge Sharing</c:v>
                </c:pt>
                <c:pt idx="5">
                  <c:v>   Incentives and Supportive Policies</c:v>
                </c:pt>
                <c:pt idx="6">
                  <c:v>Demonstration Projects</c:v>
                </c:pt>
                <c:pt idx="7">
                  <c:v>Measurement 
and Monitoring</c:v>
                </c:pt>
                <c:pt idx="8">
                  <c:v>Awareness and Behavior Change</c:v>
                </c:pt>
                <c:pt idx="9">
                  <c:v>Economic and Environmental Benefits</c:v>
                </c:pt>
                <c:pt idx="10">
                  <c:v>Long-Term Perspective</c:v>
                </c:pt>
                <c:pt idx="11">
                  <c:v>Adaptive Management and Continuous Improvement</c:v>
                </c:pt>
              </c:strCache>
            </c:strRef>
          </c:cat>
          <c:val>
            <c:numRef>
              <c:f>Tabelle1!$E$3:$E$14</c:f>
              <c:numCache>
                <c:formatCode>General</c:formatCode>
                <c:ptCount val="12"/>
                <c:pt idx="0">
                  <c:v>6</c:v>
                </c:pt>
                <c:pt idx="1">
                  <c:v>6</c:v>
                </c:pt>
                <c:pt idx="2">
                  <c:v>5</c:v>
                </c:pt>
                <c:pt idx="3">
                  <c:v>6</c:v>
                </c:pt>
                <c:pt idx="4">
                  <c:v>7</c:v>
                </c:pt>
                <c:pt idx="5">
                  <c:v>7</c:v>
                </c:pt>
                <c:pt idx="6">
                  <c:v>7</c:v>
                </c:pt>
                <c:pt idx="7">
                  <c:v>6</c:v>
                </c:pt>
                <c:pt idx="8">
                  <c:v>6</c:v>
                </c:pt>
                <c:pt idx="9">
                  <c:v>5</c:v>
                </c:pt>
                <c:pt idx="10">
                  <c:v>7</c:v>
                </c:pt>
                <c:pt idx="11">
                  <c:v>6</c:v>
                </c:pt>
              </c:numCache>
            </c:numRef>
          </c:val>
          <c:extLst>
            <c:ext xmlns:c16="http://schemas.microsoft.com/office/drawing/2014/chart" uri="{C3380CC4-5D6E-409C-BE32-E72D297353CC}">
              <c16:uniqueId val="{00000001-F1E5-4CC9-A04F-D13CB3CFB272}"/>
            </c:ext>
          </c:extLst>
        </c:ser>
        <c:dLbls>
          <c:showLegendKey val="0"/>
          <c:showVal val="0"/>
          <c:showCatName val="0"/>
          <c:showSerName val="0"/>
          <c:showPercent val="0"/>
          <c:showBubbleSize val="0"/>
        </c:dLbls>
        <c:axId val="2061039183"/>
        <c:axId val="1960337439"/>
      </c:radarChart>
      <c:catAx>
        <c:axId val="206103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60337439"/>
        <c:crosses val="autoZero"/>
        <c:auto val="1"/>
        <c:lblAlgn val="ctr"/>
        <c:lblOffset val="100"/>
        <c:noMultiLvlLbl val="0"/>
      </c:catAx>
      <c:valAx>
        <c:axId val="19603374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61039183"/>
        <c:crosses val="autoZero"/>
        <c:crossBetween val="between"/>
      </c:valAx>
      <c:spPr>
        <a:noFill/>
        <a:ln>
          <a:noFill/>
        </a:ln>
        <a:effectLst/>
      </c:spPr>
    </c:plotArea>
    <c:legend>
      <c:legendPos val="t"/>
      <c:layout>
        <c:manualLayout>
          <c:xMode val="edge"/>
          <c:yMode val="edge"/>
          <c:x val="0.75010199410036216"/>
          <c:y val="6.2312438222815361E-2"/>
          <c:w val="0.20510376342210321"/>
          <c:h val="0.12427116303467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205A70-24C6-470A-80DC-C955D4C19BF9}"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de-AT"/>
        </a:p>
      </dgm:t>
    </dgm:pt>
    <dgm:pt modelId="{40F432A0-2669-495D-8252-0F8F48CC1FDB}">
      <dgm:prSet phldrT="[Text]"/>
      <dgm:spPr/>
      <dgm:t>
        <a:bodyPr/>
        <a:lstStyle/>
        <a:p>
          <a:r>
            <a:rPr lang="de-DE" dirty="0" err="1"/>
            <a:t>EaPGreen</a:t>
          </a:r>
          <a:r>
            <a:rPr lang="de-DE" dirty="0"/>
            <a:t> </a:t>
          </a:r>
          <a:br>
            <a:rPr lang="de-DE" dirty="0"/>
          </a:br>
          <a:r>
            <a:rPr lang="de-DE" dirty="0"/>
            <a:t>2015</a:t>
          </a:r>
          <a:endParaRPr lang="de-AT" dirty="0"/>
        </a:p>
      </dgm:t>
    </dgm:pt>
    <dgm:pt modelId="{E889A566-2101-4F23-8FE3-AF3954918EA3}" type="parTrans" cxnId="{670C9A0F-D17A-45E4-9D0D-2A7E34AFAE4A}">
      <dgm:prSet/>
      <dgm:spPr/>
      <dgm:t>
        <a:bodyPr/>
        <a:lstStyle/>
        <a:p>
          <a:endParaRPr lang="de-AT"/>
        </a:p>
      </dgm:t>
    </dgm:pt>
    <dgm:pt modelId="{0943FADD-0E3C-43EA-887F-D2D2BC31257F}" type="sibTrans" cxnId="{670C9A0F-D17A-45E4-9D0D-2A7E34AFAE4A}">
      <dgm:prSet/>
      <dgm:spPr/>
      <dgm:t>
        <a:bodyPr/>
        <a:lstStyle/>
        <a:p>
          <a:endParaRPr lang="de-AT"/>
        </a:p>
      </dgm:t>
    </dgm:pt>
    <dgm:pt modelId="{DD649B4E-4D68-4788-839B-C9346F39B005}">
      <dgm:prSet phldrT="[Text]"/>
      <dgm:spPr/>
      <dgm:t>
        <a:bodyPr/>
        <a:lstStyle/>
        <a:p>
          <a:r>
            <a:rPr lang="de-DE" dirty="0"/>
            <a:t>Monitoring</a:t>
          </a:r>
          <a:endParaRPr lang="de-AT" dirty="0"/>
        </a:p>
      </dgm:t>
    </dgm:pt>
    <dgm:pt modelId="{9C1DFED2-2656-4366-92B5-00EAD2535008}" type="parTrans" cxnId="{63F31DEE-C4FC-428A-B2FB-3931D7CF1B3A}">
      <dgm:prSet/>
      <dgm:spPr/>
      <dgm:t>
        <a:bodyPr/>
        <a:lstStyle/>
        <a:p>
          <a:endParaRPr lang="de-AT"/>
        </a:p>
      </dgm:t>
    </dgm:pt>
    <dgm:pt modelId="{A8E209AF-3224-478D-9322-6CFFDD88078B}" type="sibTrans" cxnId="{63F31DEE-C4FC-428A-B2FB-3931D7CF1B3A}">
      <dgm:prSet/>
      <dgm:spPr/>
      <dgm:t>
        <a:bodyPr/>
        <a:lstStyle/>
        <a:p>
          <a:endParaRPr lang="de-AT"/>
        </a:p>
      </dgm:t>
    </dgm:pt>
    <dgm:pt modelId="{D50FABD9-D95C-441F-B3D0-DE10FDB2ACD9}">
      <dgm:prSet phldrT="[Text]"/>
      <dgm:spPr/>
      <dgm:t>
        <a:bodyPr/>
        <a:lstStyle/>
        <a:p>
          <a:r>
            <a:rPr lang="de-DE" dirty="0"/>
            <a:t>EU4nvironment 2021</a:t>
          </a:r>
          <a:endParaRPr lang="de-AT" dirty="0"/>
        </a:p>
      </dgm:t>
    </dgm:pt>
    <dgm:pt modelId="{B09C528B-BF2E-4CCD-B596-3A33F1EB2395}" type="parTrans" cxnId="{6B54CCDF-9F6B-41D7-8C4F-D3049E7940BB}">
      <dgm:prSet/>
      <dgm:spPr/>
      <dgm:t>
        <a:bodyPr/>
        <a:lstStyle/>
        <a:p>
          <a:endParaRPr lang="de-AT"/>
        </a:p>
      </dgm:t>
    </dgm:pt>
    <dgm:pt modelId="{B00FD7FC-51A7-48C4-8E2A-92F28D67A95D}" type="sibTrans" cxnId="{6B54CCDF-9F6B-41D7-8C4F-D3049E7940BB}">
      <dgm:prSet/>
      <dgm:spPr/>
      <dgm:t>
        <a:bodyPr/>
        <a:lstStyle/>
        <a:p>
          <a:endParaRPr lang="de-AT"/>
        </a:p>
      </dgm:t>
    </dgm:pt>
    <dgm:pt modelId="{244B094E-2CA4-43E0-9830-7D3E7B46EC0D}">
      <dgm:prSet phldrT="[Text]"/>
      <dgm:spPr/>
      <dgm:t>
        <a:bodyPr/>
        <a:lstStyle/>
        <a:p>
          <a:r>
            <a:rPr lang="de-DE" dirty="0"/>
            <a:t>Assessment, RECP </a:t>
          </a:r>
          <a:r>
            <a:rPr lang="de-DE" dirty="0" err="1"/>
            <a:t>clubs</a:t>
          </a:r>
          <a:endParaRPr lang="de-AT" dirty="0"/>
        </a:p>
      </dgm:t>
    </dgm:pt>
    <dgm:pt modelId="{002496B2-65F3-4F13-A86A-A29A744E967D}" type="parTrans" cxnId="{0FE689C3-FCF9-4C04-82B5-B7794D07CE4A}">
      <dgm:prSet/>
      <dgm:spPr/>
      <dgm:t>
        <a:bodyPr/>
        <a:lstStyle/>
        <a:p>
          <a:endParaRPr lang="de-AT"/>
        </a:p>
      </dgm:t>
    </dgm:pt>
    <dgm:pt modelId="{D715A6EA-87D9-4E27-B72B-FF4FBE781D5C}" type="sibTrans" cxnId="{0FE689C3-FCF9-4C04-82B5-B7794D07CE4A}">
      <dgm:prSet/>
      <dgm:spPr/>
      <dgm:t>
        <a:bodyPr/>
        <a:lstStyle/>
        <a:p>
          <a:endParaRPr lang="de-AT"/>
        </a:p>
      </dgm:t>
    </dgm:pt>
    <dgm:pt modelId="{E9B37C48-6BD9-4FDB-9751-580283FEE39F}">
      <dgm:prSet phldrT="[Text]"/>
      <dgm:spPr/>
      <dgm:t>
        <a:bodyPr/>
        <a:lstStyle/>
        <a:p>
          <a:r>
            <a:rPr lang="de-DE" dirty="0"/>
            <a:t>Industry 4.0, CE</a:t>
          </a:r>
          <a:endParaRPr lang="de-AT" dirty="0"/>
        </a:p>
      </dgm:t>
    </dgm:pt>
    <dgm:pt modelId="{B208DAD0-79B4-4EF4-A1E6-05BBB2FE2EDC}" type="parTrans" cxnId="{402A6E6E-4228-4122-AA69-1B362641E38B}">
      <dgm:prSet/>
      <dgm:spPr/>
      <dgm:t>
        <a:bodyPr/>
        <a:lstStyle/>
        <a:p>
          <a:endParaRPr lang="de-AT"/>
        </a:p>
      </dgm:t>
    </dgm:pt>
    <dgm:pt modelId="{0DCD628E-0AEA-45F1-8419-7FC65E9592BC}" type="sibTrans" cxnId="{402A6E6E-4228-4122-AA69-1B362641E38B}">
      <dgm:prSet/>
      <dgm:spPr/>
      <dgm:t>
        <a:bodyPr/>
        <a:lstStyle/>
        <a:p>
          <a:endParaRPr lang="de-AT"/>
        </a:p>
      </dgm:t>
    </dgm:pt>
    <dgm:pt modelId="{A580C6AD-EB7E-4650-A229-034680345FEA}">
      <dgm:prSet phldrT="[Text]"/>
      <dgm:spPr/>
      <dgm:t>
        <a:bodyPr/>
        <a:lstStyle/>
        <a:p>
          <a:r>
            <a:rPr lang="de-DE" dirty="0"/>
            <a:t>Assessments, RECP </a:t>
          </a:r>
          <a:r>
            <a:rPr lang="de-DE" dirty="0" err="1"/>
            <a:t>clubs</a:t>
          </a:r>
          <a:endParaRPr lang="de-AT" dirty="0"/>
        </a:p>
      </dgm:t>
    </dgm:pt>
    <dgm:pt modelId="{8DB51FF4-0EAC-44B9-AD38-D992E7BADB32}" type="parTrans" cxnId="{E65E0B4E-3747-4033-B6FE-D9A56B7AB3F5}">
      <dgm:prSet/>
      <dgm:spPr/>
      <dgm:t>
        <a:bodyPr/>
        <a:lstStyle/>
        <a:p>
          <a:endParaRPr lang="de-AT"/>
        </a:p>
      </dgm:t>
    </dgm:pt>
    <dgm:pt modelId="{B4BA1F33-B4E1-484A-A434-A92D1151CFB0}" type="sibTrans" cxnId="{E65E0B4E-3747-4033-B6FE-D9A56B7AB3F5}">
      <dgm:prSet/>
      <dgm:spPr/>
      <dgm:t>
        <a:bodyPr/>
        <a:lstStyle/>
        <a:p>
          <a:endParaRPr lang="de-AT"/>
        </a:p>
      </dgm:t>
    </dgm:pt>
    <dgm:pt modelId="{71440F7C-9007-4A8E-A7D0-FFCDA37D70E5}">
      <dgm:prSet phldrT="[Text]"/>
      <dgm:spPr/>
      <dgm:t>
        <a:bodyPr/>
        <a:lstStyle/>
        <a:p>
          <a:r>
            <a:rPr lang="de-DE"/>
            <a:t>Monitoring</a:t>
          </a:r>
          <a:endParaRPr lang="de-AT" dirty="0"/>
        </a:p>
      </dgm:t>
    </dgm:pt>
    <dgm:pt modelId="{179240F8-5E70-42B3-AECA-424045AC3C3D}" type="parTrans" cxnId="{53C6ED38-30F2-46F3-9AA5-3B0980BBB415}">
      <dgm:prSet/>
      <dgm:spPr/>
      <dgm:t>
        <a:bodyPr/>
        <a:lstStyle/>
        <a:p>
          <a:endParaRPr lang="de-AT"/>
        </a:p>
      </dgm:t>
    </dgm:pt>
    <dgm:pt modelId="{B3A6FF11-6EDB-450A-B09C-5180E450FEFC}" type="sibTrans" cxnId="{53C6ED38-30F2-46F3-9AA5-3B0980BBB415}">
      <dgm:prSet/>
      <dgm:spPr/>
      <dgm:t>
        <a:bodyPr/>
        <a:lstStyle/>
        <a:p>
          <a:endParaRPr lang="de-AT"/>
        </a:p>
      </dgm:t>
    </dgm:pt>
    <dgm:pt modelId="{6850EEBA-5D8C-4603-82A5-8B57AC3C68AD}" type="pres">
      <dgm:prSet presAssocID="{B9205A70-24C6-470A-80DC-C955D4C19BF9}" presName="Name0" presStyleCnt="0">
        <dgm:presLayoutVars>
          <dgm:dir/>
        </dgm:presLayoutVars>
      </dgm:prSet>
      <dgm:spPr/>
    </dgm:pt>
    <dgm:pt modelId="{9E24595F-7BF0-4DC7-9C94-777C8297F8DA}" type="pres">
      <dgm:prSet presAssocID="{40F432A0-2669-495D-8252-0F8F48CC1FDB}" presName="parComposite" presStyleCnt="0"/>
      <dgm:spPr/>
    </dgm:pt>
    <dgm:pt modelId="{6658E37B-9759-40B0-98D2-A4FFA393D255}" type="pres">
      <dgm:prSet presAssocID="{40F432A0-2669-495D-8252-0F8F48CC1FDB}" presName="parBigCircle" presStyleLbl="node0" presStyleIdx="0" presStyleCnt="2"/>
      <dgm:spPr/>
    </dgm:pt>
    <dgm:pt modelId="{94CE4994-BB27-4341-968F-F69A8F8C0AB5}" type="pres">
      <dgm:prSet presAssocID="{40F432A0-2669-495D-8252-0F8F48CC1FDB}" presName="parTx" presStyleLbl="revTx" presStyleIdx="0" presStyleCnt="12"/>
      <dgm:spPr/>
    </dgm:pt>
    <dgm:pt modelId="{5713B9CE-EA23-44D1-878D-0CC8A6E9191A}" type="pres">
      <dgm:prSet presAssocID="{40F432A0-2669-495D-8252-0F8F48CC1FDB}" presName="bSpace" presStyleCnt="0"/>
      <dgm:spPr/>
    </dgm:pt>
    <dgm:pt modelId="{4B91543C-2123-45AD-A5B9-2774C9385042}" type="pres">
      <dgm:prSet presAssocID="{40F432A0-2669-495D-8252-0F8F48CC1FDB}" presName="parBackupNorm" presStyleCnt="0"/>
      <dgm:spPr/>
    </dgm:pt>
    <dgm:pt modelId="{1772655C-3727-419D-B043-11C9ED9E3658}" type="pres">
      <dgm:prSet presAssocID="{0943FADD-0E3C-43EA-887F-D2D2BC31257F}" presName="parSpace" presStyleCnt="0"/>
      <dgm:spPr/>
    </dgm:pt>
    <dgm:pt modelId="{413A52F8-8E9B-42B6-A8AD-F1A18F003B16}" type="pres">
      <dgm:prSet presAssocID="{A580C6AD-EB7E-4650-A229-034680345FEA}" presName="desBackupLeftNorm" presStyleCnt="0"/>
      <dgm:spPr/>
    </dgm:pt>
    <dgm:pt modelId="{4122C07D-7256-4C00-B20F-89739EBC15F2}" type="pres">
      <dgm:prSet presAssocID="{A580C6AD-EB7E-4650-A229-034680345FEA}" presName="desComposite" presStyleCnt="0"/>
      <dgm:spPr/>
    </dgm:pt>
    <dgm:pt modelId="{5FF3636F-1E9B-4115-A2DF-CD2BC0385FD5}" type="pres">
      <dgm:prSet presAssocID="{A580C6AD-EB7E-4650-A229-034680345FEA}" presName="desCircle" presStyleLbl="node1" presStyleIdx="0" presStyleCnt="5"/>
      <dgm:spPr/>
    </dgm:pt>
    <dgm:pt modelId="{8F4BFAB1-26F2-43A4-A2B1-9BDE767715CC}" type="pres">
      <dgm:prSet presAssocID="{A580C6AD-EB7E-4650-A229-034680345FEA}" presName="chTx" presStyleLbl="revTx" presStyleIdx="1" presStyleCnt="12"/>
      <dgm:spPr/>
    </dgm:pt>
    <dgm:pt modelId="{6B5072F6-7BE8-4046-BD26-0216DA287142}" type="pres">
      <dgm:prSet presAssocID="{A580C6AD-EB7E-4650-A229-034680345FEA}" presName="desTx" presStyleLbl="revTx" presStyleIdx="2" presStyleCnt="12">
        <dgm:presLayoutVars>
          <dgm:bulletEnabled val="1"/>
        </dgm:presLayoutVars>
      </dgm:prSet>
      <dgm:spPr/>
    </dgm:pt>
    <dgm:pt modelId="{2FAB8195-E6CA-4E17-A3F1-8DB60EF5E194}" type="pres">
      <dgm:prSet presAssocID="{A580C6AD-EB7E-4650-A229-034680345FEA}" presName="desBackupRightNorm" presStyleCnt="0"/>
      <dgm:spPr/>
    </dgm:pt>
    <dgm:pt modelId="{F992A86A-A4E1-49C3-B55A-1CFEDB8371CC}" type="pres">
      <dgm:prSet presAssocID="{B4BA1F33-B4E1-484A-A434-A92D1151CFB0}" presName="desSpace" presStyleCnt="0"/>
      <dgm:spPr/>
    </dgm:pt>
    <dgm:pt modelId="{E2DFB6FE-2723-4A0C-8228-9249E6F8615D}" type="pres">
      <dgm:prSet presAssocID="{DD649B4E-4D68-4788-839B-C9346F39B005}" presName="desBackupLeftNorm" presStyleCnt="0"/>
      <dgm:spPr/>
    </dgm:pt>
    <dgm:pt modelId="{5B82786F-35CD-4F58-8B96-256E0F11C451}" type="pres">
      <dgm:prSet presAssocID="{DD649B4E-4D68-4788-839B-C9346F39B005}" presName="desComposite" presStyleCnt="0"/>
      <dgm:spPr/>
    </dgm:pt>
    <dgm:pt modelId="{E7B8CF67-169F-42B3-AC68-43A5BD978150}" type="pres">
      <dgm:prSet presAssocID="{DD649B4E-4D68-4788-839B-C9346F39B005}" presName="desCircle" presStyleLbl="node1" presStyleIdx="1" presStyleCnt="5"/>
      <dgm:spPr/>
    </dgm:pt>
    <dgm:pt modelId="{C4054FF5-D34F-4D10-8E82-7739B406EFD6}" type="pres">
      <dgm:prSet presAssocID="{DD649B4E-4D68-4788-839B-C9346F39B005}" presName="chTx" presStyleLbl="revTx" presStyleIdx="3" presStyleCnt="12"/>
      <dgm:spPr/>
    </dgm:pt>
    <dgm:pt modelId="{7D54B3A6-0BCE-4CF2-8CE6-5ACCD5371155}" type="pres">
      <dgm:prSet presAssocID="{DD649B4E-4D68-4788-839B-C9346F39B005}" presName="desTx" presStyleLbl="revTx" presStyleIdx="4" presStyleCnt="12">
        <dgm:presLayoutVars>
          <dgm:bulletEnabled val="1"/>
        </dgm:presLayoutVars>
      </dgm:prSet>
      <dgm:spPr/>
    </dgm:pt>
    <dgm:pt modelId="{C2A969C6-2A4A-48CC-8364-1962D3FA3B9D}" type="pres">
      <dgm:prSet presAssocID="{DD649B4E-4D68-4788-839B-C9346F39B005}" presName="desBackupRightNorm" presStyleCnt="0"/>
      <dgm:spPr/>
    </dgm:pt>
    <dgm:pt modelId="{25B753F0-E2DF-4666-A76B-32B189AFCF42}" type="pres">
      <dgm:prSet presAssocID="{A8E209AF-3224-478D-9322-6CFFDD88078B}" presName="desSpace" presStyleCnt="0"/>
      <dgm:spPr/>
    </dgm:pt>
    <dgm:pt modelId="{35C38E17-3B3D-4D05-B6EE-764F5142CE2D}" type="pres">
      <dgm:prSet presAssocID="{D50FABD9-D95C-441F-B3D0-DE10FDB2ACD9}" presName="parComposite" presStyleCnt="0"/>
      <dgm:spPr/>
    </dgm:pt>
    <dgm:pt modelId="{8B037C89-DF06-41AF-A221-D2CECFD9E2C7}" type="pres">
      <dgm:prSet presAssocID="{D50FABD9-D95C-441F-B3D0-DE10FDB2ACD9}" presName="parBigCircle" presStyleLbl="node0" presStyleIdx="1" presStyleCnt="2"/>
      <dgm:spPr/>
    </dgm:pt>
    <dgm:pt modelId="{604D1408-93F4-4544-BD9B-6C82F0C36002}" type="pres">
      <dgm:prSet presAssocID="{D50FABD9-D95C-441F-B3D0-DE10FDB2ACD9}" presName="parTx" presStyleLbl="revTx" presStyleIdx="5" presStyleCnt="12"/>
      <dgm:spPr/>
    </dgm:pt>
    <dgm:pt modelId="{57432DFA-03E3-427F-8E06-50B6617781A1}" type="pres">
      <dgm:prSet presAssocID="{D50FABD9-D95C-441F-B3D0-DE10FDB2ACD9}" presName="bSpace" presStyleCnt="0"/>
      <dgm:spPr/>
    </dgm:pt>
    <dgm:pt modelId="{E2656F7F-BFA2-4833-8AF4-116558A28FE6}" type="pres">
      <dgm:prSet presAssocID="{D50FABD9-D95C-441F-B3D0-DE10FDB2ACD9}" presName="parBackupNorm" presStyleCnt="0"/>
      <dgm:spPr/>
    </dgm:pt>
    <dgm:pt modelId="{5876559A-CDA5-4EFF-A1D3-A9B801926072}" type="pres">
      <dgm:prSet presAssocID="{B00FD7FC-51A7-48C4-8E2A-92F28D67A95D}" presName="parSpace" presStyleCnt="0"/>
      <dgm:spPr/>
    </dgm:pt>
    <dgm:pt modelId="{039CE447-5E9F-4CA7-A331-CB585E8D50E7}" type="pres">
      <dgm:prSet presAssocID="{244B094E-2CA4-43E0-9830-7D3E7B46EC0D}" presName="desBackupLeftNorm" presStyleCnt="0"/>
      <dgm:spPr/>
    </dgm:pt>
    <dgm:pt modelId="{3A8FCA89-9DF0-409A-85B5-D19CBA70254D}" type="pres">
      <dgm:prSet presAssocID="{244B094E-2CA4-43E0-9830-7D3E7B46EC0D}" presName="desComposite" presStyleCnt="0"/>
      <dgm:spPr/>
    </dgm:pt>
    <dgm:pt modelId="{0ED5A12E-8DEE-4751-B8C6-B6BCC1EFC2CC}" type="pres">
      <dgm:prSet presAssocID="{244B094E-2CA4-43E0-9830-7D3E7B46EC0D}" presName="desCircle" presStyleLbl="node1" presStyleIdx="2" presStyleCnt="5"/>
      <dgm:spPr/>
    </dgm:pt>
    <dgm:pt modelId="{58746C4B-32AF-4406-BF19-801023C1D063}" type="pres">
      <dgm:prSet presAssocID="{244B094E-2CA4-43E0-9830-7D3E7B46EC0D}" presName="chTx" presStyleLbl="revTx" presStyleIdx="6" presStyleCnt="12"/>
      <dgm:spPr/>
    </dgm:pt>
    <dgm:pt modelId="{AEAB7F59-2C76-4124-8067-8C66215EA004}" type="pres">
      <dgm:prSet presAssocID="{244B094E-2CA4-43E0-9830-7D3E7B46EC0D}" presName="desTx" presStyleLbl="revTx" presStyleIdx="7" presStyleCnt="12">
        <dgm:presLayoutVars>
          <dgm:bulletEnabled val="1"/>
        </dgm:presLayoutVars>
      </dgm:prSet>
      <dgm:spPr/>
    </dgm:pt>
    <dgm:pt modelId="{E64B97F7-D2BB-4BA5-AC69-2F24DC1878A4}" type="pres">
      <dgm:prSet presAssocID="{244B094E-2CA4-43E0-9830-7D3E7B46EC0D}" presName="desBackupRightNorm" presStyleCnt="0"/>
      <dgm:spPr/>
    </dgm:pt>
    <dgm:pt modelId="{60C8B255-CD0B-469B-BB89-2C21CAEF6D3A}" type="pres">
      <dgm:prSet presAssocID="{D715A6EA-87D9-4E27-B72B-FF4FBE781D5C}" presName="desSpace" presStyleCnt="0"/>
      <dgm:spPr/>
    </dgm:pt>
    <dgm:pt modelId="{E2A78CBD-1082-4AB9-96FA-BBDE7847D3C1}" type="pres">
      <dgm:prSet presAssocID="{E9B37C48-6BD9-4FDB-9751-580283FEE39F}" presName="desBackupLeftNorm" presStyleCnt="0"/>
      <dgm:spPr/>
    </dgm:pt>
    <dgm:pt modelId="{AB1417E7-978C-41B6-81AC-6B49D6910F67}" type="pres">
      <dgm:prSet presAssocID="{E9B37C48-6BD9-4FDB-9751-580283FEE39F}" presName="desComposite" presStyleCnt="0"/>
      <dgm:spPr/>
    </dgm:pt>
    <dgm:pt modelId="{7E04CBE4-794A-46D3-B2C0-A9F6C2C75C71}" type="pres">
      <dgm:prSet presAssocID="{E9B37C48-6BD9-4FDB-9751-580283FEE39F}" presName="desCircle" presStyleLbl="node1" presStyleIdx="3" presStyleCnt="5"/>
      <dgm:spPr/>
    </dgm:pt>
    <dgm:pt modelId="{B046437C-AA5F-4A4A-9E2B-B29831210A7C}" type="pres">
      <dgm:prSet presAssocID="{E9B37C48-6BD9-4FDB-9751-580283FEE39F}" presName="chTx" presStyleLbl="revTx" presStyleIdx="8" presStyleCnt="12"/>
      <dgm:spPr/>
    </dgm:pt>
    <dgm:pt modelId="{AFDFAECB-5451-4C57-9D7D-AB487B24333A}" type="pres">
      <dgm:prSet presAssocID="{E9B37C48-6BD9-4FDB-9751-580283FEE39F}" presName="desTx" presStyleLbl="revTx" presStyleIdx="9" presStyleCnt="12">
        <dgm:presLayoutVars>
          <dgm:bulletEnabled val="1"/>
        </dgm:presLayoutVars>
      </dgm:prSet>
      <dgm:spPr/>
    </dgm:pt>
    <dgm:pt modelId="{357B7EA6-C419-414C-B820-129164AEDE41}" type="pres">
      <dgm:prSet presAssocID="{E9B37C48-6BD9-4FDB-9751-580283FEE39F}" presName="desBackupRightNorm" presStyleCnt="0"/>
      <dgm:spPr/>
    </dgm:pt>
    <dgm:pt modelId="{6F37FDC3-43F8-440B-9D44-2110C4D58059}" type="pres">
      <dgm:prSet presAssocID="{0DCD628E-0AEA-45F1-8419-7FC65E9592BC}" presName="desSpace" presStyleCnt="0"/>
      <dgm:spPr/>
    </dgm:pt>
    <dgm:pt modelId="{D7EE345C-F70F-4675-AB47-5046A07683E0}" type="pres">
      <dgm:prSet presAssocID="{71440F7C-9007-4A8E-A7D0-FFCDA37D70E5}" presName="desBackupLeftNorm" presStyleCnt="0"/>
      <dgm:spPr/>
    </dgm:pt>
    <dgm:pt modelId="{0B067410-6B4A-47D5-8047-ABB301AA05EA}" type="pres">
      <dgm:prSet presAssocID="{71440F7C-9007-4A8E-A7D0-FFCDA37D70E5}" presName="desComposite" presStyleCnt="0"/>
      <dgm:spPr/>
    </dgm:pt>
    <dgm:pt modelId="{038D0920-438A-44BF-8C3D-61FD4167D647}" type="pres">
      <dgm:prSet presAssocID="{71440F7C-9007-4A8E-A7D0-FFCDA37D70E5}" presName="desCircle" presStyleLbl="node1" presStyleIdx="4" presStyleCnt="5"/>
      <dgm:spPr/>
    </dgm:pt>
    <dgm:pt modelId="{D421B88F-14C7-48C6-9183-FEB2D9B1C570}" type="pres">
      <dgm:prSet presAssocID="{71440F7C-9007-4A8E-A7D0-FFCDA37D70E5}" presName="chTx" presStyleLbl="revTx" presStyleIdx="10" presStyleCnt="12"/>
      <dgm:spPr/>
    </dgm:pt>
    <dgm:pt modelId="{6E5F2040-DE32-4CA2-980B-0AABFC2E5868}" type="pres">
      <dgm:prSet presAssocID="{71440F7C-9007-4A8E-A7D0-FFCDA37D70E5}" presName="desTx" presStyleLbl="revTx" presStyleIdx="11" presStyleCnt="12">
        <dgm:presLayoutVars>
          <dgm:bulletEnabled val="1"/>
        </dgm:presLayoutVars>
      </dgm:prSet>
      <dgm:spPr/>
    </dgm:pt>
    <dgm:pt modelId="{5D5FF3A2-10D9-4EAD-8132-2897BDED3C82}" type="pres">
      <dgm:prSet presAssocID="{71440F7C-9007-4A8E-A7D0-FFCDA37D70E5}" presName="desBackupRightNorm" presStyleCnt="0"/>
      <dgm:spPr/>
    </dgm:pt>
    <dgm:pt modelId="{2F230D1C-11BE-41AE-821C-4829421613CA}" type="pres">
      <dgm:prSet presAssocID="{B3A6FF11-6EDB-450A-B09C-5180E450FEFC}" presName="desSpace" presStyleCnt="0"/>
      <dgm:spPr/>
    </dgm:pt>
  </dgm:ptLst>
  <dgm:cxnLst>
    <dgm:cxn modelId="{60EDD805-3908-4211-AD04-09174E49AEE4}" type="presOf" srcId="{DD649B4E-4D68-4788-839B-C9346F39B005}" destId="{C4054FF5-D34F-4D10-8E82-7739B406EFD6}" srcOrd="0" destOrd="0" presId="urn:microsoft.com/office/officeart/2008/layout/CircleAccentTimeline"/>
    <dgm:cxn modelId="{670C9A0F-D17A-45E4-9D0D-2A7E34AFAE4A}" srcId="{B9205A70-24C6-470A-80DC-C955D4C19BF9}" destId="{40F432A0-2669-495D-8252-0F8F48CC1FDB}" srcOrd="0" destOrd="0" parTransId="{E889A566-2101-4F23-8FE3-AF3954918EA3}" sibTransId="{0943FADD-0E3C-43EA-887F-D2D2BC31257F}"/>
    <dgm:cxn modelId="{E185332A-FD14-4810-854E-9D26AD4F6D74}" type="presOf" srcId="{B9205A70-24C6-470A-80DC-C955D4C19BF9}" destId="{6850EEBA-5D8C-4603-82A5-8B57AC3C68AD}" srcOrd="0" destOrd="0" presId="urn:microsoft.com/office/officeart/2008/layout/CircleAccentTimeline"/>
    <dgm:cxn modelId="{53C6ED38-30F2-46F3-9AA5-3B0980BBB415}" srcId="{D50FABD9-D95C-441F-B3D0-DE10FDB2ACD9}" destId="{71440F7C-9007-4A8E-A7D0-FFCDA37D70E5}" srcOrd="2" destOrd="0" parTransId="{179240F8-5E70-42B3-AECA-424045AC3C3D}" sibTransId="{B3A6FF11-6EDB-450A-B09C-5180E450FEFC}"/>
    <dgm:cxn modelId="{E65E0B4E-3747-4033-B6FE-D9A56B7AB3F5}" srcId="{40F432A0-2669-495D-8252-0F8F48CC1FDB}" destId="{A580C6AD-EB7E-4650-A229-034680345FEA}" srcOrd="0" destOrd="0" parTransId="{8DB51FF4-0EAC-44B9-AD38-D992E7BADB32}" sibTransId="{B4BA1F33-B4E1-484A-A434-A92D1151CFB0}"/>
    <dgm:cxn modelId="{402A6E6E-4228-4122-AA69-1B362641E38B}" srcId="{D50FABD9-D95C-441F-B3D0-DE10FDB2ACD9}" destId="{E9B37C48-6BD9-4FDB-9751-580283FEE39F}" srcOrd="1" destOrd="0" parTransId="{B208DAD0-79B4-4EF4-A1E6-05BBB2FE2EDC}" sibTransId="{0DCD628E-0AEA-45F1-8419-7FC65E9592BC}"/>
    <dgm:cxn modelId="{00B05453-DA4E-4B1C-98AE-A2512388B047}" type="presOf" srcId="{244B094E-2CA4-43E0-9830-7D3E7B46EC0D}" destId="{58746C4B-32AF-4406-BF19-801023C1D063}" srcOrd="0" destOrd="0" presId="urn:microsoft.com/office/officeart/2008/layout/CircleAccentTimeline"/>
    <dgm:cxn modelId="{4F487B82-8275-4347-9E09-C6EC8AD55062}" type="presOf" srcId="{71440F7C-9007-4A8E-A7D0-FFCDA37D70E5}" destId="{D421B88F-14C7-48C6-9183-FEB2D9B1C570}" srcOrd="0" destOrd="0" presId="urn:microsoft.com/office/officeart/2008/layout/CircleAccentTimeline"/>
    <dgm:cxn modelId="{E162BD87-CE00-43E3-A53F-CB7D73E9BFE4}" type="presOf" srcId="{A580C6AD-EB7E-4650-A229-034680345FEA}" destId="{8F4BFAB1-26F2-43A4-A2B1-9BDE767715CC}" srcOrd="0" destOrd="0" presId="urn:microsoft.com/office/officeart/2008/layout/CircleAccentTimeline"/>
    <dgm:cxn modelId="{16EA1290-5A1A-4298-825F-52AD634C9A46}" type="presOf" srcId="{E9B37C48-6BD9-4FDB-9751-580283FEE39F}" destId="{B046437C-AA5F-4A4A-9E2B-B29831210A7C}" srcOrd="0" destOrd="0" presId="urn:microsoft.com/office/officeart/2008/layout/CircleAccentTimeline"/>
    <dgm:cxn modelId="{0FE689C3-FCF9-4C04-82B5-B7794D07CE4A}" srcId="{D50FABD9-D95C-441F-B3D0-DE10FDB2ACD9}" destId="{244B094E-2CA4-43E0-9830-7D3E7B46EC0D}" srcOrd="0" destOrd="0" parTransId="{002496B2-65F3-4F13-A86A-A29A744E967D}" sibTransId="{D715A6EA-87D9-4E27-B72B-FF4FBE781D5C}"/>
    <dgm:cxn modelId="{6B54CCDF-9F6B-41D7-8C4F-D3049E7940BB}" srcId="{B9205A70-24C6-470A-80DC-C955D4C19BF9}" destId="{D50FABD9-D95C-441F-B3D0-DE10FDB2ACD9}" srcOrd="1" destOrd="0" parTransId="{B09C528B-BF2E-4CCD-B596-3A33F1EB2395}" sibTransId="{B00FD7FC-51A7-48C4-8E2A-92F28D67A95D}"/>
    <dgm:cxn modelId="{3FEDDCEA-6D23-48BC-B067-98A34E17D15E}" type="presOf" srcId="{D50FABD9-D95C-441F-B3D0-DE10FDB2ACD9}" destId="{604D1408-93F4-4544-BD9B-6C82F0C36002}" srcOrd="0" destOrd="0" presId="urn:microsoft.com/office/officeart/2008/layout/CircleAccentTimeline"/>
    <dgm:cxn modelId="{63F31DEE-C4FC-428A-B2FB-3931D7CF1B3A}" srcId="{40F432A0-2669-495D-8252-0F8F48CC1FDB}" destId="{DD649B4E-4D68-4788-839B-C9346F39B005}" srcOrd="1" destOrd="0" parTransId="{9C1DFED2-2656-4366-92B5-00EAD2535008}" sibTransId="{A8E209AF-3224-478D-9322-6CFFDD88078B}"/>
    <dgm:cxn modelId="{82A5EAFB-8657-4E97-9B4B-F23AF8665A06}" type="presOf" srcId="{40F432A0-2669-495D-8252-0F8F48CC1FDB}" destId="{94CE4994-BB27-4341-968F-F69A8F8C0AB5}" srcOrd="0" destOrd="0" presId="urn:microsoft.com/office/officeart/2008/layout/CircleAccentTimeline"/>
    <dgm:cxn modelId="{2D12B4F3-4F4D-4956-A798-AB8081CECA8F}" type="presParOf" srcId="{6850EEBA-5D8C-4603-82A5-8B57AC3C68AD}" destId="{9E24595F-7BF0-4DC7-9C94-777C8297F8DA}" srcOrd="0" destOrd="0" presId="urn:microsoft.com/office/officeart/2008/layout/CircleAccentTimeline"/>
    <dgm:cxn modelId="{F4DFDFF9-4254-4106-B280-3D2100BBF305}" type="presParOf" srcId="{9E24595F-7BF0-4DC7-9C94-777C8297F8DA}" destId="{6658E37B-9759-40B0-98D2-A4FFA393D255}" srcOrd="0" destOrd="0" presId="urn:microsoft.com/office/officeart/2008/layout/CircleAccentTimeline"/>
    <dgm:cxn modelId="{2006C1DD-28FA-439B-A1EC-B219E51E455A}" type="presParOf" srcId="{9E24595F-7BF0-4DC7-9C94-777C8297F8DA}" destId="{94CE4994-BB27-4341-968F-F69A8F8C0AB5}" srcOrd="1" destOrd="0" presId="urn:microsoft.com/office/officeart/2008/layout/CircleAccentTimeline"/>
    <dgm:cxn modelId="{B03AAD69-BC4A-45B2-9E91-4251D78277BB}" type="presParOf" srcId="{9E24595F-7BF0-4DC7-9C94-777C8297F8DA}" destId="{5713B9CE-EA23-44D1-878D-0CC8A6E9191A}" srcOrd="2" destOrd="0" presId="urn:microsoft.com/office/officeart/2008/layout/CircleAccentTimeline"/>
    <dgm:cxn modelId="{873E72CF-D543-4237-B485-5CBE9D11FB47}" type="presParOf" srcId="{6850EEBA-5D8C-4603-82A5-8B57AC3C68AD}" destId="{4B91543C-2123-45AD-A5B9-2774C9385042}" srcOrd="1" destOrd="0" presId="urn:microsoft.com/office/officeart/2008/layout/CircleAccentTimeline"/>
    <dgm:cxn modelId="{6F86019F-0D75-4FFB-BC89-70F5AC4E8F17}" type="presParOf" srcId="{6850EEBA-5D8C-4603-82A5-8B57AC3C68AD}" destId="{1772655C-3727-419D-B043-11C9ED9E3658}" srcOrd="2" destOrd="0" presId="urn:microsoft.com/office/officeart/2008/layout/CircleAccentTimeline"/>
    <dgm:cxn modelId="{30868804-A0F6-4E27-A910-0EFD2781930A}" type="presParOf" srcId="{6850EEBA-5D8C-4603-82A5-8B57AC3C68AD}" destId="{413A52F8-8E9B-42B6-A8AD-F1A18F003B16}" srcOrd="3" destOrd="0" presId="urn:microsoft.com/office/officeart/2008/layout/CircleAccentTimeline"/>
    <dgm:cxn modelId="{9C6E0578-F71D-4AE4-9BDA-23AF647094B3}" type="presParOf" srcId="{6850EEBA-5D8C-4603-82A5-8B57AC3C68AD}" destId="{4122C07D-7256-4C00-B20F-89739EBC15F2}" srcOrd="4" destOrd="0" presId="urn:microsoft.com/office/officeart/2008/layout/CircleAccentTimeline"/>
    <dgm:cxn modelId="{BF525BA3-3491-46F5-89E9-B6E2E0B2218F}" type="presParOf" srcId="{4122C07D-7256-4C00-B20F-89739EBC15F2}" destId="{5FF3636F-1E9B-4115-A2DF-CD2BC0385FD5}" srcOrd="0" destOrd="0" presId="urn:microsoft.com/office/officeart/2008/layout/CircleAccentTimeline"/>
    <dgm:cxn modelId="{455CBE92-17C1-4923-9FA2-1B18A6C6C88C}" type="presParOf" srcId="{4122C07D-7256-4C00-B20F-89739EBC15F2}" destId="{8F4BFAB1-26F2-43A4-A2B1-9BDE767715CC}" srcOrd="1" destOrd="0" presId="urn:microsoft.com/office/officeart/2008/layout/CircleAccentTimeline"/>
    <dgm:cxn modelId="{D9C0C9FB-BCD6-4C15-AC7E-C4B032D3F767}" type="presParOf" srcId="{4122C07D-7256-4C00-B20F-89739EBC15F2}" destId="{6B5072F6-7BE8-4046-BD26-0216DA287142}" srcOrd="2" destOrd="0" presId="urn:microsoft.com/office/officeart/2008/layout/CircleAccentTimeline"/>
    <dgm:cxn modelId="{A99C3BF7-3A3C-41B4-9298-2356F2B617FF}" type="presParOf" srcId="{6850EEBA-5D8C-4603-82A5-8B57AC3C68AD}" destId="{2FAB8195-E6CA-4E17-A3F1-8DB60EF5E194}" srcOrd="5" destOrd="0" presId="urn:microsoft.com/office/officeart/2008/layout/CircleAccentTimeline"/>
    <dgm:cxn modelId="{F8C72785-4BAB-4A78-9B4B-1B74016D4D49}" type="presParOf" srcId="{6850EEBA-5D8C-4603-82A5-8B57AC3C68AD}" destId="{F992A86A-A4E1-49C3-B55A-1CFEDB8371CC}" srcOrd="6" destOrd="0" presId="urn:microsoft.com/office/officeart/2008/layout/CircleAccentTimeline"/>
    <dgm:cxn modelId="{4594E20A-4945-4C40-9BBC-6B083753A4F2}" type="presParOf" srcId="{6850EEBA-5D8C-4603-82A5-8B57AC3C68AD}" destId="{E2DFB6FE-2723-4A0C-8228-9249E6F8615D}" srcOrd="7" destOrd="0" presId="urn:microsoft.com/office/officeart/2008/layout/CircleAccentTimeline"/>
    <dgm:cxn modelId="{0DFEB658-FF77-4B13-8290-560A798E2BDA}" type="presParOf" srcId="{6850EEBA-5D8C-4603-82A5-8B57AC3C68AD}" destId="{5B82786F-35CD-4F58-8B96-256E0F11C451}" srcOrd="8" destOrd="0" presId="urn:microsoft.com/office/officeart/2008/layout/CircleAccentTimeline"/>
    <dgm:cxn modelId="{14D11204-2E50-4C5C-B0E0-1359C1AE63E0}" type="presParOf" srcId="{5B82786F-35CD-4F58-8B96-256E0F11C451}" destId="{E7B8CF67-169F-42B3-AC68-43A5BD978150}" srcOrd="0" destOrd="0" presId="urn:microsoft.com/office/officeart/2008/layout/CircleAccentTimeline"/>
    <dgm:cxn modelId="{1F45215C-3BAE-4563-9BFA-2DAAC97DAEE0}" type="presParOf" srcId="{5B82786F-35CD-4F58-8B96-256E0F11C451}" destId="{C4054FF5-D34F-4D10-8E82-7739B406EFD6}" srcOrd="1" destOrd="0" presId="urn:microsoft.com/office/officeart/2008/layout/CircleAccentTimeline"/>
    <dgm:cxn modelId="{BD3CC72C-C378-444A-B2E3-5A881DDBACCA}" type="presParOf" srcId="{5B82786F-35CD-4F58-8B96-256E0F11C451}" destId="{7D54B3A6-0BCE-4CF2-8CE6-5ACCD5371155}" srcOrd="2" destOrd="0" presId="urn:microsoft.com/office/officeart/2008/layout/CircleAccentTimeline"/>
    <dgm:cxn modelId="{58E138E4-9DA5-49BC-883D-9D0A6C2CA67C}" type="presParOf" srcId="{6850EEBA-5D8C-4603-82A5-8B57AC3C68AD}" destId="{C2A969C6-2A4A-48CC-8364-1962D3FA3B9D}" srcOrd="9" destOrd="0" presId="urn:microsoft.com/office/officeart/2008/layout/CircleAccentTimeline"/>
    <dgm:cxn modelId="{94309CA1-BEF5-43B2-9507-DE4DD8DFC202}" type="presParOf" srcId="{6850EEBA-5D8C-4603-82A5-8B57AC3C68AD}" destId="{25B753F0-E2DF-4666-A76B-32B189AFCF42}" srcOrd="10" destOrd="0" presId="urn:microsoft.com/office/officeart/2008/layout/CircleAccentTimeline"/>
    <dgm:cxn modelId="{8544C306-4A1C-4CE4-B5D5-BFD155FD995B}" type="presParOf" srcId="{6850EEBA-5D8C-4603-82A5-8B57AC3C68AD}" destId="{35C38E17-3B3D-4D05-B6EE-764F5142CE2D}" srcOrd="11" destOrd="0" presId="urn:microsoft.com/office/officeart/2008/layout/CircleAccentTimeline"/>
    <dgm:cxn modelId="{66526F4E-F51B-4149-AA1D-49A8A23B7B8E}" type="presParOf" srcId="{35C38E17-3B3D-4D05-B6EE-764F5142CE2D}" destId="{8B037C89-DF06-41AF-A221-D2CECFD9E2C7}" srcOrd="0" destOrd="0" presId="urn:microsoft.com/office/officeart/2008/layout/CircleAccentTimeline"/>
    <dgm:cxn modelId="{4199E295-C91B-4AB9-BBBF-D93AF485FF96}" type="presParOf" srcId="{35C38E17-3B3D-4D05-B6EE-764F5142CE2D}" destId="{604D1408-93F4-4544-BD9B-6C82F0C36002}" srcOrd="1" destOrd="0" presId="urn:microsoft.com/office/officeart/2008/layout/CircleAccentTimeline"/>
    <dgm:cxn modelId="{853E3D08-5BD4-4CA1-8EAB-1A4C0897F584}" type="presParOf" srcId="{35C38E17-3B3D-4D05-B6EE-764F5142CE2D}" destId="{57432DFA-03E3-427F-8E06-50B6617781A1}" srcOrd="2" destOrd="0" presId="urn:microsoft.com/office/officeart/2008/layout/CircleAccentTimeline"/>
    <dgm:cxn modelId="{2EA6F0B8-B0F9-430A-AC06-28681085C045}" type="presParOf" srcId="{6850EEBA-5D8C-4603-82A5-8B57AC3C68AD}" destId="{E2656F7F-BFA2-4833-8AF4-116558A28FE6}" srcOrd="12" destOrd="0" presId="urn:microsoft.com/office/officeart/2008/layout/CircleAccentTimeline"/>
    <dgm:cxn modelId="{FFFE4A04-0CEA-42CC-82CC-91F3E906F961}" type="presParOf" srcId="{6850EEBA-5D8C-4603-82A5-8B57AC3C68AD}" destId="{5876559A-CDA5-4EFF-A1D3-A9B801926072}" srcOrd="13" destOrd="0" presId="urn:microsoft.com/office/officeart/2008/layout/CircleAccentTimeline"/>
    <dgm:cxn modelId="{6950D69A-E568-4779-9A96-189F972B1AF2}" type="presParOf" srcId="{6850EEBA-5D8C-4603-82A5-8B57AC3C68AD}" destId="{039CE447-5E9F-4CA7-A331-CB585E8D50E7}" srcOrd="14" destOrd="0" presId="urn:microsoft.com/office/officeart/2008/layout/CircleAccentTimeline"/>
    <dgm:cxn modelId="{227AAE62-8CDA-4B96-B629-9A404150A066}" type="presParOf" srcId="{6850EEBA-5D8C-4603-82A5-8B57AC3C68AD}" destId="{3A8FCA89-9DF0-409A-85B5-D19CBA70254D}" srcOrd="15" destOrd="0" presId="urn:microsoft.com/office/officeart/2008/layout/CircleAccentTimeline"/>
    <dgm:cxn modelId="{B25C9965-3005-4FEA-BD49-BDB9794B4574}" type="presParOf" srcId="{3A8FCA89-9DF0-409A-85B5-D19CBA70254D}" destId="{0ED5A12E-8DEE-4751-B8C6-B6BCC1EFC2CC}" srcOrd="0" destOrd="0" presId="urn:microsoft.com/office/officeart/2008/layout/CircleAccentTimeline"/>
    <dgm:cxn modelId="{8A9EA6D3-21DD-4C18-A23C-3663F9A85351}" type="presParOf" srcId="{3A8FCA89-9DF0-409A-85B5-D19CBA70254D}" destId="{58746C4B-32AF-4406-BF19-801023C1D063}" srcOrd="1" destOrd="0" presId="urn:microsoft.com/office/officeart/2008/layout/CircleAccentTimeline"/>
    <dgm:cxn modelId="{0524B883-5EC0-4E4A-8EF3-DBA9DDE280B5}" type="presParOf" srcId="{3A8FCA89-9DF0-409A-85B5-D19CBA70254D}" destId="{AEAB7F59-2C76-4124-8067-8C66215EA004}" srcOrd="2" destOrd="0" presId="urn:microsoft.com/office/officeart/2008/layout/CircleAccentTimeline"/>
    <dgm:cxn modelId="{7C743A15-2D79-4095-A9B2-9A69F7C09A63}" type="presParOf" srcId="{6850EEBA-5D8C-4603-82A5-8B57AC3C68AD}" destId="{E64B97F7-D2BB-4BA5-AC69-2F24DC1878A4}" srcOrd="16" destOrd="0" presId="urn:microsoft.com/office/officeart/2008/layout/CircleAccentTimeline"/>
    <dgm:cxn modelId="{F540A24E-8153-4F51-8685-A5A3ABCE61F0}" type="presParOf" srcId="{6850EEBA-5D8C-4603-82A5-8B57AC3C68AD}" destId="{60C8B255-CD0B-469B-BB89-2C21CAEF6D3A}" srcOrd="17" destOrd="0" presId="urn:microsoft.com/office/officeart/2008/layout/CircleAccentTimeline"/>
    <dgm:cxn modelId="{28F61650-B70A-4AE3-870D-F0C8CCE8E22D}" type="presParOf" srcId="{6850EEBA-5D8C-4603-82A5-8B57AC3C68AD}" destId="{E2A78CBD-1082-4AB9-96FA-BBDE7847D3C1}" srcOrd="18" destOrd="0" presId="urn:microsoft.com/office/officeart/2008/layout/CircleAccentTimeline"/>
    <dgm:cxn modelId="{BA57B31E-04C5-4A8C-B92F-A342B2B726DC}" type="presParOf" srcId="{6850EEBA-5D8C-4603-82A5-8B57AC3C68AD}" destId="{AB1417E7-978C-41B6-81AC-6B49D6910F67}" srcOrd="19" destOrd="0" presId="urn:microsoft.com/office/officeart/2008/layout/CircleAccentTimeline"/>
    <dgm:cxn modelId="{9EB18969-DFA2-44B1-980D-1431982E611B}" type="presParOf" srcId="{AB1417E7-978C-41B6-81AC-6B49D6910F67}" destId="{7E04CBE4-794A-46D3-B2C0-A9F6C2C75C71}" srcOrd="0" destOrd="0" presId="urn:microsoft.com/office/officeart/2008/layout/CircleAccentTimeline"/>
    <dgm:cxn modelId="{8271EBF6-7888-4DD1-B563-7F4BF2C1DB74}" type="presParOf" srcId="{AB1417E7-978C-41B6-81AC-6B49D6910F67}" destId="{B046437C-AA5F-4A4A-9E2B-B29831210A7C}" srcOrd="1" destOrd="0" presId="urn:microsoft.com/office/officeart/2008/layout/CircleAccentTimeline"/>
    <dgm:cxn modelId="{9310CB8D-90C7-4012-9835-073258BF1493}" type="presParOf" srcId="{AB1417E7-978C-41B6-81AC-6B49D6910F67}" destId="{AFDFAECB-5451-4C57-9D7D-AB487B24333A}" srcOrd="2" destOrd="0" presId="urn:microsoft.com/office/officeart/2008/layout/CircleAccentTimeline"/>
    <dgm:cxn modelId="{CD3D06D5-0D9F-4A35-83E3-7B4FEF0BC135}" type="presParOf" srcId="{6850EEBA-5D8C-4603-82A5-8B57AC3C68AD}" destId="{357B7EA6-C419-414C-B820-129164AEDE41}" srcOrd="20" destOrd="0" presId="urn:microsoft.com/office/officeart/2008/layout/CircleAccentTimeline"/>
    <dgm:cxn modelId="{72B4A602-F980-48CF-8B09-5B3F1FF73EA9}" type="presParOf" srcId="{6850EEBA-5D8C-4603-82A5-8B57AC3C68AD}" destId="{6F37FDC3-43F8-440B-9D44-2110C4D58059}" srcOrd="21" destOrd="0" presId="urn:microsoft.com/office/officeart/2008/layout/CircleAccentTimeline"/>
    <dgm:cxn modelId="{9CA34A40-A53E-457D-AFF5-73FB35857220}" type="presParOf" srcId="{6850EEBA-5D8C-4603-82A5-8B57AC3C68AD}" destId="{D7EE345C-F70F-4675-AB47-5046A07683E0}" srcOrd="22" destOrd="0" presId="urn:microsoft.com/office/officeart/2008/layout/CircleAccentTimeline"/>
    <dgm:cxn modelId="{76DA6978-F3CB-41A9-B24A-39214A3CE376}" type="presParOf" srcId="{6850EEBA-5D8C-4603-82A5-8B57AC3C68AD}" destId="{0B067410-6B4A-47D5-8047-ABB301AA05EA}" srcOrd="23" destOrd="0" presId="urn:microsoft.com/office/officeart/2008/layout/CircleAccentTimeline"/>
    <dgm:cxn modelId="{4583B295-6492-46BC-9491-4A218F4883AF}" type="presParOf" srcId="{0B067410-6B4A-47D5-8047-ABB301AA05EA}" destId="{038D0920-438A-44BF-8C3D-61FD4167D647}" srcOrd="0" destOrd="0" presId="urn:microsoft.com/office/officeart/2008/layout/CircleAccentTimeline"/>
    <dgm:cxn modelId="{D133AA49-8E0F-4A3A-90B6-5C13ECC194B9}" type="presParOf" srcId="{0B067410-6B4A-47D5-8047-ABB301AA05EA}" destId="{D421B88F-14C7-48C6-9183-FEB2D9B1C570}" srcOrd="1" destOrd="0" presId="urn:microsoft.com/office/officeart/2008/layout/CircleAccentTimeline"/>
    <dgm:cxn modelId="{FA07775A-0747-476A-B4F4-9D13A6BA06A3}" type="presParOf" srcId="{0B067410-6B4A-47D5-8047-ABB301AA05EA}" destId="{6E5F2040-DE32-4CA2-980B-0AABFC2E5868}" srcOrd="2" destOrd="0" presId="urn:microsoft.com/office/officeart/2008/layout/CircleAccentTimeline"/>
    <dgm:cxn modelId="{70003491-E96D-491E-9BB0-DC7D8BF99EEB}" type="presParOf" srcId="{6850EEBA-5D8C-4603-82A5-8B57AC3C68AD}" destId="{5D5FF3A2-10D9-4EAD-8132-2897BDED3C82}" srcOrd="24" destOrd="0" presId="urn:microsoft.com/office/officeart/2008/layout/CircleAccentTimeline"/>
    <dgm:cxn modelId="{189D94CC-4F57-43BC-B898-739B99F8C252}" type="presParOf" srcId="{6850EEBA-5D8C-4603-82A5-8B57AC3C68AD}" destId="{2F230D1C-11BE-41AE-821C-4829421613CA}" srcOrd="25"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8E37B-9759-40B0-98D2-A4FFA393D255}">
      <dsp:nvSpPr>
        <dsp:cNvPr id="0" name=""/>
        <dsp:cNvSpPr/>
      </dsp:nvSpPr>
      <dsp:spPr>
        <a:xfrm>
          <a:off x="1863973" y="1464840"/>
          <a:ext cx="1215055" cy="1215055"/>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CE4994-BB27-4341-968F-F69A8F8C0AB5}">
      <dsp:nvSpPr>
        <dsp:cNvPr id="0" name=""/>
        <dsp:cNvSpPr/>
      </dsp:nvSpPr>
      <dsp:spPr>
        <a:xfrm rot="17700000">
          <a:off x="2292103" y="474322"/>
          <a:ext cx="1510448" cy="72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de-DE" sz="1800" kern="1200" dirty="0" err="1"/>
            <a:t>EaPGreen</a:t>
          </a:r>
          <a:r>
            <a:rPr lang="de-DE" sz="1800" kern="1200" dirty="0"/>
            <a:t> </a:t>
          </a:r>
          <a:br>
            <a:rPr lang="de-DE" sz="1800" kern="1200" dirty="0"/>
          </a:br>
          <a:r>
            <a:rPr lang="de-DE" sz="1800" kern="1200" dirty="0"/>
            <a:t>2015</a:t>
          </a:r>
          <a:endParaRPr lang="de-AT" sz="1800" kern="1200" dirty="0"/>
        </a:p>
      </dsp:txBody>
      <dsp:txXfrm>
        <a:off x="2292103" y="474322"/>
        <a:ext cx="1510448" cy="727919"/>
      </dsp:txXfrm>
    </dsp:sp>
    <dsp:sp modelId="{5FF3636F-1E9B-4115-A2DF-CD2BC0385FD5}">
      <dsp:nvSpPr>
        <dsp:cNvPr id="0" name=""/>
        <dsp:cNvSpPr/>
      </dsp:nvSpPr>
      <dsp:spPr>
        <a:xfrm>
          <a:off x="3170550" y="1757022"/>
          <a:ext cx="630690" cy="6306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4BFAB1-26F2-43A4-A2B1-9BDE767715CC}">
      <dsp:nvSpPr>
        <dsp:cNvPr id="0" name=""/>
        <dsp:cNvSpPr/>
      </dsp:nvSpPr>
      <dsp:spPr>
        <a:xfrm rot="17700000">
          <a:off x="2423584" y="2634844"/>
          <a:ext cx="1306609" cy="629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de-DE" sz="1800" kern="1200" dirty="0"/>
            <a:t>Assessments, RECP </a:t>
          </a:r>
          <a:r>
            <a:rPr lang="de-DE" sz="1800" kern="1200" dirty="0" err="1"/>
            <a:t>clubs</a:t>
          </a:r>
          <a:endParaRPr lang="de-AT" sz="1800" kern="1200" dirty="0"/>
        </a:p>
      </dsp:txBody>
      <dsp:txXfrm>
        <a:off x="2423584" y="2634844"/>
        <a:ext cx="1306609" cy="629998"/>
      </dsp:txXfrm>
    </dsp:sp>
    <dsp:sp modelId="{6B5072F6-7BE8-4046-BD26-0216DA287142}">
      <dsp:nvSpPr>
        <dsp:cNvPr id="0" name=""/>
        <dsp:cNvSpPr/>
      </dsp:nvSpPr>
      <dsp:spPr>
        <a:xfrm rot="17700000">
          <a:off x="3241599" y="879893"/>
          <a:ext cx="1306609" cy="629998"/>
        </a:xfrm>
        <a:prstGeom prst="rect">
          <a:avLst/>
        </a:prstGeom>
        <a:noFill/>
        <a:ln>
          <a:noFill/>
        </a:ln>
        <a:effectLst/>
      </dsp:spPr>
      <dsp:style>
        <a:lnRef idx="0">
          <a:scrgbClr r="0" g="0" b="0"/>
        </a:lnRef>
        <a:fillRef idx="0">
          <a:scrgbClr r="0" g="0" b="0"/>
        </a:fillRef>
        <a:effectRef idx="0">
          <a:scrgbClr r="0" g="0" b="0"/>
        </a:effectRef>
        <a:fontRef idx="minor"/>
      </dsp:style>
    </dsp:sp>
    <dsp:sp modelId="{E7B8CF67-169F-42B3-AC68-43A5BD978150}">
      <dsp:nvSpPr>
        <dsp:cNvPr id="0" name=""/>
        <dsp:cNvSpPr/>
      </dsp:nvSpPr>
      <dsp:spPr>
        <a:xfrm>
          <a:off x="3892666" y="1757022"/>
          <a:ext cx="630690" cy="6306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54FF5-D34F-4D10-8E82-7739B406EFD6}">
      <dsp:nvSpPr>
        <dsp:cNvPr id="0" name=""/>
        <dsp:cNvSpPr/>
      </dsp:nvSpPr>
      <dsp:spPr>
        <a:xfrm rot="17700000">
          <a:off x="3145699" y="2634844"/>
          <a:ext cx="1306609" cy="629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de-DE" sz="1800" kern="1200" dirty="0"/>
            <a:t>Monitoring</a:t>
          </a:r>
          <a:endParaRPr lang="de-AT" sz="1800" kern="1200" dirty="0"/>
        </a:p>
      </dsp:txBody>
      <dsp:txXfrm>
        <a:off x="3145699" y="2634844"/>
        <a:ext cx="1306609" cy="629998"/>
      </dsp:txXfrm>
    </dsp:sp>
    <dsp:sp modelId="{7D54B3A6-0BCE-4CF2-8CE6-5ACCD5371155}">
      <dsp:nvSpPr>
        <dsp:cNvPr id="0" name=""/>
        <dsp:cNvSpPr/>
      </dsp:nvSpPr>
      <dsp:spPr>
        <a:xfrm rot="17700000">
          <a:off x="3963714" y="879893"/>
          <a:ext cx="1306609" cy="629998"/>
        </a:xfrm>
        <a:prstGeom prst="rect">
          <a:avLst/>
        </a:prstGeom>
        <a:noFill/>
        <a:ln>
          <a:noFill/>
        </a:ln>
        <a:effectLst/>
      </dsp:spPr>
      <dsp:style>
        <a:lnRef idx="0">
          <a:scrgbClr r="0" g="0" b="0"/>
        </a:lnRef>
        <a:fillRef idx="0">
          <a:scrgbClr r="0" g="0" b="0"/>
        </a:fillRef>
        <a:effectRef idx="0">
          <a:scrgbClr r="0" g="0" b="0"/>
        </a:effectRef>
        <a:fontRef idx="minor"/>
      </dsp:style>
    </dsp:sp>
    <dsp:sp modelId="{8B037C89-DF06-41AF-A221-D2CECFD9E2C7}">
      <dsp:nvSpPr>
        <dsp:cNvPr id="0" name=""/>
        <dsp:cNvSpPr/>
      </dsp:nvSpPr>
      <dsp:spPr>
        <a:xfrm>
          <a:off x="4614879" y="1464840"/>
          <a:ext cx="1215055" cy="1215055"/>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4D1408-93F4-4544-BD9B-6C82F0C36002}">
      <dsp:nvSpPr>
        <dsp:cNvPr id="0" name=""/>
        <dsp:cNvSpPr/>
      </dsp:nvSpPr>
      <dsp:spPr>
        <a:xfrm rot="17700000">
          <a:off x="5043010" y="474322"/>
          <a:ext cx="1510448" cy="72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de-DE" sz="1800" kern="1200" dirty="0"/>
            <a:t>EU4nvironment 2021</a:t>
          </a:r>
          <a:endParaRPr lang="de-AT" sz="1800" kern="1200" dirty="0"/>
        </a:p>
      </dsp:txBody>
      <dsp:txXfrm>
        <a:off x="5043010" y="474322"/>
        <a:ext cx="1510448" cy="727919"/>
      </dsp:txXfrm>
    </dsp:sp>
    <dsp:sp modelId="{0ED5A12E-8DEE-4751-B8C6-B6BCC1EFC2CC}">
      <dsp:nvSpPr>
        <dsp:cNvPr id="0" name=""/>
        <dsp:cNvSpPr/>
      </dsp:nvSpPr>
      <dsp:spPr>
        <a:xfrm>
          <a:off x="5921457" y="1757022"/>
          <a:ext cx="630690" cy="6306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746C4B-32AF-4406-BF19-801023C1D063}">
      <dsp:nvSpPr>
        <dsp:cNvPr id="0" name=""/>
        <dsp:cNvSpPr/>
      </dsp:nvSpPr>
      <dsp:spPr>
        <a:xfrm rot="17700000">
          <a:off x="5174490" y="2634844"/>
          <a:ext cx="1306609" cy="629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de-DE" sz="1800" kern="1200" dirty="0"/>
            <a:t>Assessment, RECP </a:t>
          </a:r>
          <a:r>
            <a:rPr lang="de-DE" sz="1800" kern="1200" dirty="0" err="1"/>
            <a:t>clubs</a:t>
          </a:r>
          <a:endParaRPr lang="de-AT" sz="1800" kern="1200" dirty="0"/>
        </a:p>
      </dsp:txBody>
      <dsp:txXfrm>
        <a:off x="5174490" y="2634844"/>
        <a:ext cx="1306609" cy="629998"/>
      </dsp:txXfrm>
    </dsp:sp>
    <dsp:sp modelId="{AEAB7F59-2C76-4124-8067-8C66215EA004}">
      <dsp:nvSpPr>
        <dsp:cNvPr id="0" name=""/>
        <dsp:cNvSpPr/>
      </dsp:nvSpPr>
      <dsp:spPr>
        <a:xfrm rot="17700000">
          <a:off x="5992505" y="879893"/>
          <a:ext cx="1306609" cy="629998"/>
        </a:xfrm>
        <a:prstGeom prst="rect">
          <a:avLst/>
        </a:prstGeom>
        <a:noFill/>
        <a:ln>
          <a:noFill/>
        </a:ln>
        <a:effectLst/>
      </dsp:spPr>
      <dsp:style>
        <a:lnRef idx="0">
          <a:scrgbClr r="0" g="0" b="0"/>
        </a:lnRef>
        <a:fillRef idx="0">
          <a:scrgbClr r="0" g="0" b="0"/>
        </a:fillRef>
        <a:effectRef idx="0">
          <a:scrgbClr r="0" g="0" b="0"/>
        </a:effectRef>
        <a:fontRef idx="minor"/>
      </dsp:style>
    </dsp:sp>
    <dsp:sp modelId="{7E04CBE4-794A-46D3-B2C0-A9F6C2C75C71}">
      <dsp:nvSpPr>
        <dsp:cNvPr id="0" name=""/>
        <dsp:cNvSpPr/>
      </dsp:nvSpPr>
      <dsp:spPr>
        <a:xfrm>
          <a:off x="6643573" y="1757022"/>
          <a:ext cx="630690" cy="6306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46437C-AA5F-4A4A-9E2B-B29831210A7C}">
      <dsp:nvSpPr>
        <dsp:cNvPr id="0" name=""/>
        <dsp:cNvSpPr/>
      </dsp:nvSpPr>
      <dsp:spPr>
        <a:xfrm rot="17700000">
          <a:off x="5896606" y="2634844"/>
          <a:ext cx="1306609" cy="629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de-DE" sz="1800" kern="1200" dirty="0"/>
            <a:t>Industry 4.0, CE</a:t>
          </a:r>
          <a:endParaRPr lang="de-AT" sz="1800" kern="1200" dirty="0"/>
        </a:p>
      </dsp:txBody>
      <dsp:txXfrm>
        <a:off x="5896606" y="2634844"/>
        <a:ext cx="1306609" cy="629998"/>
      </dsp:txXfrm>
    </dsp:sp>
    <dsp:sp modelId="{AFDFAECB-5451-4C57-9D7D-AB487B24333A}">
      <dsp:nvSpPr>
        <dsp:cNvPr id="0" name=""/>
        <dsp:cNvSpPr/>
      </dsp:nvSpPr>
      <dsp:spPr>
        <a:xfrm rot="17700000">
          <a:off x="6714621" y="879893"/>
          <a:ext cx="1306609" cy="629998"/>
        </a:xfrm>
        <a:prstGeom prst="rect">
          <a:avLst/>
        </a:prstGeom>
        <a:noFill/>
        <a:ln>
          <a:noFill/>
        </a:ln>
        <a:effectLst/>
      </dsp:spPr>
      <dsp:style>
        <a:lnRef idx="0">
          <a:scrgbClr r="0" g="0" b="0"/>
        </a:lnRef>
        <a:fillRef idx="0">
          <a:scrgbClr r="0" g="0" b="0"/>
        </a:fillRef>
        <a:effectRef idx="0">
          <a:scrgbClr r="0" g="0" b="0"/>
        </a:effectRef>
        <a:fontRef idx="minor"/>
      </dsp:style>
    </dsp:sp>
    <dsp:sp modelId="{038D0920-438A-44BF-8C3D-61FD4167D647}">
      <dsp:nvSpPr>
        <dsp:cNvPr id="0" name=""/>
        <dsp:cNvSpPr/>
      </dsp:nvSpPr>
      <dsp:spPr>
        <a:xfrm>
          <a:off x="7365689" y="1757022"/>
          <a:ext cx="630690" cy="6306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21B88F-14C7-48C6-9183-FEB2D9B1C570}">
      <dsp:nvSpPr>
        <dsp:cNvPr id="0" name=""/>
        <dsp:cNvSpPr/>
      </dsp:nvSpPr>
      <dsp:spPr>
        <a:xfrm rot="17700000">
          <a:off x="6618722" y="2634844"/>
          <a:ext cx="1306609" cy="629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de-DE" sz="1800" kern="1200"/>
            <a:t>Monitoring</a:t>
          </a:r>
          <a:endParaRPr lang="de-AT" sz="1800" kern="1200" dirty="0"/>
        </a:p>
      </dsp:txBody>
      <dsp:txXfrm>
        <a:off x="6618722" y="2634844"/>
        <a:ext cx="1306609" cy="629998"/>
      </dsp:txXfrm>
    </dsp:sp>
    <dsp:sp modelId="{6E5F2040-DE32-4CA2-980B-0AABFC2E5868}">
      <dsp:nvSpPr>
        <dsp:cNvPr id="0" name=""/>
        <dsp:cNvSpPr/>
      </dsp:nvSpPr>
      <dsp:spPr>
        <a:xfrm rot="17700000">
          <a:off x="7436737" y="879893"/>
          <a:ext cx="1306609" cy="62999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0669AF19-BAAB-425C-9BC9-B48FDF86BBFA}" type="datetimeFigureOut">
              <a:rPr lang="de-AT" smtClean="0"/>
              <a:t>06.11.2023</a:t>
            </a:fld>
            <a:endParaRPr lang="de-AT"/>
          </a:p>
        </p:txBody>
      </p:sp>
      <p:sp>
        <p:nvSpPr>
          <p:cNvPr id="4" name="Folienbildplatzhalt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50E472B6-0B15-4C63-829B-79CD29D925E0}" type="slidenum">
              <a:rPr lang="de-AT" smtClean="0"/>
              <a:t>‹#›</a:t>
            </a:fld>
            <a:endParaRPr lang="de-AT"/>
          </a:p>
        </p:txBody>
      </p:sp>
    </p:spTree>
    <p:extLst>
      <p:ext uri="{BB962C8B-B14F-4D97-AF65-F5344CB8AC3E}">
        <p14:creationId xmlns:p14="http://schemas.microsoft.com/office/powerpoint/2010/main" val="73261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Österreich 19t pro Person und Jahr, 9,7% </a:t>
            </a:r>
            <a:r>
              <a:rPr lang="de-AT" dirty="0" err="1"/>
              <a:t>according</a:t>
            </a:r>
            <a:r>
              <a:rPr lang="de-AT" dirty="0"/>
              <a:t> to </a:t>
            </a:r>
            <a:r>
              <a:rPr lang="de-AT" dirty="0" err="1"/>
              <a:t>circularity</a:t>
            </a:r>
            <a:r>
              <a:rPr lang="de-AT" dirty="0"/>
              <a:t> </a:t>
            </a:r>
            <a:r>
              <a:rPr lang="de-AT" dirty="0" err="1"/>
              <a:t>report</a:t>
            </a:r>
            <a:r>
              <a:rPr lang="de-AT" dirty="0"/>
              <a:t>, 30% </a:t>
            </a:r>
            <a:r>
              <a:rPr lang="de-AT" dirty="0" err="1"/>
              <a:t>of</a:t>
            </a:r>
            <a:r>
              <a:rPr lang="de-AT" dirty="0"/>
              <a:t> all </a:t>
            </a:r>
            <a:r>
              <a:rPr lang="de-AT" dirty="0" err="1"/>
              <a:t>input</a:t>
            </a:r>
            <a:r>
              <a:rPr lang="de-AT" dirty="0"/>
              <a:t> </a:t>
            </a:r>
            <a:r>
              <a:rPr lang="de-AT" dirty="0" err="1"/>
              <a:t>is</a:t>
            </a:r>
            <a:r>
              <a:rPr lang="de-AT" dirty="0"/>
              <a:t> </a:t>
            </a:r>
            <a:r>
              <a:rPr lang="de-AT" dirty="0" err="1"/>
              <a:t>recycled</a:t>
            </a:r>
            <a:r>
              <a:rPr lang="de-AT" dirty="0"/>
              <a:t>, 58% </a:t>
            </a:r>
            <a:r>
              <a:rPr lang="de-AT" dirty="0" err="1"/>
              <a:t>of</a:t>
            </a:r>
            <a:r>
              <a:rPr lang="de-AT" dirty="0"/>
              <a:t> </a:t>
            </a:r>
            <a:r>
              <a:rPr lang="de-AT" dirty="0" err="1"/>
              <a:t>municipial</a:t>
            </a:r>
            <a:r>
              <a:rPr lang="de-AT" dirty="0"/>
              <a:t> </a:t>
            </a:r>
            <a:r>
              <a:rPr lang="de-AT" dirty="0" err="1"/>
              <a:t>waste</a:t>
            </a:r>
            <a:endParaRPr lang="de-AT" dirty="0"/>
          </a:p>
          <a:p>
            <a:r>
              <a:rPr lang="en-US" dirty="0"/>
              <a:t>Austria has a high resource consumption in European comparison. The material footprint (MF) in 2017 was around 290 million </a:t>
            </a:r>
            <a:r>
              <a:rPr lang="en-US" dirty="0" err="1"/>
              <a:t>tonnes</a:t>
            </a:r>
            <a:r>
              <a:rPr lang="en-US" dirty="0"/>
              <a:t> (Mt) and was about 33 </a:t>
            </a:r>
            <a:r>
              <a:rPr lang="en-US" dirty="0" err="1"/>
              <a:t>tonnes</a:t>
            </a:r>
            <a:r>
              <a:rPr lang="en-US" dirty="0"/>
              <a:t> per capita and the domestic material consumption (DMC) was 19 </a:t>
            </a:r>
            <a:r>
              <a:rPr lang="en-US" dirty="0" err="1"/>
              <a:t>tonnes</a:t>
            </a:r>
            <a:r>
              <a:rPr lang="en-US" dirty="0"/>
              <a:t> per capita in 2018</a:t>
            </a:r>
          </a:p>
          <a:p>
            <a:r>
              <a:rPr lang="en-US" dirty="0"/>
              <a:t>Dr </a:t>
            </a:r>
            <a:r>
              <a:rPr lang="en-US" dirty="0" err="1"/>
              <a:t>Prasek</a:t>
            </a:r>
            <a:r>
              <a:rPr lang="en-US" dirty="0"/>
              <a:t> in a minute will present the numbers from Georgia</a:t>
            </a:r>
            <a:endParaRPr lang="de-AT" dirty="0"/>
          </a:p>
        </p:txBody>
      </p:sp>
      <p:sp>
        <p:nvSpPr>
          <p:cNvPr id="4" name="Foliennummernplatzhalter 3"/>
          <p:cNvSpPr>
            <a:spLocks noGrp="1"/>
          </p:cNvSpPr>
          <p:nvPr>
            <p:ph type="sldNum" sz="quarter" idx="5"/>
          </p:nvPr>
        </p:nvSpPr>
        <p:spPr/>
        <p:txBody>
          <a:bodyPr/>
          <a:lstStyle/>
          <a:p>
            <a:fld id="{50E472B6-0B15-4C63-829B-79CD29D925E0}" type="slidenum">
              <a:rPr lang="de-AT" smtClean="0"/>
              <a:t>4</a:t>
            </a:fld>
            <a:endParaRPr lang="de-AT"/>
          </a:p>
        </p:txBody>
      </p:sp>
    </p:spTree>
    <p:extLst>
      <p:ext uri="{BB962C8B-B14F-4D97-AF65-F5344CB8AC3E}">
        <p14:creationId xmlns:p14="http://schemas.microsoft.com/office/powerpoint/2010/main" val="25132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0E472B6-0B15-4C63-829B-79CD29D925E0}" type="slidenum">
              <a:rPr lang="de-AT" smtClean="0"/>
              <a:t>5</a:t>
            </a:fld>
            <a:endParaRPr lang="de-AT"/>
          </a:p>
        </p:txBody>
      </p:sp>
    </p:spTree>
    <p:extLst>
      <p:ext uri="{BB962C8B-B14F-4D97-AF65-F5344CB8AC3E}">
        <p14:creationId xmlns:p14="http://schemas.microsoft.com/office/powerpoint/2010/main" val="12474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RECP focuses on the company level. Five common generic techniques for implementing RECP include: </a:t>
            </a:r>
          </a:p>
          <a:p>
            <a:r>
              <a:rPr lang="en-US" dirty="0"/>
              <a:t>•	Management and labor: Improved housekeeping practices</a:t>
            </a:r>
          </a:p>
          <a:p>
            <a:r>
              <a:rPr lang="en-US" dirty="0"/>
              <a:t>•	Waste reduction</a:t>
            </a:r>
          </a:p>
          <a:p>
            <a:r>
              <a:rPr lang="en-US" dirty="0"/>
              <a:t>•	Raw material substitution</a:t>
            </a:r>
          </a:p>
          <a:p>
            <a:r>
              <a:rPr lang="en-US" dirty="0"/>
              <a:t>•	New technology </a:t>
            </a:r>
          </a:p>
          <a:p>
            <a:r>
              <a:rPr lang="en-US" dirty="0"/>
              <a:t>•	New product design </a:t>
            </a:r>
          </a:p>
          <a:p>
            <a:endParaRPr lang="en-US" dirty="0"/>
          </a:p>
          <a:p>
            <a:endParaRPr lang="de-AT" dirty="0"/>
          </a:p>
        </p:txBody>
      </p:sp>
      <p:sp>
        <p:nvSpPr>
          <p:cNvPr id="4" name="Foliennummernplatzhalter 3"/>
          <p:cNvSpPr>
            <a:spLocks noGrp="1"/>
          </p:cNvSpPr>
          <p:nvPr>
            <p:ph type="sldNum" sz="quarter" idx="5"/>
          </p:nvPr>
        </p:nvSpPr>
        <p:spPr/>
        <p:txBody>
          <a:bodyPr/>
          <a:lstStyle/>
          <a:p>
            <a:fld id="{F3703913-9089-4FBA-A1B0-6A9EE1151F6E}" type="slidenum">
              <a:rPr lang="de-DE" smtClean="0"/>
              <a:t>6</a:t>
            </a:fld>
            <a:endParaRPr lang="de-DE"/>
          </a:p>
        </p:txBody>
      </p:sp>
      <p:sp>
        <p:nvSpPr>
          <p:cNvPr id="5" name="Datumsplatzhalter 4">
            <a:extLst>
              <a:ext uri="{FF2B5EF4-FFF2-40B4-BE49-F238E27FC236}">
                <a16:creationId xmlns:a16="http://schemas.microsoft.com/office/drawing/2014/main" id="{04EB98C9-8BE8-464C-99B2-96674730165B}"/>
              </a:ext>
            </a:extLst>
          </p:cNvPr>
          <p:cNvSpPr>
            <a:spLocks noGrp="1"/>
          </p:cNvSpPr>
          <p:nvPr>
            <p:ph type="dt" idx="1"/>
          </p:nvPr>
        </p:nvSpPr>
        <p:spPr/>
        <p:txBody>
          <a:bodyPr/>
          <a:lstStyle/>
          <a:p>
            <a:fld id="{FC7849F7-4B53-4642-B8B9-B2B2B69526C1}" type="datetime1">
              <a:rPr lang="de-DE" smtClean="0"/>
              <a:t>06.11.2023</a:t>
            </a:fld>
            <a:endParaRPr lang="de-DE"/>
          </a:p>
        </p:txBody>
      </p:sp>
      <p:sp>
        <p:nvSpPr>
          <p:cNvPr id="6" name="Fußzeilenplatzhalter 5">
            <a:extLst>
              <a:ext uri="{FF2B5EF4-FFF2-40B4-BE49-F238E27FC236}">
                <a16:creationId xmlns:a16="http://schemas.microsoft.com/office/drawing/2014/main" id="{78FA0F7F-F0C1-4C4E-85D2-D068A4DCF35F}"/>
              </a:ext>
            </a:extLst>
          </p:cNvPr>
          <p:cNvSpPr>
            <a:spLocks noGrp="1"/>
          </p:cNvSpPr>
          <p:nvPr>
            <p:ph type="ftr" sz="quarter" idx="4"/>
          </p:nvPr>
        </p:nvSpPr>
        <p:spPr/>
        <p:txBody>
          <a:bodyPr/>
          <a:lstStyle/>
          <a:p>
            <a:r>
              <a:rPr lang="de-DE"/>
              <a:t>EU4Environment</a:t>
            </a:r>
            <a:endParaRPr lang="de-DE" dirty="0"/>
          </a:p>
        </p:txBody>
      </p:sp>
      <p:sp>
        <p:nvSpPr>
          <p:cNvPr id="7" name="Kopfzeilenplatzhalter 6">
            <a:extLst>
              <a:ext uri="{FF2B5EF4-FFF2-40B4-BE49-F238E27FC236}">
                <a16:creationId xmlns:a16="http://schemas.microsoft.com/office/drawing/2014/main" id="{0091C326-762F-49E4-9783-47A0D3D61529}"/>
              </a:ext>
            </a:extLst>
          </p:cNvPr>
          <p:cNvSpPr>
            <a:spLocks noGrp="1"/>
          </p:cNvSpPr>
          <p:nvPr>
            <p:ph type="hdr" sz="quarter"/>
          </p:nvPr>
        </p:nvSpPr>
        <p:spPr/>
        <p:txBody>
          <a:bodyPr/>
          <a:lstStyle/>
          <a:p>
            <a:r>
              <a:rPr lang="en-US"/>
              <a:t>RECP training module 1 – </a:t>
            </a:r>
            <a:br>
              <a:rPr lang="en-US"/>
            </a:br>
            <a:r>
              <a:rPr lang="en-US"/>
              <a:t>RECP concept and practise</a:t>
            </a:r>
          </a:p>
          <a:p>
            <a:endParaRPr lang="de-DE" dirty="0"/>
          </a:p>
        </p:txBody>
      </p:sp>
    </p:spTree>
    <p:extLst>
      <p:ext uri="{BB962C8B-B14F-4D97-AF65-F5344CB8AC3E}">
        <p14:creationId xmlns:p14="http://schemas.microsoft.com/office/powerpoint/2010/main" val="18220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https://www.wortwolken.com/</a:t>
            </a:r>
          </a:p>
        </p:txBody>
      </p:sp>
      <p:sp>
        <p:nvSpPr>
          <p:cNvPr id="4" name="Foliennummernplatzhalter 3"/>
          <p:cNvSpPr>
            <a:spLocks noGrp="1"/>
          </p:cNvSpPr>
          <p:nvPr>
            <p:ph type="sldNum" sz="quarter" idx="5"/>
          </p:nvPr>
        </p:nvSpPr>
        <p:spPr/>
        <p:txBody>
          <a:bodyPr/>
          <a:lstStyle/>
          <a:p>
            <a:fld id="{50E472B6-0B15-4C63-829B-79CD29D925E0}" type="slidenum">
              <a:rPr lang="de-AT" smtClean="0"/>
              <a:t>7</a:t>
            </a:fld>
            <a:endParaRPr lang="de-AT"/>
          </a:p>
        </p:txBody>
      </p:sp>
    </p:spTree>
    <p:extLst>
      <p:ext uri="{BB962C8B-B14F-4D97-AF65-F5344CB8AC3E}">
        <p14:creationId xmlns:p14="http://schemas.microsoft.com/office/powerpoint/2010/main" val="353441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0E472B6-0B15-4C63-829B-79CD29D925E0}" type="slidenum">
              <a:rPr lang="de-AT" smtClean="0"/>
              <a:t>9</a:t>
            </a:fld>
            <a:endParaRPr lang="de-AT"/>
          </a:p>
        </p:txBody>
      </p:sp>
    </p:spTree>
    <p:extLst>
      <p:ext uri="{BB962C8B-B14F-4D97-AF65-F5344CB8AC3E}">
        <p14:creationId xmlns:p14="http://schemas.microsoft.com/office/powerpoint/2010/main" val="399527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In </a:t>
            </a:r>
            <a:r>
              <a:rPr lang="de-AT" dirty="0" err="1"/>
              <a:t>EaP</a:t>
            </a:r>
            <a:r>
              <a:rPr lang="de-AT" dirty="0"/>
              <a:t> Green 80% </a:t>
            </a:r>
            <a:r>
              <a:rPr lang="de-AT" dirty="0" err="1"/>
              <a:t>implementation</a:t>
            </a:r>
            <a:r>
              <a:rPr lang="de-AT" dirty="0"/>
              <a:t>!</a:t>
            </a:r>
          </a:p>
        </p:txBody>
      </p:sp>
      <p:sp>
        <p:nvSpPr>
          <p:cNvPr id="4" name="Foliennummernplatzhalter 3"/>
          <p:cNvSpPr>
            <a:spLocks noGrp="1"/>
          </p:cNvSpPr>
          <p:nvPr>
            <p:ph type="sldNum" sz="quarter" idx="5"/>
          </p:nvPr>
        </p:nvSpPr>
        <p:spPr/>
        <p:txBody>
          <a:bodyPr/>
          <a:lstStyle/>
          <a:p>
            <a:fld id="{50E472B6-0B15-4C63-829B-79CD29D925E0}" type="slidenum">
              <a:rPr lang="de-AT" smtClean="0"/>
              <a:t>10</a:t>
            </a:fld>
            <a:endParaRPr lang="de-AT"/>
          </a:p>
        </p:txBody>
      </p:sp>
    </p:spTree>
    <p:extLst>
      <p:ext uri="{BB962C8B-B14F-4D97-AF65-F5344CB8AC3E}">
        <p14:creationId xmlns:p14="http://schemas.microsoft.com/office/powerpoint/2010/main" val="2196233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Number</a:t>
            </a:r>
            <a:r>
              <a:rPr lang="de-DE" dirty="0"/>
              <a:t> in </a:t>
            </a:r>
            <a:r>
              <a:rPr lang="de-DE" dirty="0" err="1"/>
              <a:t>assessments</a:t>
            </a:r>
            <a:r>
              <a:rPr lang="de-DE" dirty="0"/>
              <a:t>, </a:t>
            </a:r>
            <a:r>
              <a:rPr lang="de-DE" dirty="0" err="1"/>
              <a:t>number</a:t>
            </a:r>
            <a:r>
              <a:rPr lang="de-DE" dirty="0"/>
              <a:t> in </a:t>
            </a:r>
            <a:r>
              <a:rPr lang="de-DE" dirty="0" err="1"/>
              <a:t>clubs</a:t>
            </a:r>
            <a:r>
              <a:rPr lang="de-DE" dirty="0"/>
              <a:t> in </a:t>
            </a:r>
            <a:r>
              <a:rPr lang="de-DE" dirty="0" err="1"/>
              <a:t>EaPGreen</a:t>
            </a:r>
            <a:r>
              <a:rPr lang="de-DE" dirty="0"/>
              <a:t> (2018): 18 Demo </a:t>
            </a:r>
            <a:r>
              <a:rPr lang="de-DE" dirty="0" err="1"/>
              <a:t>companies</a:t>
            </a:r>
            <a:r>
              <a:rPr lang="de-DE" dirty="0"/>
              <a:t>, 32 in </a:t>
            </a:r>
            <a:r>
              <a:rPr lang="de-DE" dirty="0" err="1"/>
              <a:t>clubs</a:t>
            </a:r>
            <a:endParaRPr lang="de-DE" dirty="0"/>
          </a:p>
          <a:p>
            <a:r>
              <a:rPr lang="en-US" dirty="0"/>
              <a:t>Conclusions The project was very relevant according with </a:t>
            </a:r>
            <a:r>
              <a:rPr lang="en-US" dirty="0" err="1"/>
              <a:t>MoEconomy</a:t>
            </a:r>
            <a:r>
              <a:rPr lang="en-US" dirty="0"/>
              <a:t>, </a:t>
            </a:r>
            <a:r>
              <a:rPr lang="en-US" dirty="0" err="1"/>
              <a:t>MoEnvironment</a:t>
            </a:r>
            <a:r>
              <a:rPr lang="en-US" dirty="0"/>
              <a:t> (“rate top 5 out of 65 projects currently being implemented”), as it contributes to reaching the commitments of the government in terms of energy efficiency, greening the economy, emission reduction (Intended Nationally Determined Contribution) </a:t>
            </a:r>
            <a:r>
              <a:rPr lang="en-US" dirty="0" err="1"/>
              <a:t>etc</a:t>
            </a:r>
            <a:r>
              <a:rPr lang="en-US" dirty="0"/>
              <a:t> The Georgia Employers Association34 and companies also find the project very relevant. Reportedly this was the first time RECP concepts were disseminated in Georgia. The project reach the intended goals: generated awareness through conferences and fora, involved 50 companies, trained 18 experts, 18 demonstration companies were assessed, 35 companies participated in the clubs and developed an RECP action plan. Many companies implemented part of the measures (particularly the ones with low cost) and other companies implemented RECP measures different from the ones proposed but because of the discussion and way of thinking brought by the project The project did an experiment with a larger company but general agreement (including from the company) is that RECP method should be addressed to SME It has been important to have a steering committee at national level and the regional conferences were very important moments for exchange of experiences The project had some administrative-financial burden for the hosting entity. UNIDO HQ can improve some contractual procedures (e.g. extension of mandate) and provide indications for reporting. The sustainability of the actions of the project is low The Green Economy Centre has potential if it establishes adequate partnerships and creates good reputation; academia expressed interest to have trainings or courses on RECP, business association expressed interest to provide services to their members. Sustainability All activities of RECP stopped when project finished. Green economy Centre was created as an NGO (by the project manager and some of the experts), but has no budget and no activity. Unplanned Results Some of the materials produced by the project have reached university students. Some experts are university professors and took materials to students, and are using the primer examples and guide books in class. One of the Commitments Georgia made at the Batumi Initiative on Green Economy (BIG-E)35 is “Promoting Greening SMEs and Resource Efficient Production and Consumption in Georgia”. This commitment has been promoted by the project. </a:t>
            </a:r>
          </a:p>
          <a:p>
            <a:r>
              <a:rPr lang="en-US" dirty="0"/>
              <a:t>Recommendations  The Green Economy Centre should seek partnerships with business associations, industry associations, trade unions, </a:t>
            </a:r>
            <a:r>
              <a:rPr lang="en-US" dirty="0" err="1"/>
              <a:t>etc</a:t>
            </a:r>
            <a:r>
              <a:rPr lang="en-US" dirty="0"/>
              <a:t>, to reach out to more companies; and partnership with universities to reach out to students.  Stronger technical expertise from UNIDO particularly in the definition of the final solutions (at the advanced assessments) is necessary. An experienced international specialist can point out solutions unknown to Georgian specialists.  Future project should increase links with legislation (use examples, create awareness of legislation changes that are to happen, </a:t>
            </a:r>
            <a:r>
              <a:rPr lang="en-US" dirty="0" err="1"/>
              <a:t>etc</a:t>
            </a:r>
            <a:r>
              <a:rPr lang="en-US" dirty="0"/>
              <a:t>).  It could be interesting to include some items of environmental management system, no need for the whole ISO14001  Future projects should involve more the banks (particularly those adhering to IFC rules - mainly their compliance department).  Future project should provide training to business/industry association’s staff involved in training/coaching companies. Future project should also think about training of environmental inspectors.  Future project should think about co-financing of larger interventions as pilots; and have a fund for low cost/high impact measures for demonstration.  Whenever there is expertise in the plant, the solutions should be thought together with the plant technicians.  The concept of clubs should be extended to experts, so they can continue communicating with each other  Improve knowledge sharing mechanism between experts at national level, and between </a:t>
            </a:r>
            <a:r>
              <a:rPr lang="en-US" dirty="0" err="1"/>
              <a:t>EaP</a:t>
            </a:r>
            <a:r>
              <a:rPr lang="en-US" dirty="0"/>
              <a:t> countries, via internet  Produce videos with technical solutions implemented.  Produce recordings of the trainings, in particular of webinars  Better support from UNIDO in terms of publicity-communication for the project at national and international level - ideas what materials to produced  Improved backstopping from UNIDO for seeking donor’s support to the Green Economy Centre Lessons learned - Ministries and business associations are keen on the continuation of the project - it was the only component of </a:t>
            </a:r>
            <a:r>
              <a:rPr lang="en-US" dirty="0" err="1"/>
              <a:t>EaP</a:t>
            </a:r>
            <a:r>
              <a:rPr lang="en-US" dirty="0"/>
              <a:t> Green with concrete outputs in the field. (Letters from Ministry to UNIDO at the final report) - Stakeholders praise the fact that the UNIDO component had national representatives (the Project Manager), and recommend other components to also have representatives - Several companies showed interest to be linked or to be provided with contact of companies that in other EU countries perform the same processes, in order to share experiences. - The role of the ministries regarding the RECP component was to receive information once or twice per year, to participate in some events when invited to provide prestige, help to organize list of participants, and to support when needed. The lack of coordination between the different components of </a:t>
            </a:r>
            <a:r>
              <a:rPr lang="en-US" dirty="0" err="1"/>
              <a:t>EaP</a:t>
            </a:r>
            <a:r>
              <a:rPr lang="en-US" dirty="0"/>
              <a:t> Green was in part due to this passive attitude. - There is a need to think about financial support (that would function as incentive) for implementation of solutions (e.g. see Green Credit Trust Fund, Viet Nam). For example work with banks for establishing specific credit lines (e.g. extend ProCredit Eco-loan to SMEs), lower bank interest (through guaranties?), co-financing of solutions, a revolving fund, financing of pilots, leasing equipment, </a:t>
            </a:r>
            <a:r>
              <a:rPr lang="en-US" dirty="0" err="1"/>
              <a:t>etc</a:t>
            </a:r>
            <a:r>
              <a:rPr lang="en-US" dirty="0"/>
              <a:t> - otherwise companies will not invest. - Conditions should be created for the clubs to continue to exist.</a:t>
            </a:r>
          </a:p>
          <a:p>
            <a:r>
              <a:rPr lang="en-US" dirty="0"/>
              <a:t>Co-financing itself may not be sufficient, as there is a capital of trust that needs to be built with the companies. Future project should last longer time, working with companies and devising the solutions together with the companies. Several companies state that they know their problems and priorities, and that the project should be more focused on solutions than on assessing the problems - In many companies the top management is not the owner of the plant. If a project has a payback of several years the management may not be interested to implement as they don’t know if they will stay in post. It is important that the project tries to involve the owners of the plants, when relevant. - Many Industrial SMEs run old equipment and technicians who know operation and maintenance of the equipment will soon retire; there is a need for modernization of equipment. - Several companies state that they know their problems and priorities, and that the project should be more focused on solutions than on assessing the problems - Reportedly project was mostly focused on energy efficiency and it would be better to be broader in scope - other areas as strong as EE. - Companies were expecting to receive some funds do implement measures - the project did mention that would help to find sources of funding. - Companies prefer to integrate the RECP investment in larger company development loans - Providing certificates of attendance to companies is a good idea. Companies like it. It can be suggested to have two certificates, one of attendance, but a more valuable one of implementation. - Regional meetings are very important as a means for countries to share their experiences and learn from each other - Webinars in the way they were imparted are not so effective. With limited interaction, people being at their office easily get distracted and start doing other things. - Translations of the technical materials (pocket guides) need to be revised by technicians in order to avoid errors and provide credibility.</a:t>
            </a:r>
          </a:p>
          <a:p>
            <a:endParaRPr lang="en-US" dirty="0"/>
          </a:p>
          <a:p>
            <a:r>
              <a:rPr lang="en-US" dirty="0"/>
              <a:t>RT8</a:t>
            </a:r>
            <a:endParaRPr lang="de-AT" dirty="0"/>
          </a:p>
        </p:txBody>
      </p:sp>
      <p:sp>
        <p:nvSpPr>
          <p:cNvPr id="4" name="Foliennummernplatzhalter 3"/>
          <p:cNvSpPr>
            <a:spLocks noGrp="1"/>
          </p:cNvSpPr>
          <p:nvPr>
            <p:ph type="sldNum" sz="quarter" idx="5"/>
          </p:nvPr>
        </p:nvSpPr>
        <p:spPr/>
        <p:txBody>
          <a:bodyPr/>
          <a:lstStyle/>
          <a:p>
            <a:fld id="{50E472B6-0B15-4C63-829B-79CD29D925E0}" type="slidenum">
              <a:rPr lang="de-AT" smtClean="0"/>
              <a:t>11</a:t>
            </a:fld>
            <a:endParaRPr lang="de-AT"/>
          </a:p>
        </p:txBody>
      </p:sp>
    </p:spTree>
    <p:extLst>
      <p:ext uri="{BB962C8B-B14F-4D97-AF65-F5344CB8AC3E}">
        <p14:creationId xmlns:p14="http://schemas.microsoft.com/office/powerpoint/2010/main" val="1073171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Out </a:t>
            </a:r>
            <a:r>
              <a:rPr lang="de-AT" dirty="0" err="1"/>
              <a:t>of</a:t>
            </a:r>
            <a:r>
              <a:rPr lang="de-AT" dirty="0"/>
              <a:t> </a:t>
            </a:r>
            <a:r>
              <a:rPr lang="de-AT" dirty="0" err="1"/>
              <a:t>the</a:t>
            </a:r>
            <a:r>
              <a:rPr lang="de-AT" dirty="0"/>
              <a:t> </a:t>
            </a:r>
            <a:r>
              <a:rPr lang="de-AT" dirty="0" err="1"/>
              <a:t>reports</a:t>
            </a:r>
            <a:r>
              <a:rPr lang="de-AT" dirty="0"/>
              <a:t> </a:t>
            </a:r>
            <a:r>
              <a:rPr lang="de-AT" dirty="0" err="1"/>
              <a:t>of</a:t>
            </a:r>
            <a:r>
              <a:rPr lang="de-AT" dirty="0"/>
              <a:t> </a:t>
            </a:r>
            <a:r>
              <a:rPr lang="de-AT" dirty="0" err="1"/>
              <a:t>the</a:t>
            </a:r>
            <a:r>
              <a:rPr lang="de-AT" dirty="0"/>
              <a:t> last </a:t>
            </a:r>
            <a:r>
              <a:rPr lang="de-AT" dirty="0" err="1"/>
              <a:t>assessments</a:t>
            </a:r>
            <a:endParaRPr lang="de-AT" dirty="0"/>
          </a:p>
        </p:txBody>
      </p:sp>
      <p:sp>
        <p:nvSpPr>
          <p:cNvPr id="4" name="Foliennummernplatzhalter 3"/>
          <p:cNvSpPr>
            <a:spLocks noGrp="1"/>
          </p:cNvSpPr>
          <p:nvPr>
            <p:ph type="sldNum" sz="quarter" idx="5"/>
          </p:nvPr>
        </p:nvSpPr>
        <p:spPr/>
        <p:txBody>
          <a:bodyPr/>
          <a:lstStyle/>
          <a:p>
            <a:fld id="{50E472B6-0B15-4C63-829B-79CD29D925E0}" type="slidenum">
              <a:rPr lang="de-AT" smtClean="0"/>
              <a:t>16</a:t>
            </a:fld>
            <a:endParaRPr lang="de-AT"/>
          </a:p>
        </p:txBody>
      </p:sp>
    </p:spTree>
    <p:extLst>
      <p:ext uri="{BB962C8B-B14F-4D97-AF65-F5344CB8AC3E}">
        <p14:creationId xmlns:p14="http://schemas.microsoft.com/office/powerpoint/2010/main" val="54391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33796" name="Slide Number Placeholder 3"/>
          <p:cNvSpPr>
            <a:spLocks noGrp="1"/>
          </p:cNvSpPr>
          <p:nvPr>
            <p:ph type="sldNum" sz="quarter" idx="5"/>
          </p:nvPr>
        </p:nvSpPr>
        <p:spPr bwMode="auto">
          <a:ln>
            <a:miter lim="800000"/>
            <a:headEnd/>
            <a:tailEnd/>
          </a:ln>
        </p:spPr>
        <p:txBody>
          <a:bodyPr/>
          <a:lstStyle/>
          <a:p>
            <a:pPr>
              <a:defRPr/>
            </a:pPr>
            <a:fld id="{C5CBDAE8-E68E-43E8-9BC0-2914BE8BADAA}" type="slidenum">
              <a:rPr lang="de-AT" altLang="en-US" smtClean="0">
                <a:ea typeface="MS PGothic" pitchFamily="34" charset="-128"/>
              </a:rPr>
              <a:pPr>
                <a:defRPr/>
              </a:pPr>
              <a:t>17</a:t>
            </a:fld>
            <a:endParaRPr lang="de-AT" altLang="en-US">
              <a:ea typeface="MS PGothic" pitchFamily="34" charset="-128"/>
            </a:endParaRPr>
          </a:p>
        </p:txBody>
      </p:sp>
    </p:spTree>
    <p:extLst>
      <p:ext uri="{BB962C8B-B14F-4D97-AF65-F5344CB8AC3E}">
        <p14:creationId xmlns:p14="http://schemas.microsoft.com/office/powerpoint/2010/main" val="3275815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6A181-1B31-2C4D-8C0F-A0EDE712A6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807559-1D8B-6C4A-891E-75B4929CF8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E3F511-3707-5F4A-A349-093B1EB2340F}"/>
              </a:ext>
            </a:extLst>
          </p:cNvPr>
          <p:cNvSpPr>
            <a:spLocks noGrp="1"/>
          </p:cNvSpPr>
          <p:nvPr>
            <p:ph type="dt" sz="half" idx="10"/>
          </p:nvPr>
        </p:nvSpPr>
        <p:spPr/>
        <p:txBody>
          <a:bodyPr/>
          <a:lstStyle/>
          <a:p>
            <a:fld id="{61FA209D-192E-0B43-AD2B-0DE2E011648A}" type="datetimeFigureOut">
              <a:rPr lang="en-US" smtClean="0"/>
              <a:t>11/6/2023</a:t>
            </a:fld>
            <a:endParaRPr lang="en-US"/>
          </a:p>
        </p:txBody>
      </p:sp>
      <p:sp>
        <p:nvSpPr>
          <p:cNvPr id="5" name="Footer Placeholder 4">
            <a:extLst>
              <a:ext uri="{FF2B5EF4-FFF2-40B4-BE49-F238E27FC236}">
                <a16:creationId xmlns:a16="http://schemas.microsoft.com/office/drawing/2014/main" id="{E8A5617D-FD93-3449-8C44-36D0A41E0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4923C-55DA-7242-B949-A828B816E9B4}"/>
              </a:ext>
            </a:extLst>
          </p:cNvPr>
          <p:cNvSpPr>
            <a:spLocks noGrp="1"/>
          </p:cNvSpPr>
          <p:nvPr>
            <p:ph type="sldNum" sz="quarter" idx="12"/>
          </p:nvPr>
        </p:nvSpPr>
        <p:spPr/>
        <p:txBody>
          <a:bodyPr/>
          <a:lstStyle/>
          <a:p>
            <a:fld id="{55D5AE8F-E6C3-B94A-8A19-14CDF66FD255}" type="slidenum">
              <a:rPr lang="en-US" smtClean="0"/>
              <a:t>‹#›</a:t>
            </a:fld>
            <a:endParaRPr lang="en-US"/>
          </a:p>
        </p:txBody>
      </p:sp>
      <p:pic>
        <p:nvPicPr>
          <p:cNvPr id="7" name="image2.png">
            <a:extLst>
              <a:ext uri="{FF2B5EF4-FFF2-40B4-BE49-F238E27FC236}">
                <a16:creationId xmlns:a16="http://schemas.microsoft.com/office/drawing/2014/main" id="{12A46E24-106F-20BA-E82A-A6B48515D4F6}"/>
              </a:ext>
            </a:extLst>
          </p:cNvPr>
          <p:cNvPicPr/>
          <p:nvPr userDrawn="1"/>
        </p:nvPicPr>
        <p:blipFill>
          <a:blip r:embed="rId2"/>
          <a:srcRect/>
          <a:stretch>
            <a:fillRect/>
          </a:stretch>
        </p:blipFill>
        <p:spPr>
          <a:xfrm>
            <a:off x="323193" y="198120"/>
            <a:ext cx="3597275" cy="878205"/>
          </a:xfrm>
          <a:prstGeom prst="rect">
            <a:avLst/>
          </a:prstGeom>
          <a:solidFill>
            <a:schemeClr val="bg1"/>
          </a:solidFill>
          <a:ln/>
        </p:spPr>
      </p:pic>
    </p:spTree>
    <p:extLst>
      <p:ext uri="{BB962C8B-B14F-4D97-AF65-F5344CB8AC3E}">
        <p14:creationId xmlns:p14="http://schemas.microsoft.com/office/powerpoint/2010/main" val="1938089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3"/>
            <a:ext cx="11422911" cy="720725"/>
          </a:xfrm>
        </p:spPr>
        <p:txBody>
          <a:bodyPr/>
          <a:lstStyle>
            <a:lvl1pPr>
              <a:defRPr/>
            </a:lvl1pPr>
          </a:lstStyle>
          <a:p>
            <a:r>
              <a:rPr lang="en-GB"/>
              <a:t>Click to add headline</a:t>
            </a:r>
            <a:endParaRPr lang="en-GB" dirty="0"/>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599757" y="1361293"/>
            <a:ext cx="9563579" cy="4660625"/>
          </a:xfrm>
        </p:spPr>
        <p:txBody>
          <a:bodyPr/>
          <a:lstStyle>
            <a:lvl1pPr marL="304792" indent="-304792">
              <a:spcBef>
                <a:spcPts val="2400"/>
              </a:spcBef>
              <a:buFont typeface="+mj-lt"/>
              <a:buAutoNum type="arabicPeriod"/>
              <a:defRPr/>
            </a:lvl1pPr>
          </a:lstStyle>
          <a:p>
            <a:pPr lvl="0"/>
            <a:r>
              <a:rPr lang="en-GB" dirty="0"/>
              <a:t>Click to add text</a:t>
            </a:r>
          </a:p>
        </p:txBody>
      </p:sp>
      <p:sp>
        <p:nvSpPr>
          <p:cNvPr id="7" name="Datumsplatzhalter 6">
            <a:extLst>
              <a:ext uri="{FF2B5EF4-FFF2-40B4-BE49-F238E27FC236}">
                <a16:creationId xmlns:a16="http://schemas.microsoft.com/office/drawing/2014/main" id="{B452EF93-E523-4879-A016-E498F54384DB}"/>
              </a:ext>
            </a:extLst>
          </p:cNvPr>
          <p:cNvSpPr>
            <a:spLocks noGrp="1"/>
          </p:cNvSpPr>
          <p:nvPr>
            <p:ph type="dt" sz="half" idx="14"/>
          </p:nvPr>
        </p:nvSpPr>
        <p:spPr/>
        <p:txBody>
          <a:bodyPr/>
          <a:lstStyle/>
          <a:p>
            <a:r>
              <a:rPr lang="de-DE"/>
              <a:t>17. 10. 2022</a:t>
            </a:r>
            <a:endParaRPr lang="en-GB" dirty="0"/>
          </a:p>
        </p:txBody>
      </p:sp>
      <p:sp>
        <p:nvSpPr>
          <p:cNvPr id="8" name="Fußzeilenplatzhalter 7">
            <a:extLst>
              <a:ext uri="{FF2B5EF4-FFF2-40B4-BE49-F238E27FC236}">
                <a16:creationId xmlns:a16="http://schemas.microsoft.com/office/drawing/2014/main" id="{B153431B-7D6D-4B55-A0DF-437772147847}"/>
              </a:ext>
            </a:extLst>
          </p:cNvPr>
          <p:cNvSpPr>
            <a:spLocks noGrp="1"/>
          </p:cNvSpPr>
          <p:nvPr>
            <p:ph type="ftr" sz="quarter" idx="15"/>
          </p:nvPr>
        </p:nvSpPr>
        <p:spPr/>
        <p:txBody>
          <a:bodyPr/>
          <a:lstStyle>
            <a:lvl1pPr>
              <a:defRPr/>
            </a:lvl1pPr>
          </a:lstStyle>
          <a:p>
            <a:r>
              <a:rPr lang="en-GB"/>
              <a:t>Zirkuläre Wertschöpfung</a:t>
            </a:r>
            <a:endParaRPr lang="en-GB" dirty="0"/>
          </a:p>
        </p:txBody>
      </p:sp>
      <p:sp>
        <p:nvSpPr>
          <p:cNvPr id="9" name="Foliennummernplatzhalter 8">
            <a:extLst>
              <a:ext uri="{FF2B5EF4-FFF2-40B4-BE49-F238E27FC236}">
                <a16:creationId xmlns:a16="http://schemas.microsoft.com/office/drawing/2014/main" id="{7190EEF8-EC05-4B47-999A-57A36EBAB75C}"/>
              </a:ext>
            </a:extLst>
          </p:cNvPr>
          <p:cNvSpPr>
            <a:spLocks noGrp="1"/>
          </p:cNvSpPr>
          <p:nvPr>
            <p:ph type="sldNum" sz="quarter" idx="16"/>
          </p:nvPr>
        </p:nvSpPr>
        <p:spPr/>
        <p:txBody>
          <a:bodyPr/>
          <a:lstStyle/>
          <a:p>
            <a:r>
              <a:rPr lang="en-GB" dirty="0" err="1"/>
              <a:t>Seite</a:t>
            </a:r>
            <a:r>
              <a:rPr lang="en-GB" dirty="0"/>
              <a:t> </a:t>
            </a:r>
            <a:fld id="{3A8B5DB7-81A8-4ED4-916B-6B23CD603687}" type="slidenum">
              <a:rPr lang="en-GB" smtClean="0"/>
              <a:pPr/>
              <a:t>‹#›</a:t>
            </a:fld>
            <a:endParaRPr lang="en-GB" dirty="0"/>
          </a:p>
        </p:txBody>
      </p:sp>
      <p:pic>
        <p:nvPicPr>
          <p:cNvPr id="3" name="image2.png">
            <a:extLst>
              <a:ext uri="{FF2B5EF4-FFF2-40B4-BE49-F238E27FC236}">
                <a16:creationId xmlns:a16="http://schemas.microsoft.com/office/drawing/2014/main" id="{0C2C279F-97D1-734C-A7EB-EA048297A3C5}"/>
              </a:ext>
            </a:extLst>
          </p:cNvPr>
          <p:cNvPicPr/>
          <p:nvPr userDrawn="1"/>
        </p:nvPicPr>
        <p:blipFill>
          <a:blip r:embed="rId2"/>
          <a:srcRect/>
          <a:stretch>
            <a:fillRect/>
          </a:stretch>
        </p:blipFill>
        <p:spPr>
          <a:xfrm>
            <a:off x="323193" y="198120"/>
            <a:ext cx="3597275" cy="878205"/>
          </a:xfrm>
          <a:prstGeom prst="rect">
            <a:avLst/>
          </a:prstGeom>
          <a:solidFill>
            <a:schemeClr val="bg1"/>
          </a:solidFill>
          <a:ln/>
        </p:spPr>
      </p:pic>
    </p:spTree>
    <p:extLst>
      <p:ext uri="{BB962C8B-B14F-4D97-AF65-F5344CB8AC3E}">
        <p14:creationId xmlns:p14="http://schemas.microsoft.com/office/powerpoint/2010/main" val="41178271"/>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FA209D-192E-0B43-AD2B-0DE2E011648A}"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5AE8F-E6C3-B94A-8A19-14CDF66FD255}" type="slidenum">
              <a:rPr lang="en-US" smtClean="0"/>
              <a:t>‹#›</a:t>
            </a:fld>
            <a:endParaRPr lang="en-US"/>
          </a:p>
        </p:txBody>
      </p:sp>
      <p:pic>
        <p:nvPicPr>
          <p:cNvPr id="7" name="image2.png">
            <a:extLst>
              <a:ext uri="{FF2B5EF4-FFF2-40B4-BE49-F238E27FC236}">
                <a16:creationId xmlns:a16="http://schemas.microsoft.com/office/drawing/2014/main" id="{978CB6A4-CD0E-A7FD-925A-43CB9ACBB40A}"/>
              </a:ext>
            </a:extLst>
          </p:cNvPr>
          <p:cNvPicPr/>
          <p:nvPr userDrawn="1"/>
        </p:nvPicPr>
        <p:blipFill>
          <a:blip r:embed="rId2"/>
          <a:srcRect/>
          <a:stretch>
            <a:fillRect/>
          </a:stretch>
        </p:blipFill>
        <p:spPr>
          <a:xfrm>
            <a:off x="323193" y="198120"/>
            <a:ext cx="3597275" cy="878205"/>
          </a:xfrm>
          <a:prstGeom prst="rect">
            <a:avLst/>
          </a:prstGeom>
          <a:solidFill>
            <a:schemeClr val="bg1"/>
          </a:solidFill>
          <a:ln/>
        </p:spPr>
      </p:pic>
    </p:spTree>
    <p:extLst>
      <p:ext uri="{BB962C8B-B14F-4D97-AF65-F5344CB8AC3E}">
        <p14:creationId xmlns:p14="http://schemas.microsoft.com/office/powerpoint/2010/main" val="211198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33897"/>
            <a:ext cx="10515600" cy="34660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D75A9-2E03-4FF5-A0C8-146457140A46}"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EE574-141B-4D53-9861-6E27163755BD}" type="slidenum">
              <a:rPr lang="en-GB" smtClean="0"/>
              <a:t>‹#›</a:t>
            </a:fld>
            <a:endParaRPr lang="en-GB"/>
          </a:p>
        </p:txBody>
      </p:sp>
      <p:pic>
        <p:nvPicPr>
          <p:cNvPr id="2" name="image2.png">
            <a:extLst>
              <a:ext uri="{FF2B5EF4-FFF2-40B4-BE49-F238E27FC236}">
                <a16:creationId xmlns:a16="http://schemas.microsoft.com/office/drawing/2014/main" id="{39C23C19-B03F-A6AC-518C-E2A83E0FFF98}"/>
              </a:ext>
            </a:extLst>
          </p:cNvPr>
          <p:cNvPicPr/>
          <p:nvPr userDrawn="1"/>
        </p:nvPicPr>
        <p:blipFill>
          <a:blip r:embed="rId2"/>
          <a:srcRect/>
          <a:stretch>
            <a:fillRect/>
          </a:stretch>
        </p:blipFill>
        <p:spPr>
          <a:xfrm>
            <a:off x="323193" y="198120"/>
            <a:ext cx="3597275" cy="878205"/>
          </a:xfrm>
          <a:prstGeom prst="rect">
            <a:avLst/>
          </a:prstGeom>
          <a:solidFill>
            <a:schemeClr val="bg1"/>
          </a:solidFill>
          <a:ln/>
        </p:spPr>
      </p:pic>
    </p:spTree>
    <p:extLst>
      <p:ext uri="{BB962C8B-B14F-4D97-AF65-F5344CB8AC3E}">
        <p14:creationId xmlns:p14="http://schemas.microsoft.com/office/powerpoint/2010/main" val="374501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33B2A-0332-D84E-8C5C-C23FCC7DF75C}"/>
              </a:ext>
            </a:extLst>
          </p:cNvPr>
          <p:cNvSpPr>
            <a:spLocks noGrp="1"/>
          </p:cNvSpPr>
          <p:nvPr>
            <p:ph type="title"/>
          </p:nvPr>
        </p:nvSpPr>
        <p:spPr>
          <a:xfrm>
            <a:off x="838200" y="963001"/>
            <a:ext cx="10515600" cy="1325563"/>
          </a:xfrm>
        </p:spPr>
        <p:txBody>
          <a:bodyPr/>
          <a:lstStyle>
            <a:lvl1pPr>
              <a:defRPr>
                <a:solidFill>
                  <a:schemeClr val="accent1">
                    <a:lumMod val="75000"/>
                  </a:schemeClr>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2256A278-3589-1348-827F-0B21CD4698EC}"/>
              </a:ext>
            </a:extLst>
          </p:cNvPr>
          <p:cNvSpPr>
            <a:spLocks noGrp="1"/>
          </p:cNvSpPr>
          <p:nvPr>
            <p:ph type="dt" sz="half" idx="10"/>
          </p:nvPr>
        </p:nvSpPr>
        <p:spPr/>
        <p:txBody>
          <a:bodyPr/>
          <a:lstStyle/>
          <a:p>
            <a:fld id="{61FA209D-192E-0B43-AD2B-0DE2E011648A}" type="datetimeFigureOut">
              <a:rPr lang="en-US" smtClean="0"/>
              <a:t>11/6/2023</a:t>
            </a:fld>
            <a:endParaRPr lang="en-US"/>
          </a:p>
        </p:txBody>
      </p:sp>
      <p:sp>
        <p:nvSpPr>
          <p:cNvPr id="5" name="Footer Placeholder 4">
            <a:extLst>
              <a:ext uri="{FF2B5EF4-FFF2-40B4-BE49-F238E27FC236}">
                <a16:creationId xmlns:a16="http://schemas.microsoft.com/office/drawing/2014/main" id="{DC021BC1-0BDD-5548-863B-DE14A4F097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01D728-E0F5-1E44-87AE-87C6B04AEF33}"/>
              </a:ext>
            </a:extLst>
          </p:cNvPr>
          <p:cNvSpPr>
            <a:spLocks noGrp="1"/>
          </p:cNvSpPr>
          <p:nvPr>
            <p:ph type="sldNum" sz="quarter" idx="12"/>
          </p:nvPr>
        </p:nvSpPr>
        <p:spPr/>
        <p:txBody>
          <a:bodyPr/>
          <a:lstStyle/>
          <a:p>
            <a:fld id="{55D5AE8F-E6C3-B94A-8A19-14CDF66FD255}" type="slidenum">
              <a:rPr lang="en-US" smtClean="0"/>
              <a:t>‹#›</a:t>
            </a:fld>
            <a:endParaRPr lang="en-US"/>
          </a:p>
        </p:txBody>
      </p:sp>
      <p:sp>
        <p:nvSpPr>
          <p:cNvPr id="13" name="Text Placeholder 2">
            <a:extLst>
              <a:ext uri="{FF2B5EF4-FFF2-40B4-BE49-F238E27FC236}">
                <a16:creationId xmlns:a16="http://schemas.microsoft.com/office/drawing/2014/main" id="{AAA7D34D-F8C7-AD43-805E-822832C81662}"/>
              </a:ext>
            </a:extLst>
          </p:cNvPr>
          <p:cNvSpPr>
            <a:spLocks noGrp="1"/>
          </p:cNvSpPr>
          <p:nvPr>
            <p:ph idx="1"/>
          </p:nvPr>
        </p:nvSpPr>
        <p:spPr>
          <a:xfrm>
            <a:off x="838200" y="2368062"/>
            <a:ext cx="10515600" cy="36747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image2.png">
            <a:extLst>
              <a:ext uri="{FF2B5EF4-FFF2-40B4-BE49-F238E27FC236}">
                <a16:creationId xmlns:a16="http://schemas.microsoft.com/office/drawing/2014/main" id="{9D273F12-4EEB-8A0A-9370-075738E0808E}"/>
              </a:ext>
            </a:extLst>
          </p:cNvPr>
          <p:cNvPicPr/>
          <p:nvPr userDrawn="1"/>
        </p:nvPicPr>
        <p:blipFill>
          <a:blip r:embed="rId2"/>
          <a:srcRect/>
          <a:stretch>
            <a:fillRect/>
          </a:stretch>
        </p:blipFill>
        <p:spPr>
          <a:xfrm>
            <a:off x="323193" y="198120"/>
            <a:ext cx="3597275" cy="878205"/>
          </a:xfrm>
          <a:prstGeom prst="rect">
            <a:avLst/>
          </a:prstGeom>
          <a:solidFill>
            <a:schemeClr val="bg1"/>
          </a:solidFill>
          <a:ln/>
        </p:spPr>
      </p:pic>
    </p:spTree>
    <p:extLst>
      <p:ext uri="{BB962C8B-B14F-4D97-AF65-F5344CB8AC3E}">
        <p14:creationId xmlns:p14="http://schemas.microsoft.com/office/powerpoint/2010/main" val="400064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10D3-F83B-2848-A8A3-7A9EFBFF91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6CB3A8-F86F-2C4E-B9A7-A68A177BE6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E71E0F-466B-1143-AE6C-1CB92912F372}"/>
              </a:ext>
            </a:extLst>
          </p:cNvPr>
          <p:cNvSpPr>
            <a:spLocks noGrp="1"/>
          </p:cNvSpPr>
          <p:nvPr>
            <p:ph type="dt" sz="half" idx="10"/>
          </p:nvPr>
        </p:nvSpPr>
        <p:spPr/>
        <p:txBody>
          <a:bodyPr/>
          <a:lstStyle/>
          <a:p>
            <a:fld id="{61FA209D-192E-0B43-AD2B-0DE2E011648A}" type="datetimeFigureOut">
              <a:rPr lang="en-US" smtClean="0"/>
              <a:t>11/6/2023</a:t>
            </a:fld>
            <a:endParaRPr lang="en-US"/>
          </a:p>
        </p:txBody>
      </p:sp>
      <p:sp>
        <p:nvSpPr>
          <p:cNvPr id="5" name="Footer Placeholder 4">
            <a:extLst>
              <a:ext uri="{FF2B5EF4-FFF2-40B4-BE49-F238E27FC236}">
                <a16:creationId xmlns:a16="http://schemas.microsoft.com/office/drawing/2014/main" id="{6E401B17-47E3-DA45-AF9A-886CD0195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3DACA-714B-7F47-A531-E0AFC4948D4C}"/>
              </a:ext>
            </a:extLst>
          </p:cNvPr>
          <p:cNvSpPr>
            <a:spLocks noGrp="1"/>
          </p:cNvSpPr>
          <p:nvPr>
            <p:ph type="sldNum" sz="quarter" idx="12"/>
          </p:nvPr>
        </p:nvSpPr>
        <p:spPr/>
        <p:txBody>
          <a:bodyPr/>
          <a:lstStyle/>
          <a:p>
            <a:fld id="{55D5AE8F-E6C3-B94A-8A19-14CDF66FD255}" type="slidenum">
              <a:rPr lang="en-US" smtClean="0"/>
              <a:t>‹#›</a:t>
            </a:fld>
            <a:endParaRPr lang="en-US"/>
          </a:p>
        </p:txBody>
      </p:sp>
      <p:pic>
        <p:nvPicPr>
          <p:cNvPr id="7" name="image2.png">
            <a:extLst>
              <a:ext uri="{FF2B5EF4-FFF2-40B4-BE49-F238E27FC236}">
                <a16:creationId xmlns:a16="http://schemas.microsoft.com/office/drawing/2014/main" id="{043F6684-948A-61E0-439F-D26CC1F8AEB1}"/>
              </a:ext>
            </a:extLst>
          </p:cNvPr>
          <p:cNvPicPr/>
          <p:nvPr userDrawn="1"/>
        </p:nvPicPr>
        <p:blipFill>
          <a:blip r:embed="rId2"/>
          <a:srcRect/>
          <a:stretch>
            <a:fillRect/>
          </a:stretch>
        </p:blipFill>
        <p:spPr>
          <a:xfrm>
            <a:off x="323193" y="198120"/>
            <a:ext cx="3597275" cy="878205"/>
          </a:xfrm>
          <a:prstGeom prst="rect">
            <a:avLst/>
          </a:prstGeom>
          <a:solidFill>
            <a:schemeClr val="bg1"/>
          </a:solidFill>
          <a:ln/>
        </p:spPr>
      </p:pic>
    </p:spTree>
    <p:extLst>
      <p:ext uri="{BB962C8B-B14F-4D97-AF65-F5344CB8AC3E}">
        <p14:creationId xmlns:p14="http://schemas.microsoft.com/office/powerpoint/2010/main" val="361780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07F46A-5261-6F4C-80DB-D3C3449419D1}"/>
              </a:ext>
            </a:extLst>
          </p:cNvPr>
          <p:cNvSpPr>
            <a:spLocks noGrp="1"/>
          </p:cNvSpPr>
          <p:nvPr>
            <p:ph sz="half" idx="1"/>
          </p:nvPr>
        </p:nvSpPr>
        <p:spPr>
          <a:xfrm>
            <a:off x="838200" y="2379785"/>
            <a:ext cx="5181600" cy="3797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34C3320-45D7-DA41-AEAB-8234D3B620BC}"/>
              </a:ext>
            </a:extLst>
          </p:cNvPr>
          <p:cNvSpPr>
            <a:spLocks noGrp="1"/>
          </p:cNvSpPr>
          <p:nvPr>
            <p:ph sz="half" idx="2"/>
          </p:nvPr>
        </p:nvSpPr>
        <p:spPr>
          <a:xfrm>
            <a:off x="6172200" y="2379785"/>
            <a:ext cx="5181600" cy="3797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45F5239-FBE3-BD47-84AE-82DDF84CF7DA}"/>
              </a:ext>
            </a:extLst>
          </p:cNvPr>
          <p:cNvSpPr>
            <a:spLocks noGrp="1"/>
          </p:cNvSpPr>
          <p:nvPr>
            <p:ph type="dt" sz="half" idx="10"/>
          </p:nvPr>
        </p:nvSpPr>
        <p:spPr/>
        <p:txBody>
          <a:bodyPr/>
          <a:lstStyle/>
          <a:p>
            <a:fld id="{61FA209D-192E-0B43-AD2B-0DE2E011648A}" type="datetimeFigureOut">
              <a:rPr lang="en-US" smtClean="0"/>
              <a:t>11/6/2023</a:t>
            </a:fld>
            <a:endParaRPr lang="en-US"/>
          </a:p>
        </p:txBody>
      </p:sp>
      <p:sp>
        <p:nvSpPr>
          <p:cNvPr id="6" name="Footer Placeholder 5">
            <a:extLst>
              <a:ext uri="{FF2B5EF4-FFF2-40B4-BE49-F238E27FC236}">
                <a16:creationId xmlns:a16="http://schemas.microsoft.com/office/drawing/2014/main" id="{00E335CC-EE34-2C47-A8BA-E11F1A4CA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B1293-EAD6-7D41-A890-CA8CD3197DEF}"/>
              </a:ext>
            </a:extLst>
          </p:cNvPr>
          <p:cNvSpPr>
            <a:spLocks noGrp="1"/>
          </p:cNvSpPr>
          <p:nvPr>
            <p:ph type="sldNum" sz="quarter" idx="12"/>
          </p:nvPr>
        </p:nvSpPr>
        <p:spPr/>
        <p:txBody>
          <a:bodyPr/>
          <a:lstStyle/>
          <a:p>
            <a:fld id="{55D5AE8F-E6C3-B94A-8A19-14CDF66FD255}" type="slidenum">
              <a:rPr lang="en-US" smtClean="0"/>
              <a:t>‹#›</a:t>
            </a:fld>
            <a:endParaRPr lang="en-US"/>
          </a:p>
        </p:txBody>
      </p:sp>
      <p:sp>
        <p:nvSpPr>
          <p:cNvPr id="8" name="Title 1">
            <a:extLst>
              <a:ext uri="{FF2B5EF4-FFF2-40B4-BE49-F238E27FC236}">
                <a16:creationId xmlns:a16="http://schemas.microsoft.com/office/drawing/2014/main" id="{69833B2A-0332-D84E-8C5C-C23FCC7DF75C}"/>
              </a:ext>
            </a:extLst>
          </p:cNvPr>
          <p:cNvSpPr>
            <a:spLocks noGrp="1"/>
          </p:cNvSpPr>
          <p:nvPr>
            <p:ph type="title"/>
          </p:nvPr>
        </p:nvSpPr>
        <p:spPr>
          <a:xfrm>
            <a:off x="838200" y="963001"/>
            <a:ext cx="10515600" cy="1325563"/>
          </a:xfrm>
        </p:spPr>
        <p:txBody>
          <a:bodyPr/>
          <a:lstStyle/>
          <a:p>
            <a:r>
              <a:rPr lang="en-US" dirty="0"/>
              <a:t>Click to edit Master title style</a:t>
            </a:r>
          </a:p>
        </p:txBody>
      </p:sp>
      <p:pic>
        <p:nvPicPr>
          <p:cNvPr id="2" name="image2.png">
            <a:extLst>
              <a:ext uri="{FF2B5EF4-FFF2-40B4-BE49-F238E27FC236}">
                <a16:creationId xmlns:a16="http://schemas.microsoft.com/office/drawing/2014/main" id="{ED045EC8-023E-0B58-09A8-DAD34A0506C8}"/>
              </a:ext>
            </a:extLst>
          </p:cNvPr>
          <p:cNvPicPr/>
          <p:nvPr userDrawn="1"/>
        </p:nvPicPr>
        <p:blipFill>
          <a:blip r:embed="rId2"/>
          <a:srcRect/>
          <a:stretch>
            <a:fillRect/>
          </a:stretch>
        </p:blipFill>
        <p:spPr>
          <a:xfrm>
            <a:off x="323193" y="198120"/>
            <a:ext cx="3597275" cy="878205"/>
          </a:xfrm>
          <a:prstGeom prst="rect">
            <a:avLst/>
          </a:prstGeom>
          <a:solidFill>
            <a:schemeClr val="bg1"/>
          </a:solidFill>
          <a:ln/>
        </p:spPr>
      </p:pic>
    </p:spTree>
    <p:extLst>
      <p:ext uri="{BB962C8B-B14F-4D97-AF65-F5344CB8AC3E}">
        <p14:creationId xmlns:p14="http://schemas.microsoft.com/office/powerpoint/2010/main" val="33875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688D99-02D8-CB41-B806-D741B723FFDB}"/>
              </a:ext>
            </a:extLst>
          </p:cNvPr>
          <p:cNvSpPr>
            <a:spLocks noGrp="1"/>
          </p:cNvSpPr>
          <p:nvPr>
            <p:ph type="body" idx="1"/>
          </p:nvPr>
        </p:nvSpPr>
        <p:spPr>
          <a:xfrm>
            <a:off x="838200" y="2250830"/>
            <a:ext cx="5157787" cy="5824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F3BF90-F83E-3E44-8A18-8E7A4EAD11B9}"/>
              </a:ext>
            </a:extLst>
          </p:cNvPr>
          <p:cNvSpPr>
            <a:spLocks noGrp="1"/>
          </p:cNvSpPr>
          <p:nvPr>
            <p:ph sz="half" idx="2"/>
          </p:nvPr>
        </p:nvSpPr>
        <p:spPr>
          <a:xfrm>
            <a:off x="839788" y="2848707"/>
            <a:ext cx="5157787" cy="33409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B9F4688-DF3A-B149-97A3-EFF6DCDEED89}"/>
              </a:ext>
            </a:extLst>
          </p:cNvPr>
          <p:cNvSpPr>
            <a:spLocks noGrp="1"/>
          </p:cNvSpPr>
          <p:nvPr>
            <p:ph type="body" sz="quarter" idx="3"/>
          </p:nvPr>
        </p:nvSpPr>
        <p:spPr>
          <a:xfrm>
            <a:off x="6172200" y="2250830"/>
            <a:ext cx="5183188" cy="5707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3B14F5A-DB60-844F-8366-6523022B97F1}"/>
              </a:ext>
            </a:extLst>
          </p:cNvPr>
          <p:cNvSpPr>
            <a:spLocks noGrp="1"/>
          </p:cNvSpPr>
          <p:nvPr>
            <p:ph sz="quarter" idx="4"/>
          </p:nvPr>
        </p:nvSpPr>
        <p:spPr>
          <a:xfrm>
            <a:off x="6172200" y="2833319"/>
            <a:ext cx="5183188" cy="33563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395DDEE-C216-CD4A-834B-6BE028600D0B}"/>
              </a:ext>
            </a:extLst>
          </p:cNvPr>
          <p:cNvSpPr>
            <a:spLocks noGrp="1"/>
          </p:cNvSpPr>
          <p:nvPr>
            <p:ph type="dt" sz="half" idx="10"/>
          </p:nvPr>
        </p:nvSpPr>
        <p:spPr/>
        <p:txBody>
          <a:bodyPr/>
          <a:lstStyle/>
          <a:p>
            <a:fld id="{61FA209D-192E-0B43-AD2B-0DE2E011648A}" type="datetimeFigureOut">
              <a:rPr lang="en-US" smtClean="0"/>
              <a:t>11/6/2023</a:t>
            </a:fld>
            <a:endParaRPr lang="en-US"/>
          </a:p>
        </p:txBody>
      </p:sp>
      <p:sp>
        <p:nvSpPr>
          <p:cNvPr id="8" name="Footer Placeholder 7">
            <a:extLst>
              <a:ext uri="{FF2B5EF4-FFF2-40B4-BE49-F238E27FC236}">
                <a16:creationId xmlns:a16="http://schemas.microsoft.com/office/drawing/2014/main" id="{91035AAB-EA17-8D4E-9CD4-B417558C46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BEA198-57E8-F149-AFEE-ACE203663916}"/>
              </a:ext>
            </a:extLst>
          </p:cNvPr>
          <p:cNvSpPr>
            <a:spLocks noGrp="1"/>
          </p:cNvSpPr>
          <p:nvPr>
            <p:ph type="sldNum" sz="quarter" idx="12"/>
          </p:nvPr>
        </p:nvSpPr>
        <p:spPr/>
        <p:txBody>
          <a:bodyPr/>
          <a:lstStyle/>
          <a:p>
            <a:fld id="{55D5AE8F-E6C3-B94A-8A19-14CDF66FD255}" type="slidenum">
              <a:rPr lang="en-US" smtClean="0"/>
              <a:t>‹#›</a:t>
            </a:fld>
            <a:endParaRPr lang="en-US"/>
          </a:p>
        </p:txBody>
      </p:sp>
      <p:sp>
        <p:nvSpPr>
          <p:cNvPr id="10" name="Title 1">
            <a:extLst>
              <a:ext uri="{FF2B5EF4-FFF2-40B4-BE49-F238E27FC236}">
                <a16:creationId xmlns:a16="http://schemas.microsoft.com/office/drawing/2014/main" id="{69833B2A-0332-D84E-8C5C-C23FCC7DF75C}"/>
              </a:ext>
            </a:extLst>
          </p:cNvPr>
          <p:cNvSpPr>
            <a:spLocks noGrp="1"/>
          </p:cNvSpPr>
          <p:nvPr>
            <p:ph type="title"/>
          </p:nvPr>
        </p:nvSpPr>
        <p:spPr>
          <a:xfrm>
            <a:off x="838200" y="963001"/>
            <a:ext cx="10515600" cy="1325563"/>
          </a:xfrm>
        </p:spPr>
        <p:txBody>
          <a:bodyPr/>
          <a:lstStyle/>
          <a:p>
            <a:r>
              <a:rPr lang="en-US" dirty="0"/>
              <a:t>Click to edit Master title style</a:t>
            </a:r>
          </a:p>
        </p:txBody>
      </p:sp>
      <p:pic>
        <p:nvPicPr>
          <p:cNvPr id="2" name="image2.png">
            <a:extLst>
              <a:ext uri="{FF2B5EF4-FFF2-40B4-BE49-F238E27FC236}">
                <a16:creationId xmlns:a16="http://schemas.microsoft.com/office/drawing/2014/main" id="{2E012E7A-FA55-92D8-5854-EFAB13952D1C}"/>
              </a:ext>
            </a:extLst>
          </p:cNvPr>
          <p:cNvPicPr/>
          <p:nvPr userDrawn="1"/>
        </p:nvPicPr>
        <p:blipFill>
          <a:blip r:embed="rId2"/>
          <a:srcRect/>
          <a:stretch>
            <a:fillRect/>
          </a:stretch>
        </p:blipFill>
        <p:spPr>
          <a:xfrm>
            <a:off x="323193" y="198120"/>
            <a:ext cx="3597275" cy="878205"/>
          </a:xfrm>
          <a:prstGeom prst="rect">
            <a:avLst/>
          </a:prstGeom>
          <a:solidFill>
            <a:schemeClr val="bg1"/>
          </a:solidFill>
          <a:ln/>
        </p:spPr>
      </p:pic>
    </p:spTree>
    <p:extLst>
      <p:ext uri="{BB962C8B-B14F-4D97-AF65-F5344CB8AC3E}">
        <p14:creationId xmlns:p14="http://schemas.microsoft.com/office/powerpoint/2010/main" val="74102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3A264B-EF87-F148-880C-B0603E31F2C0}"/>
              </a:ext>
            </a:extLst>
          </p:cNvPr>
          <p:cNvSpPr>
            <a:spLocks noGrp="1"/>
          </p:cNvSpPr>
          <p:nvPr>
            <p:ph type="dt" sz="half" idx="10"/>
          </p:nvPr>
        </p:nvSpPr>
        <p:spPr/>
        <p:txBody>
          <a:bodyPr/>
          <a:lstStyle/>
          <a:p>
            <a:fld id="{61FA209D-192E-0B43-AD2B-0DE2E011648A}" type="datetimeFigureOut">
              <a:rPr lang="en-US" smtClean="0"/>
              <a:t>11/6/2023</a:t>
            </a:fld>
            <a:endParaRPr lang="en-US"/>
          </a:p>
        </p:txBody>
      </p:sp>
      <p:sp>
        <p:nvSpPr>
          <p:cNvPr id="4" name="Footer Placeholder 3">
            <a:extLst>
              <a:ext uri="{FF2B5EF4-FFF2-40B4-BE49-F238E27FC236}">
                <a16:creationId xmlns:a16="http://schemas.microsoft.com/office/drawing/2014/main" id="{99E29DA1-5B7B-F94B-A9BE-F7D313BA2B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B8BE4A-2617-6049-9E0B-9B78F54ABE43}"/>
              </a:ext>
            </a:extLst>
          </p:cNvPr>
          <p:cNvSpPr>
            <a:spLocks noGrp="1"/>
          </p:cNvSpPr>
          <p:nvPr>
            <p:ph type="sldNum" sz="quarter" idx="12"/>
          </p:nvPr>
        </p:nvSpPr>
        <p:spPr/>
        <p:txBody>
          <a:bodyPr/>
          <a:lstStyle/>
          <a:p>
            <a:fld id="{55D5AE8F-E6C3-B94A-8A19-14CDF66FD255}" type="slidenum">
              <a:rPr lang="en-US" smtClean="0"/>
              <a:t>‹#›</a:t>
            </a:fld>
            <a:endParaRPr lang="en-US"/>
          </a:p>
        </p:txBody>
      </p:sp>
      <p:sp>
        <p:nvSpPr>
          <p:cNvPr id="6" name="Title 1">
            <a:extLst>
              <a:ext uri="{FF2B5EF4-FFF2-40B4-BE49-F238E27FC236}">
                <a16:creationId xmlns:a16="http://schemas.microsoft.com/office/drawing/2014/main" id="{69833B2A-0332-D84E-8C5C-C23FCC7DF75C}"/>
              </a:ext>
            </a:extLst>
          </p:cNvPr>
          <p:cNvSpPr>
            <a:spLocks noGrp="1"/>
          </p:cNvSpPr>
          <p:nvPr>
            <p:ph type="title"/>
          </p:nvPr>
        </p:nvSpPr>
        <p:spPr>
          <a:xfrm>
            <a:off x="838200" y="963001"/>
            <a:ext cx="10515600" cy="1325563"/>
          </a:xfrm>
        </p:spPr>
        <p:txBody>
          <a:bodyPr/>
          <a:lstStyle/>
          <a:p>
            <a:r>
              <a:rPr lang="en-US" dirty="0"/>
              <a:t>Click to edit Master title style</a:t>
            </a:r>
          </a:p>
        </p:txBody>
      </p:sp>
      <p:pic>
        <p:nvPicPr>
          <p:cNvPr id="2" name="image2.png">
            <a:extLst>
              <a:ext uri="{FF2B5EF4-FFF2-40B4-BE49-F238E27FC236}">
                <a16:creationId xmlns:a16="http://schemas.microsoft.com/office/drawing/2014/main" id="{21BB0152-6DCF-F5C7-1833-7ABC2319C223}"/>
              </a:ext>
            </a:extLst>
          </p:cNvPr>
          <p:cNvPicPr/>
          <p:nvPr userDrawn="1"/>
        </p:nvPicPr>
        <p:blipFill>
          <a:blip r:embed="rId2"/>
          <a:srcRect/>
          <a:stretch>
            <a:fillRect/>
          </a:stretch>
        </p:blipFill>
        <p:spPr>
          <a:xfrm>
            <a:off x="323193" y="198120"/>
            <a:ext cx="3597275" cy="878205"/>
          </a:xfrm>
          <a:prstGeom prst="rect">
            <a:avLst/>
          </a:prstGeom>
          <a:solidFill>
            <a:schemeClr val="bg1"/>
          </a:solidFill>
          <a:ln/>
        </p:spPr>
      </p:pic>
    </p:spTree>
    <p:extLst>
      <p:ext uri="{BB962C8B-B14F-4D97-AF65-F5344CB8AC3E}">
        <p14:creationId xmlns:p14="http://schemas.microsoft.com/office/powerpoint/2010/main" val="1782318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E7039-E54F-6640-9A28-4543265A93C2}"/>
              </a:ext>
            </a:extLst>
          </p:cNvPr>
          <p:cNvSpPr>
            <a:spLocks noGrp="1"/>
          </p:cNvSpPr>
          <p:nvPr>
            <p:ph type="dt" sz="half" idx="10"/>
          </p:nvPr>
        </p:nvSpPr>
        <p:spPr/>
        <p:txBody>
          <a:bodyPr/>
          <a:lstStyle/>
          <a:p>
            <a:fld id="{61FA209D-192E-0B43-AD2B-0DE2E011648A}" type="datetimeFigureOut">
              <a:rPr lang="en-US" smtClean="0"/>
              <a:t>11/6/2023</a:t>
            </a:fld>
            <a:endParaRPr lang="en-US"/>
          </a:p>
        </p:txBody>
      </p:sp>
      <p:sp>
        <p:nvSpPr>
          <p:cNvPr id="3" name="Footer Placeholder 2">
            <a:extLst>
              <a:ext uri="{FF2B5EF4-FFF2-40B4-BE49-F238E27FC236}">
                <a16:creationId xmlns:a16="http://schemas.microsoft.com/office/drawing/2014/main" id="{20E2320D-7780-944C-BD09-7821D90CF2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1CAF5D-DC53-D345-B3F2-041BB98E9438}"/>
              </a:ext>
            </a:extLst>
          </p:cNvPr>
          <p:cNvSpPr>
            <a:spLocks noGrp="1"/>
          </p:cNvSpPr>
          <p:nvPr>
            <p:ph type="sldNum" sz="quarter" idx="12"/>
          </p:nvPr>
        </p:nvSpPr>
        <p:spPr/>
        <p:txBody>
          <a:bodyPr/>
          <a:lstStyle/>
          <a:p>
            <a:fld id="{55D5AE8F-E6C3-B94A-8A19-14CDF66FD255}" type="slidenum">
              <a:rPr lang="en-US" smtClean="0"/>
              <a:t>‹#›</a:t>
            </a:fld>
            <a:endParaRPr lang="en-US"/>
          </a:p>
        </p:txBody>
      </p:sp>
      <p:pic>
        <p:nvPicPr>
          <p:cNvPr id="5" name="image2.png">
            <a:extLst>
              <a:ext uri="{FF2B5EF4-FFF2-40B4-BE49-F238E27FC236}">
                <a16:creationId xmlns:a16="http://schemas.microsoft.com/office/drawing/2014/main" id="{B6C7F236-228F-019B-8B90-9F014B37F235}"/>
              </a:ext>
            </a:extLst>
          </p:cNvPr>
          <p:cNvPicPr/>
          <p:nvPr userDrawn="1"/>
        </p:nvPicPr>
        <p:blipFill>
          <a:blip r:embed="rId2"/>
          <a:srcRect/>
          <a:stretch>
            <a:fillRect/>
          </a:stretch>
        </p:blipFill>
        <p:spPr>
          <a:xfrm>
            <a:off x="323193" y="198120"/>
            <a:ext cx="3597275" cy="878205"/>
          </a:xfrm>
          <a:prstGeom prst="rect">
            <a:avLst/>
          </a:prstGeom>
          <a:solidFill>
            <a:schemeClr val="bg1"/>
          </a:solidFill>
          <a:ln/>
        </p:spPr>
      </p:pic>
    </p:spTree>
    <p:extLst>
      <p:ext uri="{BB962C8B-B14F-4D97-AF65-F5344CB8AC3E}">
        <p14:creationId xmlns:p14="http://schemas.microsoft.com/office/powerpoint/2010/main" val="27350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3ADD9-1677-7E4A-8C45-0068355271C8}"/>
              </a:ext>
            </a:extLst>
          </p:cNvPr>
          <p:cNvSpPr>
            <a:spLocks noGrp="1"/>
          </p:cNvSpPr>
          <p:nvPr>
            <p:ph type="title"/>
          </p:nvPr>
        </p:nvSpPr>
        <p:spPr>
          <a:xfrm>
            <a:off x="838200" y="715107"/>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70641D-0EB5-E64D-99C8-2E4FB86DB933}"/>
              </a:ext>
            </a:extLst>
          </p:cNvPr>
          <p:cNvSpPr>
            <a:spLocks noGrp="1"/>
          </p:cNvSpPr>
          <p:nvPr>
            <p:ph idx="1"/>
          </p:nvPr>
        </p:nvSpPr>
        <p:spPr>
          <a:xfrm>
            <a:off x="5183188" y="1348154"/>
            <a:ext cx="6172200" cy="45128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A09F90-85A9-B144-8BB9-538A821985E0}"/>
              </a:ext>
            </a:extLst>
          </p:cNvPr>
          <p:cNvSpPr>
            <a:spLocks noGrp="1"/>
          </p:cNvSpPr>
          <p:nvPr>
            <p:ph type="body" sz="half" idx="2"/>
          </p:nvPr>
        </p:nvSpPr>
        <p:spPr>
          <a:xfrm>
            <a:off x="839788" y="2315307"/>
            <a:ext cx="3932237" cy="35536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7789217-0495-BB44-B083-DF950FB293DD}"/>
              </a:ext>
            </a:extLst>
          </p:cNvPr>
          <p:cNvSpPr>
            <a:spLocks noGrp="1"/>
          </p:cNvSpPr>
          <p:nvPr>
            <p:ph type="dt" sz="half" idx="10"/>
          </p:nvPr>
        </p:nvSpPr>
        <p:spPr/>
        <p:txBody>
          <a:bodyPr/>
          <a:lstStyle/>
          <a:p>
            <a:fld id="{61FA209D-192E-0B43-AD2B-0DE2E011648A}" type="datetimeFigureOut">
              <a:rPr lang="en-US" smtClean="0"/>
              <a:t>11/6/2023</a:t>
            </a:fld>
            <a:endParaRPr lang="en-US"/>
          </a:p>
        </p:txBody>
      </p:sp>
      <p:sp>
        <p:nvSpPr>
          <p:cNvPr id="6" name="Footer Placeholder 5">
            <a:extLst>
              <a:ext uri="{FF2B5EF4-FFF2-40B4-BE49-F238E27FC236}">
                <a16:creationId xmlns:a16="http://schemas.microsoft.com/office/drawing/2014/main" id="{F707488F-ADFD-E543-A53B-F3420DE72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EB6566-0546-CE42-986C-112DE9A1AE1D}"/>
              </a:ext>
            </a:extLst>
          </p:cNvPr>
          <p:cNvSpPr>
            <a:spLocks noGrp="1"/>
          </p:cNvSpPr>
          <p:nvPr>
            <p:ph type="sldNum" sz="quarter" idx="12"/>
          </p:nvPr>
        </p:nvSpPr>
        <p:spPr/>
        <p:txBody>
          <a:bodyPr/>
          <a:lstStyle/>
          <a:p>
            <a:fld id="{55D5AE8F-E6C3-B94A-8A19-14CDF66FD255}" type="slidenum">
              <a:rPr lang="en-US" smtClean="0"/>
              <a:t>‹#›</a:t>
            </a:fld>
            <a:endParaRPr lang="en-US"/>
          </a:p>
        </p:txBody>
      </p:sp>
      <p:pic>
        <p:nvPicPr>
          <p:cNvPr id="8" name="image2.png">
            <a:extLst>
              <a:ext uri="{FF2B5EF4-FFF2-40B4-BE49-F238E27FC236}">
                <a16:creationId xmlns:a16="http://schemas.microsoft.com/office/drawing/2014/main" id="{77474999-00D6-AEFD-01F6-F08C77693AC9}"/>
              </a:ext>
            </a:extLst>
          </p:cNvPr>
          <p:cNvPicPr/>
          <p:nvPr userDrawn="1"/>
        </p:nvPicPr>
        <p:blipFill>
          <a:blip r:embed="rId2"/>
          <a:srcRect/>
          <a:stretch>
            <a:fillRect/>
          </a:stretch>
        </p:blipFill>
        <p:spPr>
          <a:xfrm>
            <a:off x="323193" y="198120"/>
            <a:ext cx="3597275" cy="878205"/>
          </a:xfrm>
          <a:prstGeom prst="rect">
            <a:avLst/>
          </a:prstGeom>
          <a:solidFill>
            <a:schemeClr val="bg1"/>
          </a:solidFill>
          <a:ln/>
        </p:spPr>
      </p:pic>
    </p:spTree>
    <p:extLst>
      <p:ext uri="{BB962C8B-B14F-4D97-AF65-F5344CB8AC3E}">
        <p14:creationId xmlns:p14="http://schemas.microsoft.com/office/powerpoint/2010/main" val="22307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A87728A-FFBC-454F-BAE6-244E29360D8C}"/>
              </a:ext>
            </a:extLst>
          </p:cNvPr>
          <p:cNvSpPr>
            <a:spLocks noGrp="1"/>
          </p:cNvSpPr>
          <p:nvPr>
            <p:ph type="pic" idx="1"/>
          </p:nvPr>
        </p:nvSpPr>
        <p:spPr>
          <a:xfrm>
            <a:off x="5183188" y="1371600"/>
            <a:ext cx="6172200" cy="448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EBF48045-AAD3-F942-B61E-AF5692016817}"/>
              </a:ext>
            </a:extLst>
          </p:cNvPr>
          <p:cNvSpPr>
            <a:spLocks noGrp="1"/>
          </p:cNvSpPr>
          <p:nvPr>
            <p:ph type="dt" sz="half" idx="10"/>
          </p:nvPr>
        </p:nvSpPr>
        <p:spPr/>
        <p:txBody>
          <a:bodyPr/>
          <a:lstStyle/>
          <a:p>
            <a:fld id="{61FA209D-192E-0B43-AD2B-0DE2E011648A}" type="datetimeFigureOut">
              <a:rPr lang="en-US" smtClean="0"/>
              <a:t>11/6/2023</a:t>
            </a:fld>
            <a:endParaRPr lang="en-US"/>
          </a:p>
        </p:txBody>
      </p:sp>
      <p:sp>
        <p:nvSpPr>
          <p:cNvPr id="6" name="Footer Placeholder 5">
            <a:extLst>
              <a:ext uri="{FF2B5EF4-FFF2-40B4-BE49-F238E27FC236}">
                <a16:creationId xmlns:a16="http://schemas.microsoft.com/office/drawing/2014/main" id="{51F51BD7-A5AE-4649-816F-56CC54280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5D09F0-E364-C440-A551-AD3FAA4272F2}"/>
              </a:ext>
            </a:extLst>
          </p:cNvPr>
          <p:cNvSpPr>
            <a:spLocks noGrp="1"/>
          </p:cNvSpPr>
          <p:nvPr>
            <p:ph type="sldNum" sz="quarter" idx="12"/>
          </p:nvPr>
        </p:nvSpPr>
        <p:spPr/>
        <p:txBody>
          <a:bodyPr/>
          <a:lstStyle/>
          <a:p>
            <a:fld id="{55D5AE8F-E6C3-B94A-8A19-14CDF66FD255}" type="slidenum">
              <a:rPr lang="en-US" smtClean="0"/>
              <a:t>‹#›</a:t>
            </a:fld>
            <a:endParaRPr lang="en-US"/>
          </a:p>
        </p:txBody>
      </p:sp>
      <p:sp>
        <p:nvSpPr>
          <p:cNvPr id="8" name="Title 1">
            <a:extLst>
              <a:ext uri="{FF2B5EF4-FFF2-40B4-BE49-F238E27FC236}">
                <a16:creationId xmlns:a16="http://schemas.microsoft.com/office/drawing/2014/main" id="{A483ADD9-1677-7E4A-8C45-0068355271C8}"/>
              </a:ext>
            </a:extLst>
          </p:cNvPr>
          <p:cNvSpPr>
            <a:spLocks noGrp="1"/>
          </p:cNvSpPr>
          <p:nvPr>
            <p:ph type="title"/>
          </p:nvPr>
        </p:nvSpPr>
        <p:spPr>
          <a:xfrm>
            <a:off x="838200" y="715107"/>
            <a:ext cx="3932237" cy="1600200"/>
          </a:xfrm>
        </p:spPr>
        <p:txBody>
          <a:bodyPr anchor="b"/>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8FA09F90-85A9-B144-8BB9-538A821985E0}"/>
              </a:ext>
            </a:extLst>
          </p:cNvPr>
          <p:cNvSpPr>
            <a:spLocks noGrp="1"/>
          </p:cNvSpPr>
          <p:nvPr>
            <p:ph type="body" sz="half" idx="2"/>
          </p:nvPr>
        </p:nvSpPr>
        <p:spPr>
          <a:xfrm>
            <a:off x="839788" y="2315307"/>
            <a:ext cx="3932237" cy="35536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2" name="image2.png">
            <a:extLst>
              <a:ext uri="{FF2B5EF4-FFF2-40B4-BE49-F238E27FC236}">
                <a16:creationId xmlns:a16="http://schemas.microsoft.com/office/drawing/2014/main" id="{F8CC0DC6-1ADD-B721-9538-C26A4085BD2B}"/>
              </a:ext>
            </a:extLst>
          </p:cNvPr>
          <p:cNvPicPr/>
          <p:nvPr userDrawn="1"/>
        </p:nvPicPr>
        <p:blipFill>
          <a:blip r:embed="rId2"/>
          <a:srcRect/>
          <a:stretch>
            <a:fillRect/>
          </a:stretch>
        </p:blipFill>
        <p:spPr>
          <a:xfrm>
            <a:off x="323193" y="198120"/>
            <a:ext cx="3597275" cy="878205"/>
          </a:xfrm>
          <a:prstGeom prst="rect">
            <a:avLst/>
          </a:prstGeom>
          <a:solidFill>
            <a:schemeClr val="bg1"/>
          </a:solidFill>
          <a:ln/>
        </p:spPr>
      </p:pic>
    </p:spTree>
    <p:extLst>
      <p:ext uri="{BB962C8B-B14F-4D97-AF65-F5344CB8AC3E}">
        <p14:creationId xmlns:p14="http://schemas.microsoft.com/office/powerpoint/2010/main" val="25235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gif"/><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42AED1-FD76-2C44-BFDD-A54D30CF0494}"/>
              </a:ext>
            </a:extLst>
          </p:cNvPr>
          <p:cNvSpPr>
            <a:spLocks noGrp="1"/>
          </p:cNvSpPr>
          <p:nvPr>
            <p:ph type="title"/>
          </p:nvPr>
        </p:nvSpPr>
        <p:spPr>
          <a:xfrm>
            <a:off x="838200" y="96299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AA7D34D-F8C7-AD43-805E-822832C81662}"/>
              </a:ext>
            </a:extLst>
          </p:cNvPr>
          <p:cNvSpPr>
            <a:spLocks noGrp="1"/>
          </p:cNvSpPr>
          <p:nvPr>
            <p:ph type="body" idx="1"/>
          </p:nvPr>
        </p:nvSpPr>
        <p:spPr>
          <a:xfrm>
            <a:off x="838200" y="2368062"/>
            <a:ext cx="10515600" cy="36747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0AEAEB-9AB0-D146-8C71-74ECE43740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A209D-192E-0B43-AD2B-0DE2E011648A}" type="datetimeFigureOut">
              <a:rPr lang="en-US" smtClean="0"/>
              <a:t>11/6/2023</a:t>
            </a:fld>
            <a:endParaRPr lang="en-US"/>
          </a:p>
        </p:txBody>
      </p:sp>
      <p:sp>
        <p:nvSpPr>
          <p:cNvPr id="5" name="Footer Placeholder 4">
            <a:extLst>
              <a:ext uri="{FF2B5EF4-FFF2-40B4-BE49-F238E27FC236}">
                <a16:creationId xmlns:a16="http://schemas.microsoft.com/office/drawing/2014/main" id="{112C3E55-6922-AD40-83C3-830AF5DAA0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5F9ED-2DAA-7C47-8AF2-BE790B0901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5AE8F-E6C3-B94A-8A19-14CDF66FD255}" type="slidenum">
              <a:rPr lang="en-US" smtClean="0"/>
              <a:t>‹#›</a:t>
            </a:fld>
            <a:endParaRPr lang="en-US"/>
          </a:p>
        </p:txBody>
      </p:sp>
      <p:pic>
        <p:nvPicPr>
          <p:cNvPr id="7" name="Picture 3">
            <a:extLst>
              <a:ext uri="{FF2B5EF4-FFF2-40B4-BE49-F238E27FC236}">
                <a16:creationId xmlns:a16="http://schemas.microsoft.com/office/drawing/2014/main" id="{60A7C878-42E3-4F40-9DB8-5FF6016F7140}"/>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flipH="1">
            <a:off x="6765814" y="-839086"/>
            <a:ext cx="7098131" cy="6270016"/>
          </a:xfrm>
          <a:prstGeom prst="rect">
            <a:avLst/>
          </a:prstGeom>
        </p:spPr>
      </p:pic>
      <p:pic>
        <p:nvPicPr>
          <p:cNvPr id="8" name="Picture 9"/>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301563" y="6066295"/>
            <a:ext cx="5886398" cy="667422"/>
          </a:xfrm>
          <a:prstGeom prst="rect">
            <a:avLst/>
          </a:prstGeom>
        </p:spPr>
      </p:pic>
      <p:pic>
        <p:nvPicPr>
          <p:cNvPr id="9" name="Picture 7">
            <a:extLst>
              <a:ext uri="{FF2B5EF4-FFF2-40B4-BE49-F238E27FC236}">
                <a16:creationId xmlns:a16="http://schemas.microsoft.com/office/drawing/2014/main" id="{0CD01094-8367-E044-AC73-B398DA163F54}"/>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77455" y="267320"/>
            <a:ext cx="3049504" cy="893968"/>
          </a:xfrm>
          <a:prstGeom prst="rect">
            <a:avLst/>
          </a:prstGeom>
        </p:spPr>
      </p:pic>
      <p:pic>
        <p:nvPicPr>
          <p:cNvPr id="11" name="Grafik 10"/>
          <p:cNvPicPr>
            <a:picLocks noChangeAspect="1"/>
          </p:cNvPicPr>
          <p:nvPr userDrawn="1"/>
        </p:nvPicPr>
        <p:blipFill rotWithShape="1">
          <a:blip r:embed="rId17" cstate="email">
            <a:clrChange>
              <a:clrFrom>
                <a:srgbClr val="FFFFFF"/>
              </a:clrFrom>
              <a:clrTo>
                <a:srgbClr val="FFFFFF">
                  <a:alpha val="0"/>
                </a:srgbClr>
              </a:clrTo>
            </a:clrChange>
            <a:extLst>
              <a:ext uri="{28A0092B-C50C-407E-A947-70E740481C1C}">
                <a14:useLocalDpi xmlns:a14="http://schemas.microsoft.com/office/drawing/2010/main"/>
              </a:ext>
            </a:extLst>
          </a:blip>
          <a:srcRect b="60477"/>
          <a:stretch/>
        </p:blipFill>
        <p:spPr>
          <a:xfrm>
            <a:off x="7316023" y="-140676"/>
            <a:ext cx="5058095" cy="1301964"/>
          </a:xfrm>
          <a:prstGeom prst="rect">
            <a:avLst/>
          </a:prstGeom>
        </p:spPr>
      </p:pic>
    </p:spTree>
    <p:extLst>
      <p:ext uri="{BB962C8B-B14F-4D97-AF65-F5344CB8AC3E}">
        <p14:creationId xmlns:p14="http://schemas.microsoft.com/office/powerpoint/2010/main" val="3841793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Lst>
  <p:txStyles>
    <p:title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0CE9E9E-565B-4E8B-8082-9878C9B413AE}"/>
              </a:ext>
            </a:extLst>
          </p:cNvPr>
          <p:cNvSpPr>
            <a:spLocks noGrp="1"/>
          </p:cNvSpPr>
          <p:nvPr>
            <p:ph type="ctrTitle"/>
          </p:nvPr>
        </p:nvSpPr>
        <p:spPr>
          <a:xfrm>
            <a:off x="1524000" y="1893888"/>
            <a:ext cx="9144000" cy="1882465"/>
          </a:xfrm>
        </p:spPr>
        <p:txBody>
          <a:bodyPr>
            <a:noAutofit/>
          </a:bodyPr>
          <a:lstStyle/>
          <a:p>
            <a:r>
              <a:rPr lang="en-US" sz="4000" b="1" dirty="0">
                <a:solidFill>
                  <a:schemeClr val="accent1">
                    <a:lumMod val="75000"/>
                  </a:schemeClr>
                </a:solidFill>
              </a:rPr>
              <a:t>Greener business in Georgia: </a:t>
            </a:r>
            <a:br>
              <a:rPr lang="en-US" sz="4000" b="1" dirty="0">
                <a:solidFill>
                  <a:schemeClr val="accent1">
                    <a:lumMod val="75000"/>
                  </a:schemeClr>
                </a:solidFill>
              </a:rPr>
            </a:br>
            <a:r>
              <a:rPr lang="en-US" sz="4000" b="1" dirty="0">
                <a:solidFill>
                  <a:schemeClr val="accent1">
                    <a:lumMod val="75000"/>
                  </a:schemeClr>
                </a:solidFill>
              </a:rPr>
              <a:t>The balance sheet </a:t>
            </a:r>
            <a:br>
              <a:rPr lang="en-US" sz="4000" b="1" dirty="0">
                <a:solidFill>
                  <a:schemeClr val="accent1">
                    <a:lumMod val="75000"/>
                  </a:schemeClr>
                </a:solidFill>
              </a:rPr>
            </a:br>
            <a:r>
              <a:rPr lang="en-US" sz="4000" b="1" dirty="0">
                <a:solidFill>
                  <a:schemeClr val="accent1">
                    <a:lumMod val="75000"/>
                  </a:schemeClr>
                </a:solidFill>
              </a:rPr>
              <a:t>after ten years cooperation</a:t>
            </a:r>
            <a:endParaRPr lang="de-AT" sz="4000" b="1" dirty="0">
              <a:solidFill>
                <a:schemeClr val="accent1">
                  <a:lumMod val="75000"/>
                </a:schemeClr>
              </a:solidFill>
            </a:endParaRPr>
          </a:p>
        </p:txBody>
      </p:sp>
      <p:sp>
        <p:nvSpPr>
          <p:cNvPr id="5" name="Untertitel 4">
            <a:extLst>
              <a:ext uri="{FF2B5EF4-FFF2-40B4-BE49-F238E27FC236}">
                <a16:creationId xmlns:a16="http://schemas.microsoft.com/office/drawing/2014/main" id="{D2722990-B535-44BF-9E7C-3F27CF1D34E5}"/>
              </a:ext>
            </a:extLst>
          </p:cNvPr>
          <p:cNvSpPr>
            <a:spLocks noGrp="1"/>
          </p:cNvSpPr>
          <p:nvPr>
            <p:ph type="subTitle" idx="1"/>
          </p:nvPr>
        </p:nvSpPr>
        <p:spPr>
          <a:xfrm>
            <a:off x="1524000" y="4583113"/>
            <a:ext cx="9144000" cy="1655762"/>
          </a:xfrm>
        </p:spPr>
        <p:txBody>
          <a:bodyPr/>
          <a:lstStyle/>
          <a:p>
            <a:r>
              <a:rPr lang="de-AT" dirty="0"/>
              <a:t>7/10/2023 </a:t>
            </a:r>
          </a:p>
          <a:p>
            <a:r>
              <a:rPr lang="de-AT" dirty="0"/>
              <a:t>Dr. Johannes </a:t>
            </a:r>
            <a:r>
              <a:rPr lang="de-AT" dirty="0" err="1"/>
              <a:t>Fresner</a:t>
            </a:r>
            <a:endParaRPr lang="de-AT" dirty="0"/>
          </a:p>
          <a:p>
            <a:r>
              <a:rPr lang="de-DE" dirty="0"/>
              <a:t>UNIDO Senior </a:t>
            </a:r>
            <a:r>
              <a:rPr lang="de-DE" dirty="0" err="1"/>
              <a:t>technical</a:t>
            </a:r>
            <a:r>
              <a:rPr lang="de-DE" dirty="0"/>
              <a:t> </a:t>
            </a:r>
            <a:r>
              <a:rPr lang="de-DE" dirty="0" err="1"/>
              <a:t>advisor</a:t>
            </a:r>
            <a:endParaRPr lang="de-AT" dirty="0"/>
          </a:p>
        </p:txBody>
      </p:sp>
    </p:spTree>
    <p:extLst>
      <p:ext uri="{BB962C8B-B14F-4D97-AF65-F5344CB8AC3E}">
        <p14:creationId xmlns:p14="http://schemas.microsoft.com/office/powerpoint/2010/main" val="345270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BE20BAE-6965-4CEF-A048-31B721AB8A46}"/>
              </a:ext>
            </a:extLst>
          </p:cNvPr>
          <p:cNvPicPr>
            <a:picLocks noChangeAspect="1"/>
          </p:cNvPicPr>
          <p:nvPr/>
        </p:nvPicPr>
        <p:blipFill rotWithShape="1">
          <a:blip r:embed="rId3"/>
          <a:srcRect l="11202" t="30649" r="15843" b="8052"/>
          <a:stretch/>
        </p:blipFill>
        <p:spPr>
          <a:xfrm>
            <a:off x="1901741" y="2049338"/>
            <a:ext cx="8388520" cy="3964667"/>
          </a:xfrm>
          <a:prstGeom prst="rect">
            <a:avLst/>
          </a:prstGeom>
          <a:ln>
            <a:noFill/>
          </a:ln>
          <a:effectLst>
            <a:softEdge rad="112500"/>
          </a:effectLst>
        </p:spPr>
      </p:pic>
      <p:sp>
        <p:nvSpPr>
          <p:cNvPr id="2" name="Titel 1">
            <a:extLst>
              <a:ext uri="{FF2B5EF4-FFF2-40B4-BE49-F238E27FC236}">
                <a16:creationId xmlns:a16="http://schemas.microsoft.com/office/drawing/2014/main" id="{AEB93760-861A-4992-9CB8-D5BC4C24A9E7}"/>
              </a:ext>
            </a:extLst>
          </p:cNvPr>
          <p:cNvSpPr>
            <a:spLocks noGrp="1"/>
          </p:cNvSpPr>
          <p:nvPr>
            <p:ph type="title"/>
          </p:nvPr>
        </p:nvSpPr>
        <p:spPr>
          <a:xfrm>
            <a:off x="838200" y="963001"/>
            <a:ext cx="11353800" cy="1325563"/>
          </a:xfrm>
        </p:spPr>
        <p:txBody>
          <a:bodyPr>
            <a:normAutofit fontScale="90000"/>
          </a:bodyPr>
          <a:lstStyle/>
          <a:p>
            <a:r>
              <a:rPr lang="de-DE" sz="4000" dirty="0" err="1"/>
              <a:t>Results</a:t>
            </a:r>
            <a:r>
              <a:rPr lang="de-DE" sz="4000" dirty="0"/>
              <a:t> </a:t>
            </a:r>
            <a:r>
              <a:rPr lang="de-DE" sz="4000" dirty="0" err="1"/>
              <a:t>from</a:t>
            </a:r>
            <a:r>
              <a:rPr lang="de-DE" sz="4000" dirty="0"/>
              <a:t> 70 </a:t>
            </a:r>
            <a:r>
              <a:rPr lang="de-DE" sz="4000" dirty="0" err="1"/>
              <a:t>companies</a:t>
            </a:r>
            <a:r>
              <a:rPr lang="de-DE" sz="4000" dirty="0"/>
              <a:t>: </a:t>
            </a:r>
            <a:br>
              <a:rPr lang="de-DE" dirty="0"/>
            </a:br>
            <a:r>
              <a:rPr lang="de-DE" sz="2800" dirty="0"/>
              <a:t>4,6 </a:t>
            </a:r>
            <a:r>
              <a:rPr lang="de-DE" sz="2800" dirty="0" err="1"/>
              <a:t>GWh</a:t>
            </a:r>
            <a:r>
              <a:rPr lang="de-DE" sz="2800" dirty="0"/>
              <a:t> </a:t>
            </a:r>
            <a:r>
              <a:rPr lang="de-DE" sz="2800" dirty="0" err="1"/>
              <a:t>electricity</a:t>
            </a:r>
            <a:r>
              <a:rPr lang="de-DE" sz="2800" dirty="0"/>
              <a:t>, 4,7 </a:t>
            </a:r>
            <a:r>
              <a:rPr lang="de-DE" sz="2800" dirty="0" err="1"/>
              <a:t>GWh</a:t>
            </a:r>
            <a:r>
              <a:rPr lang="de-DE" sz="2800" dirty="0"/>
              <a:t> </a:t>
            </a:r>
            <a:r>
              <a:rPr lang="de-DE" sz="2800" dirty="0" err="1"/>
              <a:t>natural</a:t>
            </a:r>
            <a:r>
              <a:rPr lang="de-DE" sz="2800" dirty="0"/>
              <a:t> gas, 3 300 t waste </a:t>
            </a:r>
            <a:r>
              <a:rPr lang="de-DE" sz="2800" dirty="0" err="1"/>
              <a:t>reduction</a:t>
            </a:r>
            <a:r>
              <a:rPr lang="de-DE" sz="2800" dirty="0"/>
              <a:t>, 920 000 EUR </a:t>
            </a:r>
            <a:r>
              <a:rPr lang="de-DE" sz="2800" dirty="0" err="1"/>
              <a:t>savings</a:t>
            </a:r>
            <a:endParaRPr lang="de-AT" dirty="0"/>
          </a:p>
        </p:txBody>
      </p:sp>
      <p:pic>
        <p:nvPicPr>
          <p:cNvPr id="8" name="Grafik 7">
            <a:extLst>
              <a:ext uri="{FF2B5EF4-FFF2-40B4-BE49-F238E27FC236}">
                <a16:creationId xmlns:a16="http://schemas.microsoft.com/office/drawing/2014/main" id="{2AE3444E-CF7C-4A42-B110-3913368F3EFA}"/>
              </a:ext>
            </a:extLst>
          </p:cNvPr>
          <p:cNvPicPr>
            <a:picLocks noChangeAspect="1"/>
          </p:cNvPicPr>
          <p:nvPr/>
        </p:nvPicPr>
        <p:blipFill rotWithShape="1">
          <a:blip r:embed="rId4">
            <a:clrChange>
              <a:clrFrom>
                <a:srgbClr val="FFFFFF"/>
              </a:clrFrom>
              <a:clrTo>
                <a:srgbClr val="FFFFFF">
                  <a:alpha val="0"/>
                </a:srgbClr>
              </a:clrTo>
            </a:clrChange>
          </a:blip>
          <a:srcRect l="23459" t="13256" r="8639" b="5091"/>
          <a:stretch/>
        </p:blipFill>
        <p:spPr>
          <a:xfrm>
            <a:off x="1699185" y="2503583"/>
            <a:ext cx="4041759" cy="3146961"/>
          </a:xfrm>
          <a:prstGeom prst="rect">
            <a:avLst/>
          </a:prstGeom>
          <a:ln>
            <a:noFill/>
          </a:ln>
          <a:effectLst>
            <a:outerShdw blurRad="190500" algn="tl" rotWithShape="0">
              <a:srgbClr val="000000">
                <a:alpha val="70000"/>
              </a:srgbClr>
            </a:outerShdw>
          </a:effectLst>
        </p:spPr>
      </p:pic>
      <p:pic>
        <p:nvPicPr>
          <p:cNvPr id="9" name="Grafik 8">
            <a:extLst>
              <a:ext uri="{FF2B5EF4-FFF2-40B4-BE49-F238E27FC236}">
                <a16:creationId xmlns:a16="http://schemas.microsoft.com/office/drawing/2014/main" id="{2F67884C-B3E3-4B8D-9304-1C5CAF89D79C}"/>
              </a:ext>
            </a:extLst>
          </p:cNvPr>
          <p:cNvPicPr>
            <a:picLocks noChangeAspect="1"/>
          </p:cNvPicPr>
          <p:nvPr/>
        </p:nvPicPr>
        <p:blipFill rotWithShape="1">
          <a:blip r:embed="rId5">
            <a:clrChange>
              <a:clrFrom>
                <a:srgbClr val="FFFFFF"/>
              </a:clrFrom>
              <a:clrTo>
                <a:srgbClr val="FFFFFF">
                  <a:alpha val="0"/>
                </a:srgbClr>
              </a:clrTo>
            </a:clrChange>
          </a:blip>
          <a:srcRect l="16452" r="14499"/>
          <a:stretch/>
        </p:blipFill>
        <p:spPr>
          <a:xfrm>
            <a:off x="7136843" y="2458190"/>
            <a:ext cx="3355972" cy="3146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622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6EADC-0B12-46A1-ADD4-79D6FDF15B54}"/>
              </a:ext>
            </a:extLst>
          </p:cNvPr>
          <p:cNvSpPr>
            <a:spLocks noGrp="1"/>
          </p:cNvSpPr>
          <p:nvPr>
            <p:ph type="title"/>
          </p:nvPr>
        </p:nvSpPr>
        <p:spPr/>
        <p:txBody>
          <a:bodyPr/>
          <a:lstStyle/>
          <a:p>
            <a:r>
              <a:rPr lang="de-DE" sz="3600" dirty="0"/>
              <a:t>The RECP </a:t>
            </a:r>
            <a:r>
              <a:rPr lang="de-DE" sz="3600" dirty="0" err="1"/>
              <a:t>balance</a:t>
            </a:r>
            <a:r>
              <a:rPr lang="de-DE" sz="3600" dirty="0"/>
              <a:t> </a:t>
            </a:r>
            <a:r>
              <a:rPr lang="de-DE" sz="3600" dirty="0" err="1"/>
              <a:t>sheet</a:t>
            </a:r>
            <a:r>
              <a:rPr lang="de-DE" sz="3600" dirty="0"/>
              <a:t> in Georgia</a:t>
            </a:r>
            <a:endParaRPr lang="de-AT" sz="3600" dirty="0"/>
          </a:p>
        </p:txBody>
      </p:sp>
      <p:graphicFrame>
        <p:nvGraphicFramePr>
          <p:cNvPr id="4" name="Inhaltsplatzhalter 3">
            <a:extLst>
              <a:ext uri="{FF2B5EF4-FFF2-40B4-BE49-F238E27FC236}">
                <a16:creationId xmlns:a16="http://schemas.microsoft.com/office/drawing/2014/main" id="{FC3CAAAD-5928-4F9F-AD54-38B21E3C47DF}"/>
              </a:ext>
            </a:extLst>
          </p:cNvPr>
          <p:cNvGraphicFramePr>
            <a:graphicFrameLocks noGrp="1"/>
          </p:cNvGraphicFramePr>
          <p:nvPr>
            <p:ph idx="1"/>
            <p:extLst>
              <p:ext uri="{D42A27DB-BD31-4B8C-83A1-F6EECF244321}">
                <p14:modId xmlns:p14="http://schemas.microsoft.com/office/powerpoint/2010/main" val="563530365"/>
              </p:ext>
            </p:extLst>
          </p:nvPr>
        </p:nvGraphicFramePr>
        <p:xfrm>
          <a:off x="606181" y="2147605"/>
          <a:ext cx="10515600" cy="3675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lipse 4">
            <a:extLst>
              <a:ext uri="{FF2B5EF4-FFF2-40B4-BE49-F238E27FC236}">
                <a16:creationId xmlns:a16="http://schemas.microsoft.com/office/drawing/2014/main" id="{ECDE8616-068E-409B-BACB-1A97E5383E8A}"/>
              </a:ext>
            </a:extLst>
          </p:cNvPr>
          <p:cNvSpPr/>
          <p:nvPr/>
        </p:nvSpPr>
        <p:spPr>
          <a:xfrm>
            <a:off x="9108797" y="3900073"/>
            <a:ext cx="630690" cy="630690"/>
          </a:xfrm>
          <a:prstGeom prst="ellipse">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Ellipse 5">
            <a:extLst>
              <a:ext uri="{FF2B5EF4-FFF2-40B4-BE49-F238E27FC236}">
                <a16:creationId xmlns:a16="http://schemas.microsoft.com/office/drawing/2014/main" id="{42C1E84D-C0D9-4D21-AC87-2771994A5D62}"/>
              </a:ext>
            </a:extLst>
          </p:cNvPr>
          <p:cNvSpPr/>
          <p:nvPr/>
        </p:nvSpPr>
        <p:spPr>
          <a:xfrm>
            <a:off x="9853131" y="3900073"/>
            <a:ext cx="630690" cy="630690"/>
          </a:xfrm>
          <a:prstGeom prst="ellipse">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feld 6">
            <a:extLst>
              <a:ext uri="{FF2B5EF4-FFF2-40B4-BE49-F238E27FC236}">
                <a16:creationId xmlns:a16="http://schemas.microsoft.com/office/drawing/2014/main" id="{478FC10F-996E-4351-A78F-10940B1F3B55}"/>
              </a:ext>
            </a:extLst>
          </p:cNvPr>
          <p:cNvSpPr txBox="1"/>
          <p:nvPr/>
        </p:nvSpPr>
        <p:spPr>
          <a:xfrm>
            <a:off x="8307792" y="3266261"/>
            <a:ext cx="2979085" cy="369332"/>
          </a:xfrm>
          <a:prstGeom prst="rect">
            <a:avLst/>
          </a:prstGeom>
          <a:noFill/>
        </p:spPr>
        <p:txBody>
          <a:bodyPr wrap="none" rtlCol="0">
            <a:spAutoFit/>
          </a:bodyPr>
          <a:lstStyle/>
          <a:p>
            <a:r>
              <a:rPr lang="de-DE" dirty="0"/>
              <a:t>More </a:t>
            </a:r>
            <a:r>
              <a:rPr lang="de-DE" dirty="0" err="1"/>
              <a:t>than</a:t>
            </a:r>
            <a:r>
              <a:rPr lang="de-DE" dirty="0"/>
              <a:t> 10 000 </a:t>
            </a:r>
            <a:r>
              <a:rPr lang="de-DE" dirty="0" err="1"/>
              <a:t>enterprises</a:t>
            </a:r>
            <a:endParaRPr lang="de-AT" dirty="0"/>
          </a:p>
        </p:txBody>
      </p:sp>
    </p:spTree>
    <p:extLst>
      <p:ext uri="{BB962C8B-B14F-4D97-AF65-F5344CB8AC3E}">
        <p14:creationId xmlns:p14="http://schemas.microsoft.com/office/powerpoint/2010/main" val="1933338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97F66-1CAF-40BF-8D8D-F53ABD4CD069}"/>
              </a:ext>
            </a:extLst>
          </p:cNvPr>
          <p:cNvSpPr>
            <a:spLocks noGrp="1"/>
          </p:cNvSpPr>
          <p:nvPr>
            <p:ph type="title"/>
          </p:nvPr>
        </p:nvSpPr>
        <p:spPr/>
        <p:txBody>
          <a:bodyPr/>
          <a:lstStyle/>
          <a:p>
            <a:r>
              <a:rPr lang="de-DE" sz="3600" dirty="0"/>
              <a:t>„RECP/CE </a:t>
            </a:r>
            <a:r>
              <a:rPr lang="de-DE" sz="3600" dirty="0" err="1"/>
              <a:t>readiness</a:t>
            </a:r>
            <a:r>
              <a:rPr lang="de-DE" sz="3600" dirty="0"/>
              <a:t> </a:t>
            </a:r>
            <a:r>
              <a:rPr lang="de-DE" sz="3600" dirty="0" err="1"/>
              <a:t>index</a:t>
            </a:r>
            <a:r>
              <a:rPr lang="de-DE" sz="3600" dirty="0"/>
              <a:t>“</a:t>
            </a:r>
            <a:endParaRPr lang="de-AT" sz="3600" dirty="0"/>
          </a:p>
        </p:txBody>
      </p:sp>
      <p:sp>
        <p:nvSpPr>
          <p:cNvPr id="3" name="Inhaltsplatzhalter 2">
            <a:extLst>
              <a:ext uri="{FF2B5EF4-FFF2-40B4-BE49-F238E27FC236}">
                <a16:creationId xmlns:a16="http://schemas.microsoft.com/office/drawing/2014/main" id="{E3F255A8-2EA5-4CB3-82E4-F0D85800215D}"/>
              </a:ext>
            </a:extLst>
          </p:cNvPr>
          <p:cNvSpPr>
            <a:spLocks noGrp="1"/>
          </p:cNvSpPr>
          <p:nvPr>
            <p:ph idx="1"/>
          </p:nvPr>
        </p:nvSpPr>
        <p:spPr/>
        <p:txBody>
          <a:bodyPr/>
          <a:lstStyle/>
          <a:p>
            <a:pPr marL="0" indent="0">
              <a:buNone/>
            </a:pPr>
            <a:endParaRPr lang="de-AT" dirty="0"/>
          </a:p>
        </p:txBody>
      </p:sp>
      <p:graphicFrame>
        <p:nvGraphicFramePr>
          <p:cNvPr id="4" name="Diagramm 3">
            <a:extLst>
              <a:ext uri="{FF2B5EF4-FFF2-40B4-BE49-F238E27FC236}">
                <a16:creationId xmlns:a16="http://schemas.microsoft.com/office/drawing/2014/main" id="{96A9D356-2245-4831-8D56-59C9A655DCB8}"/>
              </a:ext>
            </a:extLst>
          </p:cNvPr>
          <p:cNvGraphicFramePr/>
          <p:nvPr>
            <p:extLst>
              <p:ext uri="{D42A27DB-BD31-4B8C-83A1-F6EECF244321}">
                <p14:modId xmlns:p14="http://schemas.microsoft.com/office/powerpoint/2010/main" val="136841955"/>
              </p:ext>
            </p:extLst>
          </p:nvPr>
        </p:nvGraphicFramePr>
        <p:xfrm>
          <a:off x="2887079" y="1850064"/>
          <a:ext cx="6597164" cy="425957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a:extLst>
              <a:ext uri="{FF2B5EF4-FFF2-40B4-BE49-F238E27FC236}">
                <a16:creationId xmlns:a16="http://schemas.microsoft.com/office/drawing/2014/main" id="{0EE738AE-F0C7-4C77-A0BB-C45DAFB8DAB1}"/>
              </a:ext>
            </a:extLst>
          </p:cNvPr>
          <p:cNvSpPr txBox="1"/>
          <p:nvPr/>
        </p:nvSpPr>
        <p:spPr>
          <a:xfrm>
            <a:off x="8799895" y="1863259"/>
            <a:ext cx="2326278" cy="523220"/>
          </a:xfrm>
          <a:prstGeom prst="rect">
            <a:avLst/>
          </a:prstGeom>
          <a:noFill/>
        </p:spPr>
        <p:txBody>
          <a:bodyPr wrap="none" rtlCol="0">
            <a:spAutoFit/>
          </a:bodyPr>
          <a:lstStyle/>
          <a:p>
            <a:r>
              <a:rPr lang="de-AT" sz="1400" dirty="0" err="1">
                <a:solidFill>
                  <a:schemeClr val="tx1">
                    <a:lumMod val="50000"/>
                    <a:lumOff val="50000"/>
                  </a:schemeClr>
                </a:solidFill>
              </a:rPr>
              <a:t>using</a:t>
            </a:r>
            <a:r>
              <a:rPr lang="de-AT" sz="1400" dirty="0">
                <a:solidFill>
                  <a:schemeClr val="tx1">
                    <a:lumMod val="50000"/>
                    <a:lumOff val="50000"/>
                  </a:schemeClr>
                </a:solidFill>
              </a:rPr>
              <a:t> Germany, South </a:t>
            </a:r>
            <a:r>
              <a:rPr lang="de-AT" sz="1400" dirty="0" err="1">
                <a:solidFill>
                  <a:schemeClr val="tx1">
                    <a:lumMod val="50000"/>
                    <a:lumOff val="50000"/>
                  </a:schemeClr>
                </a:solidFill>
              </a:rPr>
              <a:t>Africa</a:t>
            </a:r>
            <a:r>
              <a:rPr lang="de-AT" sz="1400" dirty="0">
                <a:solidFill>
                  <a:schemeClr val="tx1">
                    <a:lumMod val="50000"/>
                    <a:lumOff val="50000"/>
                  </a:schemeClr>
                </a:solidFill>
              </a:rPr>
              <a:t>, </a:t>
            </a:r>
            <a:br>
              <a:rPr lang="de-AT" sz="1400" dirty="0">
                <a:solidFill>
                  <a:schemeClr val="tx1">
                    <a:lumMod val="50000"/>
                    <a:lumOff val="50000"/>
                  </a:schemeClr>
                </a:solidFill>
              </a:rPr>
            </a:br>
            <a:r>
              <a:rPr lang="de-AT" sz="1400" dirty="0">
                <a:solidFill>
                  <a:schemeClr val="tx1">
                    <a:lumMod val="50000"/>
                    <a:lumOff val="50000"/>
                  </a:schemeClr>
                </a:solidFill>
              </a:rPr>
              <a:t>and China </a:t>
            </a:r>
            <a:r>
              <a:rPr lang="de-AT" sz="1400" dirty="0" err="1">
                <a:solidFill>
                  <a:schemeClr val="tx1">
                    <a:lumMod val="50000"/>
                    <a:lumOff val="50000"/>
                  </a:schemeClr>
                </a:solidFill>
              </a:rPr>
              <a:t>as</a:t>
            </a:r>
            <a:r>
              <a:rPr lang="de-AT" sz="1400" dirty="0">
                <a:solidFill>
                  <a:schemeClr val="tx1">
                    <a:lumMod val="50000"/>
                    <a:lumOff val="50000"/>
                  </a:schemeClr>
                </a:solidFill>
              </a:rPr>
              <a:t> </a:t>
            </a:r>
            <a:r>
              <a:rPr lang="de-AT" sz="1400" dirty="0" err="1">
                <a:solidFill>
                  <a:schemeClr val="tx1">
                    <a:lumMod val="50000"/>
                    <a:lumOff val="50000"/>
                  </a:schemeClr>
                </a:solidFill>
              </a:rPr>
              <a:t>reference</a:t>
            </a:r>
            <a:endParaRPr lang="de-AT" sz="1400" dirty="0">
              <a:solidFill>
                <a:schemeClr val="tx1">
                  <a:lumMod val="50000"/>
                  <a:lumOff val="50000"/>
                </a:schemeClr>
              </a:solidFill>
            </a:endParaRPr>
          </a:p>
        </p:txBody>
      </p:sp>
    </p:spTree>
    <p:extLst>
      <p:ext uri="{BB962C8B-B14F-4D97-AF65-F5344CB8AC3E}">
        <p14:creationId xmlns:p14="http://schemas.microsoft.com/office/powerpoint/2010/main" val="76934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Global Network (</a:t>
            </a:r>
            <a:r>
              <a:rPr lang="en-US" sz="3600" dirty="0" err="1"/>
              <a:t>RECPnet</a:t>
            </a:r>
            <a:r>
              <a:rPr lang="en-US" sz="3600" dirty="0"/>
              <a:t>)</a:t>
            </a:r>
          </a:p>
        </p:txBody>
      </p:sp>
      <p:sp>
        <p:nvSpPr>
          <p:cNvPr id="3" name="Inhaltsplatzhalter 2">
            <a:extLst>
              <a:ext uri="{FF2B5EF4-FFF2-40B4-BE49-F238E27FC236}">
                <a16:creationId xmlns:a16="http://schemas.microsoft.com/office/drawing/2014/main" id="{C9B46A8C-6B97-411E-9C4A-BA28FEEE06AB}"/>
              </a:ext>
            </a:extLst>
          </p:cNvPr>
          <p:cNvSpPr>
            <a:spLocks noGrp="1"/>
          </p:cNvSpPr>
          <p:nvPr>
            <p:ph idx="1"/>
          </p:nvPr>
        </p:nvSpPr>
        <p:spPr/>
        <p:txBody>
          <a:bodyPr/>
          <a:lstStyle/>
          <a:p>
            <a:endParaRPr lang="de-AT"/>
          </a:p>
        </p:txBody>
      </p:sp>
      <p:grpSp>
        <p:nvGrpSpPr>
          <p:cNvPr id="7" name="Group 6"/>
          <p:cNvGrpSpPr/>
          <p:nvPr/>
        </p:nvGrpSpPr>
        <p:grpSpPr>
          <a:xfrm>
            <a:off x="2921331" y="1892226"/>
            <a:ext cx="8619596" cy="3172961"/>
            <a:chOff x="654768" y="1366118"/>
            <a:chExt cx="9338134" cy="3751477"/>
          </a:xfrm>
        </p:grpSpPr>
        <p:grpSp>
          <p:nvGrpSpPr>
            <p:cNvPr id="8" name="Group 7"/>
            <p:cNvGrpSpPr/>
            <p:nvPr/>
          </p:nvGrpSpPr>
          <p:grpSpPr>
            <a:xfrm>
              <a:off x="654768" y="1366118"/>
              <a:ext cx="7879632" cy="3751477"/>
              <a:chOff x="168647" y="1366118"/>
              <a:chExt cx="7879632" cy="3751477"/>
            </a:xfrm>
          </p:grpSpPr>
          <p:pic>
            <p:nvPicPr>
              <p:cNvPr id="11"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647" y="1366118"/>
                <a:ext cx="4155021" cy="375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23668" y="1525985"/>
                <a:ext cx="3724611" cy="335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44551" y="2642368"/>
              <a:ext cx="1148351"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2226818"/>
            <a:ext cx="1131852" cy="13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8252" y="3234087"/>
            <a:ext cx="785662" cy="4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7"/>
          <p:cNvSpPr txBox="1">
            <a:spLocks/>
          </p:cNvSpPr>
          <p:nvPr/>
        </p:nvSpPr>
        <p:spPr>
          <a:xfrm>
            <a:off x="1111023" y="5116987"/>
            <a:ext cx="9144000" cy="1221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dirty="0" err="1"/>
              <a:t>Centres</a:t>
            </a:r>
            <a:r>
              <a:rPr lang="en-US" sz="1400" dirty="0"/>
              <a:t> of expertise working with industry to scale up and mainstream RECP</a:t>
            </a:r>
          </a:p>
          <a:p>
            <a:pPr lvl="1"/>
            <a:r>
              <a:rPr lang="en-US" sz="1400" dirty="0"/>
              <a:t>Powerful network: knowledge, experience, technology transfer</a:t>
            </a:r>
          </a:p>
          <a:p>
            <a:pPr lvl="1"/>
            <a:r>
              <a:rPr lang="en-US" sz="1400" dirty="0"/>
              <a:t>Over 70 members in more than 60 countries</a:t>
            </a:r>
          </a:p>
        </p:txBody>
      </p:sp>
    </p:spTree>
    <p:extLst>
      <p:ext uri="{BB962C8B-B14F-4D97-AF65-F5344CB8AC3E}">
        <p14:creationId xmlns:p14="http://schemas.microsoft.com/office/powerpoint/2010/main" val="723240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EBFF5B0-E099-4E45-B4CA-F73ADCB9B744}"/>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14699" y="1754980"/>
            <a:ext cx="6364859" cy="4230115"/>
          </a:xfrm>
          <a:prstGeom prst="rect">
            <a:avLst/>
          </a:prstGeom>
        </p:spPr>
      </p:pic>
      <p:sp>
        <p:nvSpPr>
          <p:cNvPr id="2" name="Titel 1">
            <a:extLst>
              <a:ext uri="{FF2B5EF4-FFF2-40B4-BE49-F238E27FC236}">
                <a16:creationId xmlns:a16="http://schemas.microsoft.com/office/drawing/2014/main" id="{510A0251-BEC4-402D-BDC4-8EE24FF6DD74}"/>
              </a:ext>
            </a:extLst>
          </p:cNvPr>
          <p:cNvSpPr>
            <a:spLocks noGrp="1"/>
          </p:cNvSpPr>
          <p:nvPr>
            <p:ph type="title"/>
          </p:nvPr>
        </p:nvSpPr>
        <p:spPr/>
        <p:txBody>
          <a:bodyPr/>
          <a:lstStyle/>
          <a:p>
            <a:r>
              <a:rPr lang="de-DE" sz="3600" dirty="0"/>
              <a:t>UNIDO Circular Economy </a:t>
            </a:r>
            <a:r>
              <a:rPr lang="de-DE" sz="3600" dirty="0" err="1"/>
              <a:t>vision</a:t>
            </a:r>
            <a:endParaRPr lang="de-AT" sz="3600" dirty="0"/>
          </a:p>
        </p:txBody>
      </p:sp>
      <p:sp>
        <p:nvSpPr>
          <p:cNvPr id="3" name="Ellipse 2">
            <a:extLst>
              <a:ext uri="{FF2B5EF4-FFF2-40B4-BE49-F238E27FC236}">
                <a16:creationId xmlns:a16="http://schemas.microsoft.com/office/drawing/2014/main" id="{275C8B11-7FC4-4B16-A58A-2C7967B8FBFE}"/>
              </a:ext>
            </a:extLst>
          </p:cNvPr>
          <p:cNvSpPr/>
          <p:nvPr/>
        </p:nvSpPr>
        <p:spPr>
          <a:xfrm>
            <a:off x="6084125" y="5204261"/>
            <a:ext cx="188345" cy="206155"/>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a:extLst>
              <a:ext uri="{FF2B5EF4-FFF2-40B4-BE49-F238E27FC236}">
                <a16:creationId xmlns:a16="http://schemas.microsoft.com/office/drawing/2014/main" id="{82C08860-205B-43BD-A113-B568FA92C26B}"/>
              </a:ext>
            </a:extLst>
          </p:cNvPr>
          <p:cNvSpPr txBox="1"/>
          <p:nvPr/>
        </p:nvSpPr>
        <p:spPr>
          <a:xfrm>
            <a:off x="5562435" y="4754103"/>
            <a:ext cx="1420069" cy="369332"/>
          </a:xfrm>
          <a:prstGeom prst="rect">
            <a:avLst/>
          </a:prstGeom>
          <a:solidFill>
            <a:schemeClr val="accent1">
              <a:lumMod val="60000"/>
              <a:lumOff val="40000"/>
            </a:schemeClr>
          </a:solidFill>
        </p:spPr>
        <p:txBody>
          <a:bodyPr wrap="none" rtlCol="0">
            <a:spAutoFit/>
          </a:bodyPr>
          <a:lstStyle/>
          <a:p>
            <a:r>
              <a:rPr lang="de-DE" dirty="0"/>
              <a:t>RECP </a:t>
            </a:r>
            <a:r>
              <a:rPr lang="de-DE" dirty="0" err="1"/>
              <a:t>options</a:t>
            </a:r>
            <a:endParaRPr lang="de-AT" dirty="0"/>
          </a:p>
        </p:txBody>
      </p:sp>
    </p:spTree>
    <p:extLst>
      <p:ext uri="{BB962C8B-B14F-4D97-AF65-F5344CB8AC3E}">
        <p14:creationId xmlns:p14="http://schemas.microsoft.com/office/powerpoint/2010/main" val="2922220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EBFF5B0-E099-4E45-B4CA-F73ADCB9B744}"/>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14699" y="1754980"/>
            <a:ext cx="6364859" cy="4230115"/>
          </a:xfrm>
          <a:prstGeom prst="rect">
            <a:avLst/>
          </a:prstGeom>
        </p:spPr>
      </p:pic>
      <p:sp>
        <p:nvSpPr>
          <p:cNvPr id="2" name="Titel 1">
            <a:extLst>
              <a:ext uri="{FF2B5EF4-FFF2-40B4-BE49-F238E27FC236}">
                <a16:creationId xmlns:a16="http://schemas.microsoft.com/office/drawing/2014/main" id="{510A0251-BEC4-402D-BDC4-8EE24FF6DD74}"/>
              </a:ext>
            </a:extLst>
          </p:cNvPr>
          <p:cNvSpPr>
            <a:spLocks noGrp="1"/>
          </p:cNvSpPr>
          <p:nvPr>
            <p:ph type="title"/>
          </p:nvPr>
        </p:nvSpPr>
        <p:spPr/>
        <p:txBody>
          <a:bodyPr/>
          <a:lstStyle/>
          <a:p>
            <a:r>
              <a:rPr lang="de-DE" sz="3600" dirty="0" err="1"/>
              <a:t>Step</a:t>
            </a:r>
            <a:r>
              <a:rPr lang="de-DE" sz="3600" dirty="0"/>
              <a:t> </a:t>
            </a:r>
            <a:r>
              <a:rPr lang="de-DE" sz="3600" dirty="0" err="1"/>
              <a:t>by</a:t>
            </a:r>
            <a:r>
              <a:rPr lang="de-DE" sz="3600" dirty="0"/>
              <a:t> </a:t>
            </a:r>
            <a:r>
              <a:rPr lang="de-DE" sz="3600" dirty="0" err="1"/>
              <a:t>step</a:t>
            </a:r>
            <a:r>
              <a:rPr lang="de-DE" sz="3600" dirty="0"/>
              <a:t> </a:t>
            </a:r>
            <a:r>
              <a:rPr lang="de-DE" sz="3600" dirty="0" err="1"/>
              <a:t>towards</a:t>
            </a:r>
            <a:r>
              <a:rPr lang="de-DE" sz="3600" dirty="0"/>
              <a:t> </a:t>
            </a:r>
            <a:r>
              <a:rPr lang="de-DE" sz="3600" dirty="0" err="1"/>
              <a:t>UNIDO´s</a:t>
            </a:r>
            <a:r>
              <a:rPr lang="de-DE" sz="3600" dirty="0"/>
              <a:t> Circular Economy </a:t>
            </a:r>
            <a:r>
              <a:rPr lang="de-DE" sz="3600" dirty="0" err="1"/>
              <a:t>vision</a:t>
            </a:r>
            <a:endParaRPr lang="de-AT" sz="3600" dirty="0"/>
          </a:p>
        </p:txBody>
      </p:sp>
      <p:sp>
        <p:nvSpPr>
          <p:cNvPr id="3" name="Ellipse 2">
            <a:extLst>
              <a:ext uri="{FF2B5EF4-FFF2-40B4-BE49-F238E27FC236}">
                <a16:creationId xmlns:a16="http://schemas.microsoft.com/office/drawing/2014/main" id="{275C8B11-7FC4-4B16-A58A-2C7967B8FBFE}"/>
              </a:ext>
            </a:extLst>
          </p:cNvPr>
          <p:cNvSpPr/>
          <p:nvPr/>
        </p:nvSpPr>
        <p:spPr>
          <a:xfrm>
            <a:off x="4409831" y="4051005"/>
            <a:ext cx="2859193" cy="1843994"/>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RECP –Environmental </a:t>
            </a:r>
            <a:r>
              <a:rPr lang="de-DE" dirty="0" err="1"/>
              <a:t>management</a:t>
            </a:r>
            <a:endParaRPr lang="de-AT" dirty="0"/>
          </a:p>
        </p:txBody>
      </p:sp>
    </p:spTree>
    <p:extLst>
      <p:ext uri="{BB962C8B-B14F-4D97-AF65-F5344CB8AC3E}">
        <p14:creationId xmlns:p14="http://schemas.microsoft.com/office/powerpoint/2010/main" val="1898671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275C8B11-7FC4-4B16-A58A-2C7967B8FBFE}"/>
              </a:ext>
            </a:extLst>
          </p:cNvPr>
          <p:cNvSpPr/>
          <p:nvPr/>
        </p:nvSpPr>
        <p:spPr>
          <a:xfrm>
            <a:off x="2966485" y="1850064"/>
            <a:ext cx="6964324" cy="5742203"/>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Circular </a:t>
            </a:r>
            <a:r>
              <a:rPr lang="de-DE" sz="4000" dirty="0" err="1"/>
              <a:t>economy</a:t>
            </a:r>
            <a:endParaRPr lang="de-AT" sz="4000" dirty="0"/>
          </a:p>
        </p:txBody>
      </p:sp>
      <p:sp>
        <p:nvSpPr>
          <p:cNvPr id="4" name="Rechteck 3">
            <a:extLst>
              <a:ext uri="{FF2B5EF4-FFF2-40B4-BE49-F238E27FC236}">
                <a16:creationId xmlns:a16="http://schemas.microsoft.com/office/drawing/2014/main" id="{14226288-17ED-4E77-B3D2-CFA769581517}"/>
              </a:ext>
            </a:extLst>
          </p:cNvPr>
          <p:cNvSpPr/>
          <p:nvPr/>
        </p:nvSpPr>
        <p:spPr>
          <a:xfrm>
            <a:off x="1988287" y="5894999"/>
            <a:ext cx="7942521" cy="1207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6" name="Picture 15">
            <a:extLst>
              <a:ext uri="{FF2B5EF4-FFF2-40B4-BE49-F238E27FC236}">
                <a16:creationId xmlns:a16="http://schemas.microsoft.com/office/drawing/2014/main" id="{6EBFF5B0-E099-4E45-B4CA-F73ADCB9B744}"/>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14699" y="1754980"/>
            <a:ext cx="6364859" cy="4230115"/>
          </a:xfrm>
          <a:prstGeom prst="rect">
            <a:avLst/>
          </a:prstGeom>
        </p:spPr>
      </p:pic>
      <p:sp>
        <p:nvSpPr>
          <p:cNvPr id="2" name="Titel 1">
            <a:extLst>
              <a:ext uri="{FF2B5EF4-FFF2-40B4-BE49-F238E27FC236}">
                <a16:creationId xmlns:a16="http://schemas.microsoft.com/office/drawing/2014/main" id="{510A0251-BEC4-402D-BDC4-8EE24FF6DD74}"/>
              </a:ext>
            </a:extLst>
          </p:cNvPr>
          <p:cNvSpPr>
            <a:spLocks noGrp="1"/>
          </p:cNvSpPr>
          <p:nvPr>
            <p:ph type="title"/>
          </p:nvPr>
        </p:nvSpPr>
        <p:spPr/>
        <p:txBody>
          <a:bodyPr>
            <a:normAutofit/>
          </a:bodyPr>
          <a:lstStyle/>
          <a:p>
            <a:r>
              <a:rPr lang="de-DE" sz="3600" dirty="0" err="1"/>
              <a:t>Step</a:t>
            </a:r>
            <a:r>
              <a:rPr lang="de-DE" sz="3600" dirty="0"/>
              <a:t> </a:t>
            </a:r>
            <a:r>
              <a:rPr lang="de-DE" sz="3600" dirty="0" err="1"/>
              <a:t>by</a:t>
            </a:r>
            <a:r>
              <a:rPr lang="de-DE" sz="3600" dirty="0"/>
              <a:t> </a:t>
            </a:r>
            <a:r>
              <a:rPr lang="de-DE" sz="3600" dirty="0" err="1"/>
              <a:t>step</a:t>
            </a:r>
            <a:r>
              <a:rPr lang="de-DE" sz="3600" dirty="0"/>
              <a:t> </a:t>
            </a:r>
            <a:r>
              <a:rPr lang="de-DE" sz="3600" dirty="0" err="1"/>
              <a:t>towards</a:t>
            </a:r>
            <a:r>
              <a:rPr lang="de-DE" sz="3600" dirty="0"/>
              <a:t> </a:t>
            </a:r>
            <a:r>
              <a:rPr lang="de-DE" sz="3600" dirty="0" err="1"/>
              <a:t>UNIDO´s</a:t>
            </a:r>
            <a:r>
              <a:rPr lang="de-DE" sz="3600" dirty="0"/>
              <a:t> </a:t>
            </a:r>
            <a:r>
              <a:rPr lang="de-DE" sz="3600" dirty="0" err="1"/>
              <a:t>Circular</a:t>
            </a:r>
            <a:r>
              <a:rPr lang="de-DE" sz="3600" dirty="0"/>
              <a:t> Economy </a:t>
            </a:r>
            <a:r>
              <a:rPr lang="de-DE" sz="3600" dirty="0" err="1"/>
              <a:t>vision</a:t>
            </a:r>
            <a:endParaRPr lang="de-AT" sz="3600" dirty="0"/>
          </a:p>
        </p:txBody>
      </p:sp>
      <p:pic>
        <p:nvPicPr>
          <p:cNvPr id="6" name="Picture 9">
            <a:extLst>
              <a:ext uri="{FF2B5EF4-FFF2-40B4-BE49-F238E27FC236}">
                <a16:creationId xmlns:a16="http://schemas.microsoft.com/office/drawing/2014/main" id="{3A2191DE-0662-46C1-8272-C886DFE357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1563" y="6066295"/>
            <a:ext cx="5886398" cy="667422"/>
          </a:xfrm>
          <a:prstGeom prst="rect">
            <a:avLst/>
          </a:prstGeom>
        </p:spPr>
      </p:pic>
      <p:sp>
        <p:nvSpPr>
          <p:cNvPr id="5" name="Textfeld 4">
            <a:extLst>
              <a:ext uri="{FF2B5EF4-FFF2-40B4-BE49-F238E27FC236}">
                <a16:creationId xmlns:a16="http://schemas.microsoft.com/office/drawing/2014/main" id="{40333E97-C435-47FE-822F-41C3B794844A}"/>
              </a:ext>
            </a:extLst>
          </p:cNvPr>
          <p:cNvSpPr txBox="1"/>
          <p:nvPr/>
        </p:nvSpPr>
        <p:spPr>
          <a:xfrm>
            <a:off x="9802229" y="2153811"/>
            <a:ext cx="2213555" cy="1754326"/>
          </a:xfrm>
          <a:prstGeom prst="rect">
            <a:avLst/>
          </a:prstGeom>
          <a:noFill/>
        </p:spPr>
        <p:txBody>
          <a:bodyPr wrap="none" rtlCol="0">
            <a:spAutoFit/>
          </a:bodyPr>
          <a:lstStyle/>
          <a:p>
            <a:r>
              <a:rPr lang="de-DE" b="1" dirty="0" err="1"/>
              <a:t>Towards</a:t>
            </a:r>
            <a:r>
              <a:rPr lang="de-DE" b="1" dirty="0"/>
              <a:t> </a:t>
            </a:r>
            <a:r>
              <a:rPr lang="de-DE" b="1" dirty="0" err="1"/>
              <a:t>zero</a:t>
            </a:r>
            <a:r>
              <a:rPr lang="de-DE" b="1" dirty="0"/>
              <a:t> </a:t>
            </a:r>
            <a:r>
              <a:rPr lang="de-DE" b="1" dirty="0" err="1"/>
              <a:t>carbon</a:t>
            </a:r>
            <a:r>
              <a:rPr lang="de-DE" b="1" dirty="0"/>
              <a:t>:</a:t>
            </a:r>
          </a:p>
          <a:p>
            <a:r>
              <a:rPr lang="de-DE" dirty="0"/>
              <a:t>Biogas</a:t>
            </a:r>
          </a:p>
          <a:p>
            <a:r>
              <a:rPr lang="de-DE" dirty="0" err="1"/>
              <a:t>Biofuel</a:t>
            </a:r>
            <a:endParaRPr lang="de-DE" dirty="0"/>
          </a:p>
          <a:p>
            <a:r>
              <a:rPr lang="de-DE" dirty="0" err="1"/>
              <a:t>Biowaste</a:t>
            </a:r>
            <a:r>
              <a:rPr lang="de-DE" dirty="0"/>
              <a:t> </a:t>
            </a:r>
            <a:r>
              <a:rPr lang="de-DE" dirty="0" err="1"/>
              <a:t>as</a:t>
            </a:r>
            <a:r>
              <a:rPr lang="de-DE" dirty="0"/>
              <a:t> </a:t>
            </a:r>
            <a:r>
              <a:rPr lang="de-DE" dirty="0" err="1"/>
              <a:t>fuel</a:t>
            </a:r>
            <a:endParaRPr lang="de-DE" dirty="0"/>
          </a:p>
          <a:p>
            <a:r>
              <a:rPr lang="de-DE" dirty="0" err="1"/>
              <a:t>Photovoltaic</a:t>
            </a:r>
            <a:r>
              <a:rPr lang="de-DE" dirty="0"/>
              <a:t> </a:t>
            </a:r>
            <a:r>
              <a:rPr lang="de-DE" dirty="0" err="1"/>
              <a:t>panels</a:t>
            </a:r>
            <a:endParaRPr lang="de-DE" dirty="0"/>
          </a:p>
          <a:p>
            <a:endParaRPr lang="de-DE" dirty="0"/>
          </a:p>
        </p:txBody>
      </p:sp>
      <p:sp>
        <p:nvSpPr>
          <p:cNvPr id="8" name="Textfeld 7">
            <a:extLst>
              <a:ext uri="{FF2B5EF4-FFF2-40B4-BE49-F238E27FC236}">
                <a16:creationId xmlns:a16="http://schemas.microsoft.com/office/drawing/2014/main" id="{4CE39881-2B0A-4A6C-B19E-231475B0D4E6}"/>
              </a:ext>
            </a:extLst>
          </p:cNvPr>
          <p:cNvSpPr txBox="1"/>
          <p:nvPr/>
        </p:nvSpPr>
        <p:spPr>
          <a:xfrm>
            <a:off x="739793" y="2222928"/>
            <a:ext cx="2077235" cy="3970318"/>
          </a:xfrm>
          <a:prstGeom prst="rect">
            <a:avLst/>
          </a:prstGeom>
          <a:noFill/>
        </p:spPr>
        <p:txBody>
          <a:bodyPr wrap="none" rtlCol="0">
            <a:spAutoFit/>
          </a:bodyPr>
          <a:lstStyle/>
          <a:p>
            <a:r>
              <a:rPr lang="de-DE" b="1" dirty="0"/>
              <a:t>Materials</a:t>
            </a:r>
          </a:p>
          <a:p>
            <a:r>
              <a:rPr lang="de-DE" dirty="0" err="1"/>
              <a:t>Improved</a:t>
            </a:r>
            <a:r>
              <a:rPr lang="de-DE" dirty="0"/>
              <a:t> </a:t>
            </a:r>
            <a:r>
              <a:rPr lang="de-DE" dirty="0" err="1"/>
              <a:t>quality</a:t>
            </a:r>
            <a:r>
              <a:rPr lang="de-DE" dirty="0"/>
              <a:t> </a:t>
            </a:r>
            <a:r>
              <a:rPr lang="de-DE" dirty="0" err="1"/>
              <a:t>of</a:t>
            </a:r>
            <a:r>
              <a:rPr lang="de-DE" dirty="0"/>
              <a:t> </a:t>
            </a:r>
            <a:br>
              <a:rPr lang="de-DE" dirty="0"/>
            </a:br>
            <a:r>
              <a:rPr lang="de-DE" dirty="0" err="1"/>
              <a:t>raw</a:t>
            </a:r>
            <a:r>
              <a:rPr lang="de-DE" dirty="0"/>
              <a:t> material</a:t>
            </a:r>
          </a:p>
          <a:p>
            <a:endParaRPr lang="de-DE" dirty="0"/>
          </a:p>
          <a:p>
            <a:r>
              <a:rPr lang="de-DE" b="1" dirty="0"/>
              <a:t>Energy </a:t>
            </a:r>
            <a:r>
              <a:rPr lang="de-DE" b="1" dirty="0" err="1"/>
              <a:t>efficiency</a:t>
            </a:r>
            <a:r>
              <a:rPr lang="de-DE" b="1" dirty="0"/>
              <a:t>:</a:t>
            </a:r>
          </a:p>
          <a:p>
            <a:r>
              <a:rPr lang="de-DE" dirty="0"/>
              <a:t>LEDs</a:t>
            </a:r>
          </a:p>
          <a:p>
            <a:r>
              <a:rPr lang="de-DE" dirty="0"/>
              <a:t>Heat </a:t>
            </a:r>
            <a:r>
              <a:rPr lang="de-DE" dirty="0" err="1"/>
              <a:t>recovery</a:t>
            </a:r>
            <a:endParaRPr lang="de-DE" dirty="0"/>
          </a:p>
          <a:p>
            <a:r>
              <a:rPr lang="de-DE" dirty="0" err="1"/>
              <a:t>Preheating</a:t>
            </a:r>
            <a:endParaRPr lang="de-DE" dirty="0"/>
          </a:p>
          <a:p>
            <a:r>
              <a:rPr lang="de-DE" dirty="0" err="1"/>
              <a:t>Condensate</a:t>
            </a:r>
            <a:r>
              <a:rPr lang="de-DE" dirty="0"/>
              <a:t> </a:t>
            </a:r>
            <a:r>
              <a:rPr lang="de-DE" dirty="0" err="1"/>
              <a:t>return</a:t>
            </a:r>
            <a:endParaRPr lang="de-DE" dirty="0"/>
          </a:p>
          <a:p>
            <a:r>
              <a:rPr lang="de-DE" dirty="0" err="1"/>
              <a:t>Insulation</a:t>
            </a:r>
            <a:endParaRPr lang="de-DE" dirty="0"/>
          </a:p>
          <a:p>
            <a:r>
              <a:rPr lang="de-DE" dirty="0"/>
              <a:t>Upgrade </a:t>
            </a:r>
            <a:r>
              <a:rPr lang="de-DE" dirty="0" err="1"/>
              <a:t>of</a:t>
            </a:r>
            <a:r>
              <a:rPr lang="de-DE" dirty="0"/>
              <a:t> </a:t>
            </a:r>
            <a:r>
              <a:rPr lang="de-DE" dirty="0" err="1"/>
              <a:t>motors</a:t>
            </a:r>
            <a:r>
              <a:rPr lang="de-DE" dirty="0"/>
              <a:t> </a:t>
            </a:r>
            <a:br>
              <a:rPr lang="de-DE" dirty="0"/>
            </a:br>
            <a:r>
              <a:rPr lang="de-DE" dirty="0"/>
              <a:t>and </a:t>
            </a:r>
            <a:r>
              <a:rPr lang="de-DE" dirty="0" err="1"/>
              <a:t>equipment</a:t>
            </a:r>
            <a:endParaRPr lang="de-AT" dirty="0"/>
          </a:p>
          <a:p>
            <a:endParaRPr lang="de-DE" dirty="0"/>
          </a:p>
          <a:p>
            <a:endParaRPr lang="de-AT" dirty="0"/>
          </a:p>
        </p:txBody>
      </p:sp>
    </p:spTree>
    <p:extLst>
      <p:ext uri="{BB962C8B-B14F-4D97-AF65-F5344CB8AC3E}">
        <p14:creationId xmlns:p14="http://schemas.microsoft.com/office/powerpoint/2010/main" val="3620461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altLang="en-US" sz="3800" dirty="0"/>
              <a:t>Concept: Way to do business</a:t>
            </a:r>
          </a:p>
        </p:txBody>
      </p:sp>
      <p:sp>
        <p:nvSpPr>
          <p:cNvPr id="5123" name="Content Placeholder 2"/>
          <p:cNvSpPr>
            <a:spLocks noGrp="1"/>
          </p:cNvSpPr>
          <p:nvPr>
            <p:ph idx="1"/>
          </p:nvPr>
        </p:nvSpPr>
        <p:spPr/>
        <p:txBody>
          <a:bodyPr>
            <a:normAutofit fontScale="92500" lnSpcReduction="20000"/>
          </a:bodyPr>
          <a:lstStyle/>
          <a:p>
            <a:pPr marL="0" indent="0">
              <a:buNone/>
              <a:defRPr/>
            </a:pPr>
            <a:r>
              <a:rPr lang="en-GB" sz="2400" dirty="0"/>
              <a:t>Improved efficiency will not solve the problem of finite resources – </a:t>
            </a:r>
            <a:br>
              <a:rPr lang="en-GB" sz="2400" dirty="0"/>
            </a:br>
            <a:r>
              <a:rPr lang="en-GB" sz="2400" dirty="0"/>
              <a:t>a full system change is needed.</a:t>
            </a:r>
          </a:p>
          <a:p>
            <a:pPr marL="0" indent="0">
              <a:buNone/>
              <a:defRPr/>
            </a:pPr>
            <a:r>
              <a:rPr lang="en-GB" sz="2400" dirty="0"/>
              <a:t>McDonough &amp; Braungart (2002) </a:t>
            </a:r>
            <a:r>
              <a:rPr lang="en-GB" sz="2400" dirty="0">
                <a:sym typeface="Symbol"/>
              </a:rPr>
              <a:t></a:t>
            </a:r>
            <a:r>
              <a:rPr lang="en-GB" sz="2400" dirty="0"/>
              <a:t> two types of material flows in a circular economy:</a:t>
            </a:r>
          </a:p>
          <a:p>
            <a:pPr>
              <a:buFont typeface="Arial" panose="020B0604020202020204" pitchFamily="34" charset="0"/>
              <a:buChar char="•"/>
              <a:defRPr/>
            </a:pPr>
            <a:r>
              <a:rPr lang="en-GB" sz="2000" dirty="0"/>
              <a:t>Biological (‘consumable’) Materials – Re-enter the biosphere to build natural capital;</a:t>
            </a:r>
          </a:p>
          <a:p>
            <a:pPr>
              <a:buFont typeface="Arial" panose="020B0604020202020204" pitchFamily="34" charset="0"/>
              <a:buChar char="•"/>
              <a:defRPr/>
            </a:pPr>
            <a:r>
              <a:rPr lang="en-GB" sz="2000" dirty="0"/>
              <a:t>Technical (‘durable’) Materials – High quality, high added-value. </a:t>
            </a:r>
            <a:br>
              <a:rPr lang="en-GB" sz="2000" dirty="0"/>
            </a:br>
            <a:r>
              <a:rPr lang="en-GB" sz="2000" dirty="0"/>
              <a:t>Designed to circulate and not enter biosphere.</a:t>
            </a:r>
          </a:p>
          <a:p>
            <a:pPr marL="0" indent="0">
              <a:buNone/>
              <a:defRPr/>
            </a:pPr>
            <a:r>
              <a:rPr lang="en-GB" sz="2400" dirty="0">
                <a:ea typeface="ＭＳ Ｐゴシック" panose="020B0600070205080204" pitchFamily="34" charset="-128"/>
              </a:rPr>
              <a:t>Functional service economy:</a:t>
            </a:r>
          </a:p>
          <a:p>
            <a:pPr>
              <a:defRPr/>
            </a:pPr>
            <a:r>
              <a:rPr lang="en-GB" sz="2000" dirty="0">
                <a:ea typeface="ＭＳ Ｐゴシック" panose="020B0600070205080204" pitchFamily="34" charset="-128"/>
              </a:rPr>
              <a:t>Closed-loop systems advocate a ‘functional service economy’ in which manufacturers and retailers shift from selling products to selling services.</a:t>
            </a:r>
          </a:p>
          <a:p>
            <a:pPr>
              <a:defRPr/>
            </a:pPr>
            <a:r>
              <a:rPr lang="en-GB" sz="2000" dirty="0">
                <a:ea typeface="ＭＳ Ｐゴシック" panose="020B0600070205080204" pitchFamily="34" charset="-128"/>
              </a:rPr>
              <a:t>Products are </a:t>
            </a:r>
            <a:r>
              <a:rPr lang="en-GB" sz="2000" b="1" dirty="0">
                <a:ea typeface="ＭＳ Ｐゴシック" panose="020B0600070205080204" pitchFamily="34" charset="-128"/>
              </a:rPr>
              <a:t>designed</a:t>
            </a:r>
            <a:r>
              <a:rPr lang="en-GB" sz="2000" dirty="0">
                <a:ea typeface="ＭＳ Ｐゴシック" panose="020B0600070205080204" pitchFamily="34" charset="-128"/>
              </a:rPr>
              <a:t> for a cycle of disassembly and re-use.</a:t>
            </a:r>
          </a:p>
          <a:p>
            <a:pPr>
              <a:defRPr/>
            </a:pPr>
            <a:r>
              <a:rPr lang="en-GB" sz="2000" dirty="0">
                <a:ea typeface="ＭＳ Ｐゴシック" panose="020B0600070205080204" pitchFamily="34" charset="-128"/>
              </a:rPr>
              <a:t>Companies maintain ownership of products and act as a service provider.</a:t>
            </a:r>
            <a:endParaRPr lang="en-GB" sz="2000" i="1" dirty="0">
              <a:ea typeface="ＭＳ Ｐゴシック" panose="020B0600070205080204" pitchFamily="34" charset="-128"/>
            </a:endParaRPr>
          </a:p>
          <a:p>
            <a:pPr>
              <a:buFont typeface="Arial" panose="020B0604020202020204" pitchFamily="34" charset="0"/>
              <a:buChar char="•"/>
              <a:defRPr/>
            </a:pPr>
            <a:endParaRPr lang="en-GB" sz="2000" dirty="0"/>
          </a:p>
          <a:p>
            <a:pPr marL="0" algn="r">
              <a:buNone/>
              <a:defRPr/>
            </a:pPr>
            <a:endParaRPr lang="en-GB" altLang="en-US" sz="2000" dirty="0">
              <a:ea typeface="ＭＳ Ｐゴシック" panose="020B0600070205080204" pitchFamily="34" charset="-128"/>
            </a:endParaRPr>
          </a:p>
        </p:txBody>
      </p:sp>
    </p:spTree>
    <p:extLst>
      <p:ext uri="{BB962C8B-B14F-4D97-AF65-F5344CB8AC3E}">
        <p14:creationId xmlns:p14="http://schemas.microsoft.com/office/powerpoint/2010/main" val="1228521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A822D3-F14E-4423-915E-FA778A105909}"/>
              </a:ext>
            </a:extLst>
          </p:cNvPr>
          <p:cNvSpPr>
            <a:spLocks noGrp="1"/>
          </p:cNvSpPr>
          <p:nvPr>
            <p:ph type="title"/>
          </p:nvPr>
        </p:nvSpPr>
        <p:spPr/>
        <p:txBody>
          <a:bodyPr>
            <a:normAutofit/>
          </a:bodyPr>
          <a:lstStyle/>
          <a:p>
            <a:r>
              <a:rPr lang="sv-SE" sz="3600" dirty="0"/>
              <a:t>Recommendations for circular development</a:t>
            </a:r>
          </a:p>
        </p:txBody>
      </p:sp>
      <p:sp>
        <p:nvSpPr>
          <p:cNvPr id="3" name="Platshållare för innehåll 2">
            <a:extLst>
              <a:ext uri="{FF2B5EF4-FFF2-40B4-BE49-F238E27FC236}">
                <a16:creationId xmlns:a16="http://schemas.microsoft.com/office/drawing/2014/main" id="{111101E7-5D07-4D36-AC0D-09CD9C63F7F6}"/>
              </a:ext>
            </a:extLst>
          </p:cNvPr>
          <p:cNvSpPr>
            <a:spLocks noGrp="1"/>
          </p:cNvSpPr>
          <p:nvPr>
            <p:ph idx="1"/>
          </p:nvPr>
        </p:nvSpPr>
        <p:spPr>
          <a:xfrm>
            <a:off x="838200" y="2368062"/>
            <a:ext cx="11353800" cy="3674787"/>
          </a:xfrm>
        </p:spPr>
        <p:txBody>
          <a:bodyPr>
            <a:noAutofit/>
          </a:bodyPr>
          <a:lstStyle/>
          <a:p>
            <a:r>
              <a:rPr lang="en-US" sz="1800" b="1" dirty="0"/>
              <a:t>Systemic mindset. </a:t>
            </a:r>
            <a:r>
              <a:rPr lang="en-US" sz="1800" dirty="0"/>
              <a:t>Avoid temptation to think only of better waste management. Think of </a:t>
            </a:r>
            <a:r>
              <a:rPr lang="en-US" sz="1800" b="1" dirty="0"/>
              <a:t>“circular economy systems”. </a:t>
            </a:r>
          </a:p>
          <a:p>
            <a:r>
              <a:rPr lang="en-US" sz="1800" b="1" dirty="0"/>
              <a:t>Creative mindset. </a:t>
            </a:r>
            <a:r>
              <a:rPr lang="en-US" sz="1800" dirty="0"/>
              <a:t>Out-of-the- box thinking, cooperation, persistence.</a:t>
            </a:r>
          </a:p>
          <a:p>
            <a:r>
              <a:rPr lang="en-US" sz="1800" b="1" dirty="0"/>
              <a:t>Data</a:t>
            </a:r>
            <a:r>
              <a:rPr lang="en-US" sz="1800" dirty="0"/>
              <a:t>. Accelerate development of waste data and reporting.</a:t>
            </a:r>
          </a:p>
          <a:p>
            <a:r>
              <a:rPr lang="en-US" sz="1800" b="1" dirty="0"/>
              <a:t>Life cycle and value chain. </a:t>
            </a:r>
            <a:r>
              <a:rPr lang="en-US" sz="1800" dirty="0"/>
              <a:t>Promotion of life cycle thinking and provision of tools.</a:t>
            </a:r>
          </a:p>
          <a:p>
            <a:r>
              <a:rPr lang="en-US" sz="1800" b="1" dirty="0" err="1"/>
              <a:t>Digitalisation</a:t>
            </a:r>
            <a:r>
              <a:rPr lang="en-US" sz="1800" dirty="0"/>
              <a:t>. Records, accessibility of data, tools. Leads to better analysis and better management.</a:t>
            </a:r>
          </a:p>
          <a:p>
            <a:r>
              <a:rPr lang="en-US" sz="1800" b="1" dirty="0"/>
              <a:t>Collaboration. </a:t>
            </a:r>
            <a:r>
              <a:rPr lang="en-US" sz="1800" dirty="0"/>
              <a:t>Importance of collaboration and symbioses between industry. </a:t>
            </a:r>
          </a:p>
          <a:p>
            <a:r>
              <a:rPr lang="en-US" sz="1800" b="1" dirty="0"/>
              <a:t>Continuous process. </a:t>
            </a:r>
            <a:r>
              <a:rPr lang="en-US" sz="1800" dirty="0"/>
              <a:t>Continuous improvement and application of the PDCA-cycle.</a:t>
            </a:r>
          </a:p>
          <a:p>
            <a:r>
              <a:rPr lang="en-US" sz="1800" b="1" dirty="0"/>
              <a:t>Procurement</a:t>
            </a:r>
            <a:r>
              <a:rPr lang="en-US" sz="1800" dirty="0"/>
              <a:t>. Green procurement can help develop markets for circular solutions.</a:t>
            </a:r>
          </a:p>
          <a:p>
            <a:r>
              <a:rPr lang="en-US" sz="1800" b="1" dirty="0"/>
              <a:t>Regulation. </a:t>
            </a:r>
            <a:r>
              <a:rPr lang="en-US" sz="1800" dirty="0"/>
              <a:t>Support reuse and recycling, e.g. end of waste to clarify how wastes cease to be “wastes”.</a:t>
            </a:r>
          </a:p>
          <a:p>
            <a:r>
              <a:rPr lang="en-US" sz="1800" b="1" dirty="0"/>
              <a:t>Fiscal tools. </a:t>
            </a:r>
            <a:r>
              <a:rPr lang="en-US" sz="1800" dirty="0"/>
              <a:t>Discourage disposal (e.g. landfill tax) and incentivize reuse and recycling (e.g. tax breaks).</a:t>
            </a:r>
          </a:p>
        </p:txBody>
      </p:sp>
    </p:spTree>
    <p:extLst>
      <p:ext uri="{BB962C8B-B14F-4D97-AF65-F5344CB8AC3E}">
        <p14:creationId xmlns:p14="http://schemas.microsoft.com/office/powerpoint/2010/main" val="735196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6E46A-17FE-4F6C-8F70-F83948D74C53}"/>
              </a:ext>
            </a:extLst>
          </p:cNvPr>
          <p:cNvSpPr>
            <a:spLocks noGrp="1"/>
          </p:cNvSpPr>
          <p:nvPr>
            <p:ph type="title"/>
          </p:nvPr>
        </p:nvSpPr>
        <p:spPr/>
        <p:txBody>
          <a:bodyPr/>
          <a:lstStyle/>
          <a:p>
            <a:r>
              <a:rPr lang="de-DE" sz="3600" dirty="0"/>
              <a:t>The </a:t>
            </a:r>
            <a:r>
              <a:rPr lang="de-DE" sz="3600" dirty="0" err="1"/>
              <a:t>way</a:t>
            </a:r>
            <a:r>
              <a:rPr lang="de-DE" sz="3600" dirty="0"/>
              <a:t> </a:t>
            </a:r>
            <a:r>
              <a:rPr lang="de-DE" sz="3600" dirty="0" err="1"/>
              <a:t>forward</a:t>
            </a:r>
            <a:endParaRPr lang="de-AT" sz="3600" dirty="0"/>
          </a:p>
        </p:txBody>
      </p:sp>
      <p:sp>
        <p:nvSpPr>
          <p:cNvPr id="3" name="Inhaltsplatzhalter 2">
            <a:extLst>
              <a:ext uri="{FF2B5EF4-FFF2-40B4-BE49-F238E27FC236}">
                <a16:creationId xmlns:a16="http://schemas.microsoft.com/office/drawing/2014/main" id="{310BE336-5EE8-4F48-A58E-06B7BFB10014}"/>
              </a:ext>
            </a:extLst>
          </p:cNvPr>
          <p:cNvSpPr>
            <a:spLocks noGrp="1"/>
          </p:cNvSpPr>
          <p:nvPr>
            <p:ph idx="1"/>
          </p:nvPr>
        </p:nvSpPr>
        <p:spPr>
          <a:xfrm>
            <a:off x="838200" y="2368062"/>
            <a:ext cx="6805773" cy="3674787"/>
          </a:xfrm>
        </p:spPr>
        <p:txBody>
          <a:bodyPr>
            <a:normAutofit lnSpcReduction="10000"/>
          </a:bodyPr>
          <a:lstStyle/>
          <a:p>
            <a:r>
              <a:rPr lang="en-GB" sz="2400" dirty="0"/>
              <a:t>Continuous</a:t>
            </a:r>
            <a:r>
              <a:rPr lang="de-DE" sz="2400" dirty="0"/>
              <a:t> support </a:t>
            </a:r>
            <a:r>
              <a:rPr lang="de-DE" sz="2400" dirty="0" err="1"/>
              <a:t>of</a:t>
            </a:r>
            <a:r>
              <a:rPr lang="de-DE" sz="2400" dirty="0"/>
              <a:t> </a:t>
            </a:r>
            <a:r>
              <a:rPr lang="de-DE" sz="2400" dirty="0" err="1"/>
              <a:t>enterprises</a:t>
            </a:r>
            <a:endParaRPr lang="de-DE" sz="2400" dirty="0"/>
          </a:p>
          <a:p>
            <a:r>
              <a:rPr lang="de-DE" sz="2400" dirty="0" err="1"/>
              <a:t>Facilitate</a:t>
            </a:r>
            <a:r>
              <a:rPr lang="de-DE" sz="2400" dirty="0"/>
              <a:t> </a:t>
            </a:r>
            <a:r>
              <a:rPr lang="de-DE" sz="2400" dirty="0" err="1"/>
              <a:t>access</a:t>
            </a:r>
            <a:r>
              <a:rPr lang="de-DE" sz="2400" dirty="0"/>
              <a:t> to </a:t>
            </a:r>
            <a:r>
              <a:rPr lang="de-DE" sz="2400" dirty="0" err="1"/>
              <a:t>finance</a:t>
            </a:r>
            <a:endParaRPr lang="de-DE" sz="2400" dirty="0"/>
          </a:p>
          <a:p>
            <a:r>
              <a:rPr lang="de-DE" sz="2400" dirty="0" err="1"/>
              <a:t>Adapt</a:t>
            </a:r>
            <a:r>
              <a:rPr lang="de-DE" sz="2400" dirty="0"/>
              <a:t> to </a:t>
            </a:r>
            <a:r>
              <a:rPr lang="de-DE" sz="2400" dirty="0" err="1"/>
              <a:t>the</a:t>
            </a:r>
            <a:r>
              <a:rPr lang="de-DE" sz="2400" dirty="0"/>
              <a:t> </a:t>
            </a:r>
            <a:r>
              <a:rPr lang="de-DE" sz="2400" dirty="0" err="1"/>
              <a:t>characteristics</a:t>
            </a:r>
            <a:r>
              <a:rPr lang="de-DE" sz="2400" dirty="0"/>
              <a:t> </a:t>
            </a:r>
            <a:r>
              <a:rPr lang="de-DE" sz="2400" dirty="0" err="1"/>
              <a:t>of</a:t>
            </a:r>
            <a:r>
              <a:rPr lang="de-DE" sz="2400" dirty="0"/>
              <a:t> </a:t>
            </a:r>
            <a:r>
              <a:rPr lang="de-DE" sz="2400" dirty="0" err="1"/>
              <a:t>micro</a:t>
            </a:r>
            <a:r>
              <a:rPr lang="de-DE" sz="2400" dirty="0"/>
              <a:t>, </a:t>
            </a:r>
            <a:r>
              <a:rPr lang="de-DE" sz="2400" dirty="0" err="1"/>
              <a:t>small</a:t>
            </a:r>
            <a:r>
              <a:rPr lang="de-DE" sz="2400" dirty="0"/>
              <a:t>, medium and large </a:t>
            </a:r>
            <a:r>
              <a:rPr lang="de-DE" sz="2400" dirty="0" err="1"/>
              <a:t>enterprises</a:t>
            </a:r>
            <a:endParaRPr lang="de-DE" sz="2400" dirty="0"/>
          </a:p>
          <a:p>
            <a:r>
              <a:rPr lang="de-DE" sz="2400" dirty="0" err="1"/>
              <a:t>Continue</a:t>
            </a:r>
            <a:r>
              <a:rPr lang="de-DE" sz="2400" dirty="0"/>
              <a:t> </a:t>
            </a:r>
            <a:r>
              <a:rPr lang="de-DE" sz="2400" dirty="0" err="1"/>
              <a:t>experts</a:t>
            </a:r>
            <a:r>
              <a:rPr lang="de-DE" sz="2400" dirty="0"/>
              <a:t> </a:t>
            </a:r>
            <a:r>
              <a:rPr lang="de-DE" sz="2400" dirty="0" err="1"/>
              <a:t>training</a:t>
            </a:r>
            <a:r>
              <a:rPr lang="de-DE" sz="2400" dirty="0"/>
              <a:t> with </a:t>
            </a:r>
            <a:r>
              <a:rPr lang="de-DE" sz="2400" dirty="0" err="1"/>
              <a:t>specialised</a:t>
            </a:r>
            <a:r>
              <a:rPr lang="de-DE" sz="2400" dirty="0"/>
              <a:t> </a:t>
            </a:r>
            <a:r>
              <a:rPr lang="de-DE" sz="2400" dirty="0" err="1"/>
              <a:t>trainings</a:t>
            </a:r>
            <a:r>
              <a:rPr lang="de-DE" sz="2400" dirty="0"/>
              <a:t>: environmental </a:t>
            </a:r>
            <a:r>
              <a:rPr lang="de-DE" sz="2400" dirty="0" err="1"/>
              <a:t>management</a:t>
            </a:r>
            <a:r>
              <a:rPr lang="de-DE" sz="2400" dirty="0"/>
              <a:t>, </a:t>
            </a:r>
            <a:r>
              <a:rPr lang="de-DE" sz="2400" dirty="0" err="1"/>
              <a:t>circular</a:t>
            </a:r>
            <a:r>
              <a:rPr lang="de-DE" sz="2400" dirty="0"/>
              <a:t> </a:t>
            </a:r>
            <a:r>
              <a:rPr lang="de-DE" sz="2400" dirty="0" err="1"/>
              <a:t>materials</a:t>
            </a:r>
            <a:r>
              <a:rPr lang="de-DE" sz="2400" dirty="0"/>
              <a:t>, </a:t>
            </a:r>
            <a:r>
              <a:rPr lang="de-DE" sz="2400" dirty="0" err="1"/>
              <a:t>product</a:t>
            </a:r>
            <a:r>
              <a:rPr lang="de-DE" sz="2400" dirty="0"/>
              <a:t> design, circular </a:t>
            </a:r>
            <a:r>
              <a:rPr lang="de-DE" sz="2400" dirty="0" err="1"/>
              <a:t>business</a:t>
            </a:r>
            <a:r>
              <a:rPr lang="de-DE" sz="2400" dirty="0"/>
              <a:t> </a:t>
            </a:r>
            <a:r>
              <a:rPr lang="de-DE" sz="2400" dirty="0" err="1"/>
              <a:t>models</a:t>
            </a:r>
            <a:r>
              <a:rPr lang="de-DE" sz="2400" dirty="0"/>
              <a:t>, </a:t>
            </a:r>
            <a:r>
              <a:rPr lang="de-DE" sz="2400" dirty="0" err="1"/>
              <a:t>cooperation</a:t>
            </a:r>
            <a:endParaRPr lang="de-DE" sz="2400" dirty="0"/>
          </a:p>
          <a:p>
            <a:r>
              <a:rPr lang="de-DE" sz="2400" dirty="0"/>
              <a:t>Support </a:t>
            </a:r>
            <a:r>
              <a:rPr lang="de-DE" sz="2400" dirty="0" err="1"/>
              <a:t>institutionalisation</a:t>
            </a:r>
            <a:r>
              <a:rPr lang="de-DE" sz="2400" dirty="0"/>
              <a:t>, </a:t>
            </a:r>
            <a:r>
              <a:rPr lang="de-DE" sz="2400" dirty="0" err="1"/>
              <a:t>nurture</a:t>
            </a:r>
            <a:r>
              <a:rPr lang="de-DE" sz="2400" dirty="0"/>
              <a:t> </a:t>
            </a:r>
            <a:r>
              <a:rPr lang="de-DE" sz="2400" dirty="0" err="1"/>
              <a:t>ecosystem</a:t>
            </a:r>
            <a:r>
              <a:rPr lang="de-DE" sz="2400" dirty="0"/>
              <a:t>, </a:t>
            </a:r>
            <a:br>
              <a:rPr lang="de-DE" sz="2400" dirty="0"/>
            </a:br>
            <a:r>
              <a:rPr lang="de-DE" sz="2400" dirty="0" err="1"/>
              <a:t>put</a:t>
            </a:r>
            <a:r>
              <a:rPr lang="de-DE" sz="2400" dirty="0"/>
              <a:t> </a:t>
            </a:r>
            <a:r>
              <a:rPr lang="de-DE" sz="2400" dirty="0" err="1"/>
              <a:t>together</a:t>
            </a:r>
            <a:r>
              <a:rPr lang="de-DE" sz="2400" dirty="0"/>
              <a:t> puzzle</a:t>
            </a:r>
            <a:endParaRPr lang="de-AT" sz="2400" dirty="0"/>
          </a:p>
        </p:txBody>
      </p:sp>
      <p:pic>
        <p:nvPicPr>
          <p:cNvPr id="4" name="Grafik 3">
            <a:extLst>
              <a:ext uri="{FF2B5EF4-FFF2-40B4-BE49-F238E27FC236}">
                <a16:creationId xmlns:a16="http://schemas.microsoft.com/office/drawing/2014/main" id="{BAEFDB40-AA3B-4F82-B85D-83C078D597C5}"/>
              </a:ext>
            </a:extLst>
          </p:cNvPr>
          <p:cNvPicPr>
            <a:picLocks noChangeAspect="1"/>
          </p:cNvPicPr>
          <p:nvPr/>
        </p:nvPicPr>
        <p:blipFill rotWithShape="1">
          <a:blip r:embed="rId2"/>
          <a:srcRect l="28004"/>
          <a:stretch/>
        </p:blipFill>
        <p:spPr>
          <a:xfrm>
            <a:off x="8169923" y="2465794"/>
            <a:ext cx="3607792" cy="3301429"/>
          </a:xfrm>
          <a:prstGeom prst="rect">
            <a:avLst/>
          </a:prstGeom>
        </p:spPr>
      </p:pic>
    </p:spTree>
    <p:extLst>
      <p:ext uri="{BB962C8B-B14F-4D97-AF65-F5344CB8AC3E}">
        <p14:creationId xmlns:p14="http://schemas.microsoft.com/office/powerpoint/2010/main" val="334552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A38B9-FCBD-4800-A95F-D7CCE4A0716F}"/>
              </a:ext>
            </a:extLst>
          </p:cNvPr>
          <p:cNvSpPr>
            <a:spLocks noGrp="1"/>
          </p:cNvSpPr>
          <p:nvPr>
            <p:ph type="title"/>
          </p:nvPr>
        </p:nvSpPr>
        <p:spPr/>
        <p:txBody>
          <a:bodyPr/>
          <a:lstStyle/>
          <a:p>
            <a:r>
              <a:rPr lang="de-DE" sz="3600" dirty="0"/>
              <a:t>The </a:t>
            </a:r>
            <a:r>
              <a:rPr lang="de-DE" sz="3600" dirty="0" err="1"/>
              <a:t>elements</a:t>
            </a:r>
            <a:r>
              <a:rPr lang="de-DE" sz="3600" dirty="0"/>
              <a:t> </a:t>
            </a:r>
            <a:r>
              <a:rPr lang="de-DE" sz="3600" dirty="0" err="1"/>
              <a:t>of</a:t>
            </a:r>
            <a:r>
              <a:rPr lang="de-DE" sz="3600" dirty="0"/>
              <a:t> </a:t>
            </a:r>
            <a:r>
              <a:rPr lang="de-DE" sz="3600" dirty="0" err="1"/>
              <a:t>the</a:t>
            </a:r>
            <a:r>
              <a:rPr lang="de-DE" sz="3600" dirty="0"/>
              <a:t> „</a:t>
            </a:r>
            <a:r>
              <a:rPr lang="de-DE" sz="3600" dirty="0" err="1"/>
              <a:t>balance</a:t>
            </a:r>
            <a:r>
              <a:rPr lang="de-DE" sz="3600" dirty="0"/>
              <a:t> </a:t>
            </a:r>
            <a:r>
              <a:rPr lang="de-DE" sz="3600" dirty="0" err="1"/>
              <a:t>sheet</a:t>
            </a:r>
            <a:r>
              <a:rPr lang="de-DE" sz="3600" dirty="0"/>
              <a:t>“</a:t>
            </a:r>
            <a:endParaRPr lang="de-AT" sz="3600" dirty="0"/>
          </a:p>
        </p:txBody>
      </p:sp>
      <p:sp>
        <p:nvSpPr>
          <p:cNvPr id="3" name="Inhaltsplatzhalter 2">
            <a:extLst>
              <a:ext uri="{FF2B5EF4-FFF2-40B4-BE49-F238E27FC236}">
                <a16:creationId xmlns:a16="http://schemas.microsoft.com/office/drawing/2014/main" id="{A398B22E-29A7-4E0C-AF07-8B9C4E09B255}"/>
              </a:ext>
            </a:extLst>
          </p:cNvPr>
          <p:cNvSpPr>
            <a:spLocks noGrp="1"/>
          </p:cNvSpPr>
          <p:nvPr>
            <p:ph idx="1"/>
          </p:nvPr>
        </p:nvSpPr>
        <p:spPr/>
        <p:txBody>
          <a:bodyPr/>
          <a:lstStyle/>
          <a:p>
            <a:r>
              <a:rPr lang="de-DE" dirty="0" err="1"/>
              <a:t>Stocktaking</a:t>
            </a:r>
            <a:r>
              <a:rPr lang="de-DE" dirty="0"/>
              <a:t>: Demonstration </a:t>
            </a:r>
            <a:r>
              <a:rPr lang="de-DE" dirty="0" err="1"/>
              <a:t>of</a:t>
            </a:r>
            <a:r>
              <a:rPr lang="de-DE" dirty="0"/>
              <a:t> </a:t>
            </a:r>
            <a:r>
              <a:rPr lang="de-DE" dirty="0" err="1"/>
              <a:t>resource</a:t>
            </a:r>
            <a:r>
              <a:rPr lang="de-DE" dirty="0"/>
              <a:t> </a:t>
            </a:r>
            <a:r>
              <a:rPr lang="de-DE" dirty="0" err="1"/>
              <a:t>efficiency</a:t>
            </a:r>
            <a:r>
              <a:rPr lang="de-DE" dirty="0"/>
              <a:t> in Georgia</a:t>
            </a:r>
          </a:p>
          <a:p>
            <a:r>
              <a:rPr lang="de-DE" dirty="0"/>
              <a:t>Next </a:t>
            </a:r>
            <a:r>
              <a:rPr lang="de-DE" dirty="0" err="1"/>
              <a:t>steps</a:t>
            </a:r>
            <a:r>
              <a:rPr lang="de-DE" dirty="0"/>
              <a:t> to circular </a:t>
            </a:r>
            <a:r>
              <a:rPr lang="de-DE" dirty="0" err="1"/>
              <a:t>economy</a:t>
            </a:r>
            <a:endParaRPr lang="de-DE" dirty="0"/>
          </a:p>
          <a:p>
            <a:r>
              <a:rPr lang="de-DE" dirty="0"/>
              <a:t>The </a:t>
            </a:r>
            <a:r>
              <a:rPr lang="de-DE" dirty="0" err="1"/>
              <a:t>way</a:t>
            </a:r>
            <a:r>
              <a:rPr lang="de-DE" dirty="0"/>
              <a:t> </a:t>
            </a:r>
            <a:r>
              <a:rPr lang="de-DE" dirty="0" err="1"/>
              <a:t>forward</a:t>
            </a:r>
            <a:endParaRPr lang="de-DE" dirty="0"/>
          </a:p>
          <a:p>
            <a:endParaRPr lang="de-AT" dirty="0"/>
          </a:p>
        </p:txBody>
      </p:sp>
    </p:spTree>
    <p:extLst>
      <p:ext uri="{BB962C8B-B14F-4D97-AF65-F5344CB8AC3E}">
        <p14:creationId xmlns:p14="http://schemas.microsoft.com/office/powerpoint/2010/main" val="27277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2128080" y="1103400"/>
            <a:ext cx="7886160" cy="1324800"/>
          </a:xfrm>
          <a:prstGeom prst="rect">
            <a:avLst/>
          </a:prstGeom>
          <a:noFill/>
          <a:ln>
            <a:noFill/>
          </a:ln>
        </p:spPr>
        <p:style>
          <a:lnRef idx="0">
            <a:scrgbClr r="0" g="0" b="0"/>
          </a:lnRef>
          <a:fillRef idx="0">
            <a:scrgbClr r="0" g="0" b="0"/>
          </a:fillRef>
          <a:effectRef idx="0">
            <a:scrgbClr r="0" g="0" b="0"/>
          </a:effectRef>
          <a:fontRef idx="minor"/>
        </p:style>
      </p:sp>
      <p:sp>
        <p:nvSpPr>
          <p:cNvPr id="277" name="CustomShape 2"/>
          <p:cNvSpPr/>
          <p:nvPr/>
        </p:nvSpPr>
        <p:spPr>
          <a:xfrm>
            <a:off x="2128080" y="2838202"/>
            <a:ext cx="7886160" cy="260283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spcBef>
                <a:spcPts val="1001"/>
              </a:spcBef>
            </a:pPr>
            <a:r>
              <a:rPr lang="de-AT" sz="2800" spc="-1" dirty="0" err="1">
                <a:solidFill>
                  <a:srgbClr val="000000"/>
                </a:solidFill>
                <a:latin typeface="Calibri"/>
              </a:rPr>
              <a:t>Thank</a:t>
            </a:r>
            <a:r>
              <a:rPr lang="de-AT" sz="2800" spc="-1" dirty="0">
                <a:solidFill>
                  <a:srgbClr val="000000"/>
                </a:solidFill>
                <a:latin typeface="Calibri"/>
              </a:rPr>
              <a:t> </a:t>
            </a:r>
            <a:r>
              <a:rPr lang="de-AT" sz="2800" spc="-1" dirty="0" err="1">
                <a:solidFill>
                  <a:srgbClr val="000000"/>
                </a:solidFill>
                <a:latin typeface="Calibri"/>
              </a:rPr>
              <a:t>you</a:t>
            </a:r>
            <a:r>
              <a:rPr lang="de-AT" sz="2800" spc="-1" dirty="0">
                <a:solidFill>
                  <a:srgbClr val="000000"/>
                </a:solidFill>
                <a:latin typeface="Calibri"/>
              </a:rPr>
              <a:t> </a:t>
            </a:r>
            <a:r>
              <a:rPr lang="de-AT" sz="2800" spc="-1" dirty="0" err="1">
                <a:solidFill>
                  <a:srgbClr val="000000"/>
                </a:solidFill>
                <a:latin typeface="Calibri"/>
              </a:rPr>
              <a:t>very</a:t>
            </a:r>
            <a:r>
              <a:rPr lang="de-AT" sz="2800" spc="-1" dirty="0">
                <a:solidFill>
                  <a:srgbClr val="000000"/>
                </a:solidFill>
                <a:latin typeface="Calibri"/>
              </a:rPr>
              <a:t> </a:t>
            </a:r>
            <a:r>
              <a:rPr lang="de-AT" sz="2800" spc="-1" dirty="0" err="1">
                <a:solidFill>
                  <a:srgbClr val="000000"/>
                </a:solidFill>
                <a:latin typeface="Calibri"/>
              </a:rPr>
              <a:t>much</a:t>
            </a:r>
            <a:r>
              <a:rPr lang="de-AT" sz="2800" spc="-1" dirty="0">
                <a:solidFill>
                  <a:srgbClr val="000000"/>
                </a:solidFill>
                <a:latin typeface="Calibri"/>
              </a:rPr>
              <a:t> </a:t>
            </a:r>
            <a:r>
              <a:rPr lang="de-AT" sz="2800" spc="-1" dirty="0" err="1">
                <a:solidFill>
                  <a:srgbClr val="000000"/>
                </a:solidFill>
                <a:latin typeface="Calibri"/>
              </a:rPr>
              <a:t>for</a:t>
            </a:r>
            <a:r>
              <a:rPr lang="de-AT" sz="2800" spc="-1" dirty="0">
                <a:solidFill>
                  <a:srgbClr val="000000"/>
                </a:solidFill>
                <a:latin typeface="Calibri"/>
              </a:rPr>
              <a:t> </a:t>
            </a:r>
            <a:r>
              <a:rPr lang="de-AT" sz="2800" spc="-1" dirty="0" err="1">
                <a:solidFill>
                  <a:srgbClr val="000000"/>
                </a:solidFill>
                <a:latin typeface="Calibri"/>
              </a:rPr>
              <a:t>your</a:t>
            </a:r>
            <a:r>
              <a:rPr lang="de-AT" sz="2800" spc="-1" dirty="0">
                <a:solidFill>
                  <a:srgbClr val="000000"/>
                </a:solidFill>
                <a:latin typeface="Calibri"/>
              </a:rPr>
              <a:t> </a:t>
            </a:r>
            <a:r>
              <a:rPr lang="de-AT" sz="2800" spc="-1" dirty="0" err="1">
                <a:solidFill>
                  <a:srgbClr val="000000"/>
                </a:solidFill>
                <a:latin typeface="Calibri"/>
              </a:rPr>
              <a:t>attention</a:t>
            </a:r>
            <a:r>
              <a:rPr lang="de-AT" sz="2800" spc="-1" dirty="0">
                <a:solidFill>
                  <a:srgbClr val="000000"/>
                </a:solidFill>
                <a:latin typeface="Calibri"/>
              </a:rPr>
              <a:t>!</a:t>
            </a:r>
            <a:endParaRPr lang="de-AT" sz="2800" spc="-1" dirty="0">
              <a:latin typeface="Arial"/>
            </a:endParaRPr>
          </a:p>
          <a:p>
            <a:pPr algn="ctr">
              <a:lnSpc>
                <a:spcPct val="90000"/>
              </a:lnSpc>
              <a:spcBef>
                <a:spcPts val="1001"/>
              </a:spcBef>
            </a:pPr>
            <a:r>
              <a:rPr lang="de-AT" sz="2800" spc="-1" dirty="0">
                <a:solidFill>
                  <a:srgbClr val="000000"/>
                </a:solidFill>
                <a:latin typeface="Calibri"/>
              </a:rPr>
              <a:t>Გ</a:t>
            </a:r>
            <a:r>
              <a:rPr lang="de-AT" sz="2800" spc="-1" dirty="0" err="1">
                <a:solidFill>
                  <a:srgbClr val="000000"/>
                </a:solidFill>
                <a:latin typeface="Calibri"/>
              </a:rPr>
              <a:t>მადლობთ</a:t>
            </a:r>
            <a:r>
              <a:rPr lang="de-AT" sz="2800" spc="-1" dirty="0">
                <a:solidFill>
                  <a:srgbClr val="000000"/>
                </a:solidFill>
                <a:latin typeface="Calibri"/>
              </a:rPr>
              <a:t> </a:t>
            </a:r>
            <a:r>
              <a:rPr lang="de-AT" sz="2800" spc="-1" dirty="0" err="1">
                <a:solidFill>
                  <a:srgbClr val="000000"/>
                </a:solidFill>
                <a:latin typeface="Calibri"/>
              </a:rPr>
              <a:t>ყურადღებისთვის</a:t>
            </a:r>
            <a:r>
              <a:rPr lang="de-AT" sz="2800" spc="-1" dirty="0">
                <a:solidFill>
                  <a:srgbClr val="000000"/>
                </a:solidFill>
                <a:latin typeface="Calibri"/>
              </a:rPr>
              <a:t>!</a:t>
            </a:r>
            <a:br>
              <a:rPr dirty="0"/>
            </a:br>
            <a:endParaRPr lang="de-AT" sz="2800" spc="-1" dirty="0">
              <a:latin typeface="Arial"/>
            </a:endParaRPr>
          </a:p>
          <a:p>
            <a:pPr algn="ctr">
              <a:lnSpc>
                <a:spcPct val="90000"/>
              </a:lnSpc>
              <a:spcBef>
                <a:spcPts val="1001"/>
              </a:spcBef>
            </a:pPr>
            <a:endParaRPr lang="de-AT" sz="2800"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3CAABC-3D74-4C58-B8D0-C930A322D7FF}"/>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E4CF2C8D-DA1B-40FC-B783-65F782B5614B}"/>
              </a:ext>
            </a:extLst>
          </p:cNvPr>
          <p:cNvSpPr>
            <a:spLocks noGrp="1"/>
          </p:cNvSpPr>
          <p:nvPr>
            <p:ph idx="1"/>
          </p:nvPr>
        </p:nvSpPr>
        <p:spPr/>
        <p:txBody>
          <a:bodyPr>
            <a:normAutofit fontScale="40000" lnSpcReduction="20000"/>
          </a:bodyPr>
          <a:lstStyle/>
          <a:p>
            <a:pPr marL="0" indent="0">
              <a:buNone/>
            </a:pPr>
            <a:r>
              <a:rPr lang="en-US" dirty="0"/>
              <a:t>The circular economy is a concept and economic model that aims to reduce waste and maximize the use of resources by keeping products, materials, and resources in circulation for as long as possible. It is a departure from the traditional linear economy, which follows a "take-make-dispose" pattern. In a circular economy, products and materials are reused, refurbished, remanufactured, and recycled to extend their lifespan and minimize the generation of waste.</a:t>
            </a:r>
          </a:p>
          <a:p>
            <a:pPr marL="0" indent="0">
              <a:buNone/>
            </a:pPr>
            <a:r>
              <a:rPr lang="en-US" dirty="0"/>
              <a:t>Key principles and components of a circular economy include:</a:t>
            </a:r>
          </a:p>
          <a:p>
            <a:r>
              <a:rPr lang="en-US" dirty="0"/>
              <a:t>Design for Sustainability: Products are designed with durability and recyclability in mind. The goal is to create products that can be easily disassembled, repaired, and recycled.</a:t>
            </a:r>
          </a:p>
          <a:p>
            <a:r>
              <a:rPr lang="en-US" dirty="0"/>
              <a:t>Resource Efficiency: Maximizing the use of resources by reducing waste and ensuring that materials are continually reused or recycled. This minimizes the extraction of new resources.</a:t>
            </a:r>
          </a:p>
          <a:p>
            <a:r>
              <a:rPr lang="en-US" dirty="0"/>
              <a:t>Product Life Extension: Extending the life of products through repair, maintenance, and refurbishment. This reduces the need for new products and minimizes waste.</a:t>
            </a:r>
          </a:p>
          <a:p>
            <a:r>
              <a:rPr lang="en-US" dirty="0"/>
              <a:t>Sharing and Collaborative Consumption: Encouraging the sharing and rental of products to reduce individual ownership and promote efficient resource use.</a:t>
            </a:r>
          </a:p>
          <a:p>
            <a:r>
              <a:rPr lang="en-US" dirty="0"/>
              <a:t>Materials Recycling: Recycling and repurposing materials to create new products, thereby reducing the need for virgin resources.</a:t>
            </a:r>
          </a:p>
          <a:p>
            <a:r>
              <a:rPr lang="en-US" dirty="0"/>
              <a:t>Waste Reduction: Minimizing waste generation through better practices and processes, with the ultimate goal of achieving zero waste.</a:t>
            </a:r>
          </a:p>
          <a:p>
            <a:r>
              <a:rPr lang="en-US" dirty="0"/>
              <a:t>Reverse Logistics: Establishing efficient systems for collecting and returning products at the end of their life cycles for refurbishment or recycling.</a:t>
            </a:r>
          </a:p>
          <a:p>
            <a:r>
              <a:rPr lang="en-US" dirty="0"/>
              <a:t>The circular economy promotes environmental sustainability, economic growth, and the conservation of natural resources. It is seen as a response to the challenges posed by a linear economy, such as resource scarcity, environmental degradation, and the growing problem of waste disposal. Additionally, it encourages innovation in product design, manufacturing processes, and business models.</a:t>
            </a:r>
          </a:p>
          <a:p>
            <a:r>
              <a:rPr lang="en-US" dirty="0"/>
              <a:t>Governments, businesses, and organizations around the world are increasingly adopting circular economy principles to address these challenges and create a more sustainable and resource-efficient future.</a:t>
            </a:r>
            <a:endParaRPr lang="de-AT" dirty="0"/>
          </a:p>
        </p:txBody>
      </p:sp>
    </p:spTree>
    <p:extLst>
      <p:ext uri="{BB962C8B-B14F-4D97-AF65-F5344CB8AC3E}">
        <p14:creationId xmlns:p14="http://schemas.microsoft.com/office/powerpoint/2010/main" val="2459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EBFF5B0-E099-4E45-B4CA-F73ADCB9B744}"/>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14699" y="1754980"/>
            <a:ext cx="6364859" cy="4230115"/>
          </a:xfrm>
          <a:prstGeom prst="rect">
            <a:avLst/>
          </a:prstGeom>
        </p:spPr>
      </p:pic>
      <p:sp>
        <p:nvSpPr>
          <p:cNvPr id="2" name="Titel 1">
            <a:extLst>
              <a:ext uri="{FF2B5EF4-FFF2-40B4-BE49-F238E27FC236}">
                <a16:creationId xmlns:a16="http://schemas.microsoft.com/office/drawing/2014/main" id="{510A0251-BEC4-402D-BDC4-8EE24FF6DD74}"/>
              </a:ext>
            </a:extLst>
          </p:cNvPr>
          <p:cNvSpPr>
            <a:spLocks noGrp="1"/>
          </p:cNvSpPr>
          <p:nvPr>
            <p:ph type="title"/>
          </p:nvPr>
        </p:nvSpPr>
        <p:spPr/>
        <p:txBody>
          <a:bodyPr/>
          <a:lstStyle/>
          <a:p>
            <a:r>
              <a:rPr lang="de-DE" sz="3600" dirty="0"/>
              <a:t>The </a:t>
            </a:r>
            <a:r>
              <a:rPr lang="de-DE" sz="3600" dirty="0" err="1"/>
              <a:t>goal</a:t>
            </a:r>
            <a:r>
              <a:rPr lang="de-DE" sz="3600" dirty="0"/>
              <a:t>: </a:t>
            </a:r>
            <a:r>
              <a:rPr lang="de-DE" sz="3600" dirty="0" err="1"/>
              <a:t>Circular</a:t>
            </a:r>
            <a:r>
              <a:rPr lang="de-DE" sz="3600" dirty="0"/>
              <a:t> Economy (UNIDO </a:t>
            </a:r>
            <a:r>
              <a:rPr lang="de-DE" sz="3600" dirty="0" err="1"/>
              <a:t>vision</a:t>
            </a:r>
            <a:r>
              <a:rPr lang="de-DE" sz="3600" dirty="0"/>
              <a:t>)</a:t>
            </a:r>
            <a:endParaRPr lang="de-AT" sz="3600" dirty="0"/>
          </a:p>
        </p:txBody>
      </p:sp>
      <p:sp>
        <p:nvSpPr>
          <p:cNvPr id="3" name="Ellipse 2">
            <a:extLst>
              <a:ext uri="{FF2B5EF4-FFF2-40B4-BE49-F238E27FC236}">
                <a16:creationId xmlns:a16="http://schemas.microsoft.com/office/drawing/2014/main" id="{275C8B11-7FC4-4B16-A58A-2C7967B8FBFE}"/>
              </a:ext>
            </a:extLst>
          </p:cNvPr>
          <p:cNvSpPr/>
          <p:nvPr/>
        </p:nvSpPr>
        <p:spPr>
          <a:xfrm>
            <a:off x="6084125" y="5204261"/>
            <a:ext cx="188345" cy="206155"/>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a:extLst>
              <a:ext uri="{FF2B5EF4-FFF2-40B4-BE49-F238E27FC236}">
                <a16:creationId xmlns:a16="http://schemas.microsoft.com/office/drawing/2014/main" id="{82C08860-205B-43BD-A113-B568FA92C26B}"/>
              </a:ext>
            </a:extLst>
          </p:cNvPr>
          <p:cNvSpPr txBox="1"/>
          <p:nvPr/>
        </p:nvSpPr>
        <p:spPr>
          <a:xfrm>
            <a:off x="5562435" y="4754103"/>
            <a:ext cx="1420069" cy="369332"/>
          </a:xfrm>
          <a:prstGeom prst="rect">
            <a:avLst/>
          </a:prstGeom>
          <a:solidFill>
            <a:schemeClr val="accent1">
              <a:lumMod val="60000"/>
              <a:lumOff val="40000"/>
            </a:schemeClr>
          </a:solidFill>
        </p:spPr>
        <p:txBody>
          <a:bodyPr wrap="none" rtlCol="0">
            <a:spAutoFit/>
          </a:bodyPr>
          <a:lstStyle/>
          <a:p>
            <a:r>
              <a:rPr lang="de-DE" dirty="0"/>
              <a:t>RECP </a:t>
            </a:r>
            <a:r>
              <a:rPr lang="de-DE" dirty="0" err="1"/>
              <a:t>options</a:t>
            </a:r>
            <a:endParaRPr lang="de-AT" dirty="0"/>
          </a:p>
        </p:txBody>
      </p:sp>
    </p:spTree>
    <p:extLst>
      <p:ext uri="{BB962C8B-B14F-4D97-AF65-F5344CB8AC3E}">
        <p14:creationId xmlns:p14="http://schemas.microsoft.com/office/powerpoint/2010/main" val="296920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6A45B-5D92-4EA3-A52B-A690A51803CD}"/>
              </a:ext>
            </a:extLst>
          </p:cNvPr>
          <p:cNvSpPr>
            <a:spLocks noGrp="1"/>
          </p:cNvSpPr>
          <p:nvPr>
            <p:ph type="title"/>
          </p:nvPr>
        </p:nvSpPr>
        <p:spPr/>
        <p:txBody>
          <a:bodyPr/>
          <a:lstStyle/>
          <a:p>
            <a:r>
              <a:rPr lang="de-DE" sz="3600" dirty="0" err="1"/>
              <a:t>Examples</a:t>
            </a:r>
            <a:r>
              <a:rPr lang="de-DE" sz="3600" dirty="0"/>
              <a:t> </a:t>
            </a:r>
            <a:r>
              <a:rPr lang="de-DE" sz="3600" dirty="0" err="1"/>
              <a:t>for</a:t>
            </a:r>
            <a:r>
              <a:rPr lang="de-DE" sz="3600" dirty="0"/>
              <a:t> </a:t>
            </a:r>
            <a:r>
              <a:rPr lang="de-DE" sz="3600" dirty="0" err="1"/>
              <a:t>resource</a:t>
            </a:r>
            <a:r>
              <a:rPr lang="de-DE" sz="3600" dirty="0"/>
              <a:t> </a:t>
            </a:r>
            <a:r>
              <a:rPr lang="de-DE" sz="3600" dirty="0" err="1"/>
              <a:t>efficient</a:t>
            </a:r>
            <a:r>
              <a:rPr lang="de-DE" sz="3600" dirty="0"/>
              <a:t> </a:t>
            </a:r>
            <a:r>
              <a:rPr lang="de-DE" sz="3600" dirty="0" err="1"/>
              <a:t>production</a:t>
            </a:r>
            <a:endParaRPr lang="de-AT" sz="3600" dirty="0"/>
          </a:p>
        </p:txBody>
      </p:sp>
      <p:sp>
        <p:nvSpPr>
          <p:cNvPr id="4" name="Inhaltsplatzhalter 3">
            <a:extLst>
              <a:ext uri="{FF2B5EF4-FFF2-40B4-BE49-F238E27FC236}">
                <a16:creationId xmlns:a16="http://schemas.microsoft.com/office/drawing/2014/main" id="{6027DC9B-9CDA-4ABC-950F-8568E62908BB}"/>
              </a:ext>
            </a:extLst>
          </p:cNvPr>
          <p:cNvSpPr>
            <a:spLocks noGrp="1"/>
          </p:cNvSpPr>
          <p:nvPr>
            <p:ph idx="1"/>
          </p:nvPr>
        </p:nvSpPr>
        <p:spPr/>
        <p:txBody>
          <a:bodyPr>
            <a:normAutofit fontScale="92500"/>
          </a:bodyPr>
          <a:lstStyle/>
          <a:p>
            <a:r>
              <a:rPr lang="en-US" sz="2400" dirty="0"/>
              <a:t>100 m of bare steam pipe with a diameter of 150 mm carrying saturated steam </a:t>
            </a:r>
            <a:br>
              <a:rPr lang="en-US" sz="2400" dirty="0"/>
            </a:br>
            <a:r>
              <a:rPr lang="en-US" sz="2400" dirty="0"/>
              <a:t>at 8 bar would waste 25 000 </a:t>
            </a:r>
            <a:r>
              <a:rPr lang="en-US" sz="2400" dirty="0" err="1"/>
              <a:t>litres</a:t>
            </a:r>
            <a:r>
              <a:rPr lang="en-US" sz="2400" dirty="0"/>
              <a:t> furnace oil per year, costing 12 000 EUR or more</a:t>
            </a:r>
          </a:p>
          <a:p>
            <a:r>
              <a:rPr lang="en-US" sz="2400" dirty="0"/>
              <a:t>Compressed air leaking from a 1 mm hole at a pressure of 7 bars means </a:t>
            </a:r>
            <a:br>
              <a:rPr lang="en-US" sz="2400" dirty="0"/>
            </a:br>
            <a:r>
              <a:rPr lang="en-US" sz="2400" dirty="0"/>
              <a:t>a constant power loss equivalent to 0.5 kW costing around 250 EUR in 4 000 hours</a:t>
            </a:r>
          </a:p>
          <a:p>
            <a:r>
              <a:rPr lang="en-US" sz="2400" dirty="0"/>
              <a:t>If you leave water running from a hose with 12 mm outlet diameter, </a:t>
            </a:r>
            <a:br>
              <a:rPr lang="en-US" sz="2400" dirty="0"/>
            </a:br>
            <a:r>
              <a:rPr lang="en-US" sz="2400" dirty="0"/>
              <a:t>the loss will be 2.5 m³ per hour: Use a bucket and a wristwatch to </a:t>
            </a:r>
            <a:r>
              <a:rPr lang="en-US" sz="2400" dirty="0" err="1"/>
              <a:t>characterise</a:t>
            </a:r>
            <a:r>
              <a:rPr lang="en-US" sz="2400" dirty="0"/>
              <a:t> such losses!</a:t>
            </a:r>
          </a:p>
          <a:p>
            <a:r>
              <a:rPr lang="en-US" sz="2400" dirty="0"/>
              <a:t>Regarding materials: one kg of hot rolled steel sheet will cost you more than </a:t>
            </a:r>
            <a:br>
              <a:rPr lang="en-US" sz="2400" dirty="0"/>
            </a:br>
            <a:r>
              <a:rPr lang="en-US" sz="2400" dirty="0"/>
              <a:t>1 EUR; for one kg of scrap you probably will get a compensation of 0.3 EUR: </a:t>
            </a:r>
            <a:br>
              <a:rPr lang="en-US" sz="2400" dirty="0"/>
            </a:br>
            <a:r>
              <a:rPr lang="en-US" sz="2400" dirty="0"/>
              <a:t>so, every kg steel you turn into scrap is a loss for your enterprise!</a:t>
            </a:r>
          </a:p>
        </p:txBody>
      </p:sp>
    </p:spTree>
    <p:extLst>
      <p:ext uri="{BB962C8B-B14F-4D97-AF65-F5344CB8AC3E}">
        <p14:creationId xmlns:p14="http://schemas.microsoft.com/office/powerpoint/2010/main" val="325886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xplosion 2 23">
            <a:extLst>
              <a:ext uri="{FF2B5EF4-FFF2-40B4-BE49-F238E27FC236}">
                <a16:creationId xmlns:a16="http://schemas.microsoft.com/office/drawing/2014/main" id="{352FCD27-FCE2-4CCE-B283-D51F721CC089}"/>
              </a:ext>
            </a:extLst>
          </p:cNvPr>
          <p:cNvSpPr/>
          <p:nvPr/>
        </p:nvSpPr>
        <p:spPr>
          <a:xfrm>
            <a:off x="8629926" y="4725433"/>
            <a:ext cx="1370375" cy="116562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xplosion 2 23"/>
          <p:cNvSpPr/>
          <p:nvPr/>
        </p:nvSpPr>
        <p:spPr>
          <a:xfrm>
            <a:off x="8007927" y="4273681"/>
            <a:ext cx="2926080" cy="202432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idx="4294967295"/>
          </p:nvPr>
        </p:nvSpPr>
        <p:spPr>
          <a:xfrm>
            <a:off x="838200" y="1366611"/>
            <a:ext cx="10515600" cy="828857"/>
          </a:xfrm>
          <a:prstGeom prst="rect">
            <a:avLst/>
          </a:prstGeom>
        </p:spPr>
        <p:txBody>
          <a:bodyPr>
            <a:normAutofit/>
          </a:bodyPr>
          <a:lstStyle/>
          <a:p>
            <a:r>
              <a:rPr lang="de-DE" sz="3600" dirty="0">
                <a:solidFill>
                  <a:schemeClr val="accent1">
                    <a:lumMod val="75000"/>
                  </a:schemeClr>
                </a:solidFill>
              </a:rPr>
              <a:t>RECP </a:t>
            </a:r>
            <a:r>
              <a:rPr lang="de-DE" sz="3600" dirty="0" err="1">
                <a:solidFill>
                  <a:schemeClr val="accent1">
                    <a:lumMod val="75000"/>
                  </a:schemeClr>
                </a:solidFill>
              </a:rPr>
              <a:t>practises</a:t>
            </a:r>
            <a:endParaRPr lang="de-DE" sz="3600" dirty="0">
              <a:solidFill>
                <a:schemeClr val="accent1">
                  <a:lumMod val="75000"/>
                </a:schemeClr>
              </a:solidFill>
            </a:endParaRPr>
          </a:p>
        </p:txBody>
      </p:sp>
      <p:pic>
        <p:nvPicPr>
          <p:cNvPr id="10242" name="Picture 2"/>
          <p:cNvPicPr>
            <a:picLocks noGrp="1" noChangeAspect="1" noChangeArrowheads="1"/>
          </p:cNvPicPr>
          <p:nvPr>
            <p:ph idx="1"/>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b="10024"/>
          <a:stretch/>
        </p:blipFill>
        <p:spPr bwMode="auto">
          <a:xfrm>
            <a:off x="2890959" y="4156692"/>
            <a:ext cx="1232154" cy="119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6"/>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t="7493" b="14577"/>
          <a:stretch/>
        </p:blipFill>
        <p:spPr>
          <a:xfrm>
            <a:off x="2798489" y="2412613"/>
            <a:ext cx="1597079" cy="1344167"/>
          </a:xfrm>
          <a:prstGeom prst="rect">
            <a:avLst/>
          </a:prstGeom>
        </p:spPr>
      </p:pic>
      <p:pic>
        <p:nvPicPr>
          <p:cNvPr id="8" name="Grafik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10800"/>
          <a:stretch/>
        </p:blipFill>
        <p:spPr>
          <a:xfrm>
            <a:off x="8793054" y="4938911"/>
            <a:ext cx="1068977" cy="743751"/>
          </a:xfrm>
          <a:prstGeom prst="rect">
            <a:avLst/>
          </a:prstGeom>
        </p:spPr>
      </p:pic>
      <p:pic>
        <p:nvPicPr>
          <p:cNvPr id="9" name="Grafik 8"/>
          <p:cNvPicPr>
            <a:picLocks noChangeAspect="1"/>
          </p:cNvPicPr>
          <p:nvPr/>
        </p:nvPicPr>
        <p:blipFill rotWithShape="1">
          <a:blip r:embed="rId6"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b="27120"/>
          <a:stretch/>
        </p:blipFill>
        <p:spPr>
          <a:xfrm flipH="1">
            <a:off x="8384649" y="3084697"/>
            <a:ext cx="1885789" cy="1071995"/>
          </a:xfrm>
          <a:prstGeom prst="rect">
            <a:avLst/>
          </a:prstGeom>
        </p:spPr>
      </p:pic>
      <p:pic>
        <p:nvPicPr>
          <p:cNvPr id="10" name="Grafik 9"/>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b="36375"/>
          <a:stretch/>
        </p:blipFill>
        <p:spPr>
          <a:xfrm>
            <a:off x="4939837" y="2850718"/>
            <a:ext cx="2754313" cy="2128957"/>
          </a:xfrm>
          <a:prstGeom prst="rect">
            <a:avLst/>
          </a:prstGeom>
        </p:spPr>
      </p:pic>
      <p:pic>
        <p:nvPicPr>
          <p:cNvPr id="11" name="Grafik 10"/>
          <p:cNvPicPr>
            <a:picLocks noChangeAspect="1"/>
          </p:cNvPicPr>
          <p:nvPr/>
        </p:nvPicPr>
        <p:blipFill rotWithShape="1">
          <a:blip r:embed="rId9">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74269" t="41048" r="7412" b="41067"/>
          <a:stretch/>
        </p:blipFill>
        <p:spPr>
          <a:xfrm>
            <a:off x="7671994" y="1499202"/>
            <a:ext cx="1483238" cy="1468506"/>
          </a:xfrm>
          <a:prstGeom prst="rect">
            <a:avLst/>
          </a:prstGeom>
        </p:spPr>
      </p:pic>
      <p:sp>
        <p:nvSpPr>
          <p:cNvPr id="12" name="Pfeil nach rechts 11"/>
          <p:cNvSpPr/>
          <p:nvPr/>
        </p:nvSpPr>
        <p:spPr>
          <a:xfrm rot="21060031">
            <a:off x="4145222" y="4342611"/>
            <a:ext cx="665215" cy="356616"/>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Pfeil nach rechts 13"/>
          <p:cNvSpPr/>
          <p:nvPr/>
        </p:nvSpPr>
        <p:spPr>
          <a:xfrm rot="1551132">
            <a:off x="4158061" y="3413898"/>
            <a:ext cx="949802" cy="356616"/>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rechts 14"/>
          <p:cNvSpPr/>
          <p:nvPr/>
        </p:nvSpPr>
        <p:spPr>
          <a:xfrm rot="8482392">
            <a:off x="7236444" y="2679695"/>
            <a:ext cx="665215" cy="356616"/>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rechts 15"/>
          <p:cNvSpPr/>
          <p:nvPr/>
        </p:nvSpPr>
        <p:spPr>
          <a:xfrm rot="1391154">
            <a:off x="7675320" y="4409330"/>
            <a:ext cx="665215" cy="356616"/>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p:cNvSpPr/>
          <p:nvPr/>
        </p:nvSpPr>
        <p:spPr>
          <a:xfrm>
            <a:off x="7781753" y="3487664"/>
            <a:ext cx="665215" cy="356616"/>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p:cNvSpPr txBox="1"/>
          <p:nvPr/>
        </p:nvSpPr>
        <p:spPr>
          <a:xfrm>
            <a:off x="1952170" y="4610343"/>
            <a:ext cx="1066510" cy="369332"/>
          </a:xfrm>
          <a:prstGeom prst="rect">
            <a:avLst/>
          </a:prstGeom>
          <a:noFill/>
        </p:spPr>
        <p:txBody>
          <a:bodyPr wrap="none" rtlCol="0">
            <a:spAutoFit/>
          </a:bodyPr>
          <a:lstStyle/>
          <a:p>
            <a:r>
              <a:rPr lang="de-DE" dirty="0"/>
              <a:t>Materials</a:t>
            </a:r>
          </a:p>
        </p:txBody>
      </p:sp>
      <p:sp>
        <p:nvSpPr>
          <p:cNvPr id="19" name="Textfeld 18"/>
          <p:cNvSpPr txBox="1"/>
          <p:nvPr/>
        </p:nvSpPr>
        <p:spPr>
          <a:xfrm>
            <a:off x="5188514" y="4938911"/>
            <a:ext cx="2236106" cy="369332"/>
          </a:xfrm>
          <a:prstGeom prst="rect">
            <a:avLst/>
          </a:prstGeom>
          <a:noFill/>
          <a:ln>
            <a:noFill/>
          </a:ln>
        </p:spPr>
        <p:txBody>
          <a:bodyPr wrap="square" rtlCol="0">
            <a:spAutoFit/>
          </a:bodyPr>
          <a:lstStyle/>
          <a:p>
            <a:pPr algn="ctr"/>
            <a:r>
              <a:rPr lang="de-DE" dirty="0" err="1">
                <a:solidFill>
                  <a:srgbClr val="C00000"/>
                </a:solidFill>
              </a:rPr>
              <a:t>Production</a:t>
            </a:r>
            <a:r>
              <a:rPr lang="de-DE" dirty="0">
                <a:solidFill>
                  <a:srgbClr val="C00000"/>
                </a:solidFill>
              </a:rPr>
              <a:t> </a:t>
            </a:r>
            <a:r>
              <a:rPr lang="de-DE" dirty="0" err="1">
                <a:solidFill>
                  <a:srgbClr val="C00000"/>
                </a:solidFill>
              </a:rPr>
              <a:t>process</a:t>
            </a:r>
            <a:endParaRPr lang="de-DE" dirty="0">
              <a:solidFill>
                <a:srgbClr val="C00000"/>
              </a:solidFill>
            </a:endParaRPr>
          </a:p>
        </p:txBody>
      </p:sp>
      <p:sp>
        <p:nvSpPr>
          <p:cNvPr id="20" name="Textfeld 19"/>
          <p:cNvSpPr txBox="1"/>
          <p:nvPr/>
        </p:nvSpPr>
        <p:spPr>
          <a:xfrm>
            <a:off x="6250357" y="1967164"/>
            <a:ext cx="1443793" cy="646331"/>
          </a:xfrm>
          <a:prstGeom prst="rect">
            <a:avLst/>
          </a:prstGeom>
          <a:noFill/>
        </p:spPr>
        <p:txBody>
          <a:bodyPr wrap="none" rtlCol="0">
            <a:spAutoFit/>
          </a:bodyPr>
          <a:lstStyle/>
          <a:p>
            <a:r>
              <a:rPr lang="de-DE" dirty="0"/>
              <a:t>Management</a:t>
            </a:r>
          </a:p>
          <a:p>
            <a:pPr algn="r"/>
            <a:r>
              <a:rPr lang="de-DE" dirty="0"/>
              <a:t>Labor</a:t>
            </a:r>
          </a:p>
        </p:txBody>
      </p:sp>
      <p:sp>
        <p:nvSpPr>
          <p:cNvPr id="21" name="Textfeld 20"/>
          <p:cNvSpPr txBox="1"/>
          <p:nvPr/>
        </p:nvSpPr>
        <p:spPr>
          <a:xfrm>
            <a:off x="2331079" y="2666373"/>
            <a:ext cx="1242969" cy="369332"/>
          </a:xfrm>
          <a:prstGeom prst="rect">
            <a:avLst/>
          </a:prstGeom>
          <a:noFill/>
        </p:spPr>
        <p:txBody>
          <a:bodyPr wrap="none" rtlCol="0">
            <a:spAutoFit/>
          </a:bodyPr>
          <a:lstStyle/>
          <a:p>
            <a:r>
              <a:rPr lang="de-DE" dirty="0"/>
              <a:t>Technology</a:t>
            </a:r>
          </a:p>
        </p:txBody>
      </p:sp>
      <p:sp>
        <p:nvSpPr>
          <p:cNvPr id="22" name="Textfeld 21"/>
          <p:cNvSpPr txBox="1"/>
          <p:nvPr/>
        </p:nvSpPr>
        <p:spPr>
          <a:xfrm>
            <a:off x="8716469" y="2935524"/>
            <a:ext cx="1009700" cy="369332"/>
          </a:xfrm>
          <a:prstGeom prst="rect">
            <a:avLst/>
          </a:prstGeom>
          <a:noFill/>
        </p:spPr>
        <p:txBody>
          <a:bodyPr wrap="none" rtlCol="0">
            <a:spAutoFit/>
          </a:bodyPr>
          <a:lstStyle/>
          <a:p>
            <a:r>
              <a:rPr lang="de-DE" dirty="0"/>
              <a:t>Products</a:t>
            </a:r>
          </a:p>
        </p:txBody>
      </p:sp>
      <p:sp>
        <p:nvSpPr>
          <p:cNvPr id="23" name="Textfeld 22"/>
          <p:cNvSpPr txBox="1"/>
          <p:nvPr/>
        </p:nvSpPr>
        <p:spPr>
          <a:xfrm>
            <a:off x="10342828" y="5243652"/>
            <a:ext cx="769506" cy="369332"/>
          </a:xfrm>
          <a:prstGeom prst="rect">
            <a:avLst/>
          </a:prstGeom>
          <a:noFill/>
        </p:spPr>
        <p:txBody>
          <a:bodyPr wrap="none" rtlCol="0">
            <a:spAutoFit/>
          </a:bodyPr>
          <a:lstStyle/>
          <a:p>
            <a:r>
              <a:rPr lang="de-DE" dirty="0" err="1"/>
              <a:t>Waste</a:t>
            </a:r>
            <a:endParaRPr lang="de-DE" dirty="0"/>
          </a:p>
        </p:txBody>
      </p:sp>
      <p:sp>
        <p:nvSpPr>
          <p:cNvPr id="25" name="Textfeld 24"/>
          <p:cNvSpPr txBox="1"/>
          <p:nvPr/>
        </p:nvSpPr>
        <p:spPr>
          <a:xfrm>
            <a:off x="838200" y="6048573"/>
            <a:ext cx="1620124" cy="307777"/>
          </a:xfrm>
          <a:prstGeom prst="rect">
            <a:avLst/>
          </a:prstGeom>
          <a:noFill/>
        </p:spPr>
        <p:txBody>
          <a:bodyPr wrap="none" rtlCol="0">
            <a:spAutoFit/>
          </a:bodyPr>
          <a:lstStyle/>
          <a:p>
            <a:r>
              <a:rPr lang="de-DE" sz="1400" dirty="0"/>
              <a:t>Source: </a:t>
            </a:r>
            <a:r>
              <a:rPr lang="de-DE" sz="1400" dirty="0" err="1"/>
              <a:t>Vectorstock</a:t>
            </a:r>
            <a:endParaRPr lang="de-DE" sz="1400" dirty="0"/>
          </a:p>
        </p:txBody>
      </p:sp>
    </p:spTree>
    <p:extLst>
      <p:ext uri="{BB962C8B-B14F-4D97-AF65-F5344CB8AC3E}">
        <p14:creationId xmlns:p14="http://schemas.microsoft.com/office/powerpoint/2010/main" val="303732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1D1525-E450-4003-9A8A-EEF5CD427BB3}"/>
              </a:ext>
            </a:extLst>
          </p:cNvPr>
          <p:cNvSpPr>
            <a:spLocks noGrp="1"/>
          </p:cNvSpPr>
          <p:nvPr>
            <p:ph type="title"/>
          </p:nvPr>
        </p:nvSpPr>
        <p:spPr/>
        <p:txBody>
          <a:bodyPr/>
          <a:lstStyle/>
          <a:p>
            <a:r>
              <a:rPr lang="de-DE" sz="3600" dirty="0"/>
              <a:t>Terms and </a:t>
            </a:r>
            <a:r>
              <a:rPr lang="de-DE" sz="3600" dirty="0" err="1"/>
              <a:t>definitions</a:t>
            </a:r>
            <a:endParaRPr lang="de-AT" sz="3600" dirty="0"/>
          </a:p>
        </p:txBody>
      </p:sp>
      <p:sp>
        <p:nvSpPr>
          <p:cNvPr id="10" name="Inhaltsplatzhalter 9">
            <a:extLst>
              <a:ext uri="{FF2B5EF4-FFF2-40B4-BE49-F238E27FC236}">
                <a16:creationId xmlns:a16="http://schemas.microsoft.com/office/drawing/2014/main" id="{AD6E5E00-4571-4EA7-9608-1C97C7F8BE46}"/>
              </a:ext>
            </a:extLst>
          </p:cNvPr>
          <p:cNvSpPr>
            <a:spLocks noGrp="1"/>
          </p:cNvSpPr>
          <p:nvPr>
            <p:ph idx="1"/>
          </p:nvPr>
        </p:nvSpPr>
        <p:spPr/>
        <p:txBody>
          <a:bodyPr/>
          <a:lstStyle/>
          <a:p>
            <a:r>
              <a:rPr lang="de-DE" dirty="0" err="1"/>
              <a:t>Congruent</a:t>
            </a:r>
            <a:r>
              <a:rPr lang="de-DE" dirty="0"/>
              <a:t> </a:t>
            </a:r>
            <a:r>
              <a:rPr lang="de-DE" dirty="0" err="1"/>
              <a:t>concepts</a:t>
            </a:r>
            <a:r>
              <a:rPr lang="de-DE" dirty="0"/>
              <a:t> </a:t>
            </a:r>
            <a:br>
              <a:rPr lang="de-DE" dirty="0"/>
            </a:br>
            <a:r>
              <a:rPr lang="de-DE" dirty="0"/>
              <a:t>on </a:t>
            </a:r>
            <a:r>
              <a:rPr lang="de-DE" dirty="0" err="1"/>
              <a:t>company</a:t>
            </a:r>
            <a:r>
              <a:rPr lang="de-DE" dirty="0"/>
              <a:t> </a:t>
            </a:r>
            <a:r>
              <a:rPr lang="de-DE" dirty="0" err="1"/>
              <a:t>level</a:t>
            </a:r>
            <a:endParaRPr lang="de-DE" dirty="0"/>
          </a:p>
          <a:p>
            <a:r>
              <a:rPr lang="de-DE" dirty="0"/>
              <a:t>Goal: Green </a:t>
            </a:r>
            <a:r>
              <a:rPr lang="de-DE" dirty="0" err="1"/>
              <a:t>industry</a:t>
            </a:r>
            <a:r>
              <a:rPr lang="de-DE" dirty="0"/>
              <a:t> and </a:t>
            </a:r>
            <a:br>
              <a:rPr lang="de-DE" dirty="0"/>
            </a:br>
            <a:r>
              <a:rPr lang="de-DE" dirty="0" err="1"/>
              <a:t>decoupling</a:t>
            </a:r>
            <a:r>
              <a:rPr lang="de-DE" dirty="0"/>
              <a:t> GDP </a:t>
            </a:r>
            <a:r>
              <a:rPr lang="de-DE" dirty="0" err="1"/>
              <a:t>growth</a:t>
            </a:r>
            <a:r>
              <a:rPr lang="de-DE" dirty="0"/>
              <a:t> from </a:t>
            </a:r>
            <a:br>
              <a:rPr lang="de-DE" dirty="0"/>
            </a:br>
            <a:r>
              <a:rPr lang="de-DE" dirty="0" err="1"/>
              <a:t>resource</a:t>
            </a:r>
            <a:r>
              <a:rPr lang="de-DE" dirty="0"/>
              <a:t> </a:t>
            </a:r>
            <a:r>
              <a:rPr lang="de-DE" dirty="0" err="1"/>
              <a:t>consumption</a:t>
            </a:r>
            <a:r>
              <a:rPr lang="de-DE" dirty="0"/>
              <a:t> and </a:t>
            </a:r>
            <a:br>
              <a:rPr lang="de-DE" dirty="0"/>
            </a:br>
            <a:r>
              <a:rPr lang="de-DE" dirty="0"/>
              <a:t>waste </a:t>
            </a:r>
            <a:r>
              <a:rPr lang="de-DE" dirty="0" err="1"/>
              <a:t>generation</a:t>
            </a:r>
            <a:endParaRPr lang="de-AT" dirty="0"/>
          </a:p>
        </p:txBody>
      </p:sp>
      <p:pic>
        <p:nvPicPr>
          <p:cNvPr id="1032" name="Picture 8">
            <a:extLst>
              <a:ext uri="{FF2B5EF4-FFF2-40B4-BE49-F238E27FC236}">
                <a16:creationId xmlns:a16="http://schemas.microsoft.com/office/drawing/2014/main" id="{B4873CF5-EF57-4532-B3D0-A167ACBC84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54" t="10225" r="14288" b="10108"/>
          <a:stretch/>
        </p:blipFill>
        <p:spPr bwMode="auto">
          <a:xfrm rot="355604">
            <a:off x="7143636" y="1355732"/>
            <a:ext cx="4184150" cy="46260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2763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p:cTn id="7" dur="1000" fill="hold"/>
                                        <p:tgtEl>
                                          <p:spTgt spid="1032"/>
                                        </p:tgtEl>
                                        <p:attrNameLst>
                                          <p:attrName>ppt_w</p:attrName>
                                        </p:attrNameLst>
                                      </p:cBhvr>
                                      <p:tavLst>
                                        <p:tav tm="0">
                                          <p:val>
                                            <p:fltVal val="0"/>
                                          </p:val>
                                        </p:tav>
                                        <p:tav tm="100000">
                                          <p:val>
                                            <p:strVal val="#ppt_w"/>
                                          </p:val>
                                        </p:tav>
                                      </p:tavLst>
                                    </p:anim>
                                    <p:anim calcmode="lin" valueType="num">
                                      <p:cBhvr>
                                        <p:cTn id="8" dur="1000" fill="hold"/>
                                        <p:tgtEl>
                                          <p:spTgt spid="1032"/>
                                        </p:tgtEl>
                                        <p:attrNameLst>
                                          <p:attrName>ppt_h</p:attrName>
                                        </p:attrNameLst>
                                      </p:cBhvr>
                                      <p:tavLst>
                                        <p:tav tm="0">
                                          <p:val>
                                            <p:fltVal val="0"/>
                                          </p:val>
                                        </p:tav>
                                        <p:tav tm="100000">
                                          <p:val>
                                            <p:strVal val="#ppt_h"/>
                                          </p:val>
                                        </p:tav>
                                      </p:tavLst>
                                    </p:anim>
                                    <p:anim calcmode="lin" valueType="num">
                                      <p:cBhvr>
                                        <p:cTn id="9" dur="1000" fill="hold"/>
                                        <p:tgtEl>
                                          <p:spTgt spid="1032"/>
                                        </p:tgtEl>
                                        <p:attrNameLst>
                                          <p:attrName>style.rotation</p:attrName>
                                        </p:attrNameLst>
                                      </p:cBhvr>
                                      <p:tavLst>
                                        <p:tav tm="0">
                                          <p:val>
                                            <p:fltVal val="90"/>
                                          </p:val>
                                        </p:tav>
                                        <p:tav tm="100000">
                                          <p:val>
                                            <p:fltVal val="0"/>
                                          </p:val>
                                        </p:tav>
                                      </p:tavLst>
                                    </p:anim>
                                    <p:animEffect transition="in" filter="fade">
                                      <p:cBhvr>
                                        <p:cTn id="10" dur="1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92DBE-129A-4A40-A59E-D2CDD04A2C01}"/>
              </a:ext>
            </a:extLst>
          </p:cNvPr>
          <p:cNvSpPr>
            <a:spLocks noGrp="1"/>
          </p:cNvSpPr>
          <p:nvPr>
            <p:ph type="title"/>
          </p:nvPr>
        </p:nvSpPr>
        <p:spPr/>
        <p:txBody>
          <a:bodyPr/>
          <a:lstStyle/>
          <a:p>
            <a:r>
              <a:rPr lang="de-DE" sz="3600" dirty="0"/>
              <a:t>RECP in </a:t>
            </a:r>
            <a:r>
              <a:rPr lang="de-DE" sz="3600" dirty="0" err="1"/>
              <a:t>practical</a:t>
            </a:r>
            <a:r>
              <a:rPr lang="de-DE" sz="3600" dirty="0"/>
              <a:t> </a:t>
            </a:r>
            <a:r>
              <a:rPr lang="de-DE" sz="3600" dirty="0" err="1"/>
              <a:t>terms</a:t>
            </a:r>
            <a:endParaRPr lang="de-AT" sz="3600" dirty="0"/>
          </a:p>
        </p:txBody>
      </p:sp>
      <p:sp>
        <p:nvSpPr>
          <p:cNvPr id="3" name="Inhaltsplatzhalter 2">
            <a:extLst>
              <a:ext uri="{FF2B5EF4-FFF2-40B4-BE49-F238E27FC236}">
                <a16:creationId xmlns:a16="http://schemas.microsoft.com/office/drawing/2014/main" id="{BDB69D98-D2F0-4715-A878-9191CDD5A302}"/>
              </a:ext>
            </a:extLst>
          </p:cNvPr>
          <p:cNvSpPr>
            <a:spLocks noGrp="1"/>
          </p:cNvSpPr>
          <p:nvPr>
            <p:ph idx="1"/>
          </p:nvPr>
        </p:nvSpPr>
        <p:spPr/>
        <p:txBody>
          <a:bodyPr/>
          <a:lstStyle/>
          <a:p>
            <a:endParaRPr lang="de-AT"/>
          </a:p>
        </p:txBody>
      </p:sp>
      <p:pic>
        <p:nvPicPr>
          <p:cNvPr id="4" name="Inhaltsplatzhalter 8">
            <a:extLst>
              <a:ext uri="{FF2B5EF4-FFF2-40B4-BE49-F238E27FC236}">
                <a16:creationId xmlns:a16="http://schemas.microsoft.com/office/drawing/2014/main" id="{DD5F25A5-0F2C-4E75-9A00-0AAF67042671}"/>
              </a:ext>
            </a:extLst>
          </p:cNvPr>
          <p:cNvPicPr>
            <a:picLocks noGrp="1" noChangeAspect="1"/>
          </p:cNvPicPr>
          <p:nvPr/>
        </p:nvPicPr>
        <p:blipFill rotWithShape="1">
          <a:blip r:embed="rId2" cstate="print">
            <a:extLst>
              <a:ext uri="{28A0092B-C50C-407E-A947-70E740481C1C}">
                <a14:useLocalDpi xmlns:a14="http://schemas.microsoft.com/office/drawing/2010/main" val="0"/>
              </a:ext>
            </a:extLst>
          </a:blip>
          <a:srcRect l="21893"/>
          <a:stretch/>
        </p:blipFill>
        <p:spPr>
          <a:xfrm rot="5400000">
            <a:off x="9249255" y="2015781"/>
            <a:ext cx="2834163" cy="3181353"/>
          </a:xfrm>
          <a:prstGeom prst="rect">
            <a:avLst/>
          </a:prstGeom>
        </p:spPr>
      </p:pic>
      <p:pic>
        <p:nvPicPr>
          <p:cNvPr id="5" name="Grafik 4">
            <a:extLst>
              <a:ext uri="{FF2B5EF4-FFF2-40B4-BE49-F238E27FC236}">
                <a16:creationId xmlns:a16="http://schemas.microsoft.com/office/drawing/2014/main" id="{297428A9-9FE4-40DD-9F02-6A067F5CE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437" y="2189375"/>
            <a:ext cx="5036319" cy="2834164"/>
          </a:xfrm>
          <a:prstGeom prst="rect">
            <a:avLst/>
          </a:prstGeom>
        </p:spPr>
      </p:pic>
      <p:pic>
        <p:nvPicPr>
          <p:cNvPr id="6" name="Grafik 5">
            <a:extLst>
              <a:ext uri="{FF2B5EF4-FFF2-40B4-BE49-F238E27FC236}">
                <a16:creationId xmlns:a16="http://schemas.microsoft.com/office/drawing/2014/main" id="{67C20992-62AB-402F-A6BB-58560E4CA4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7147" y="2189375"/>
            <a:ext cx="5038515" cy="2834164"/>
          </a:xfrm>
          <a:prstGeom prst="rect">
            <a:avLst/>
          </a:prstGeom>
        </p:spPr>
      </p:pic>
    </p:spTree>
    <p:extLst>
      <p:ext uri="{BB962C8B-B14F-4D97-AF65-F5344CB8AC3E}">
        <p14:creationId xmlns:p14="http://schemas.microsoft.com/office/powerpoint/2010/main" val="359149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95645-E84A-42CC-9A38-28CA49CB074F}"/>
              </a:ext>
            </a:extLst>
          </p:cNvPr>
          <p:cNvSpPr>
            <a:spLocks noGrp="1"/>
          </p:cNvSpPr>
          <p:nvPr>
            <p:ph type="title"/>
          </p:nvPr>
        </p:nvSpPr>
        <p:spPr/>
        <p:txBody>
          <a:bodyPr/>
          <a:lstStyle/>
          <a:p>
            <a:r>
              <a:rPr lang="de-DE" sz="3600" dirty="0" err="1"/>
              <a:t>Documented</a:t>
            </a:r>
            <a:r>
              <a:rPr lang="de-DE" sz="3600" dirty="0"/>
              <a:t> </a:t>
            </a:r>
            <a:r>
              <a:rPr lang="de-DE" sz="3600" dirty="0" err="1"/>
              <a:t>results</a:t>
            </a:r>
            <a:endParaRPr lang="de-AT" sz="3600" dirty="0"/>
          </a:p>
        </p:txBody>
      </p:sp>
      <p:sp>
        <p:nvSpPr>
          <p:cNvPr id="3" name="Inhaltsplatzhalter 2">
            <a:extLst>
              <a:ext uri="{FF2B5EF4-FFF2-40B4-BE49-F238E27FC236}">
                <a16:creationId xmlns:a16="http://schemas.microsoft.com/office/drawing/2014/main" id="{F114721B-FCA1-4358-9EE9-EB755D6DEBA0}"/>
              </a:ext>
            </a:extLst>
          </p:cNvPr>
          <p:cNvSpPr>
            <a:spLocks noGrp="1"/>
          </p:cNvSpPr>
          <p:nvPr>
            <p:ph idx="1"/>
          </p:nvPr>
        </p:nvSpPr>
        <p:spPr/>
        <p:txBody>
          <a:bodyPr/>
          <a:lstStyle/>
          <a:p>
            <a:endParaRPr lang="de-AT"/>
          </a:p>
        </p:txBody>
      </p:sp>
      <p:pic>
        <p:nvPicPr>
          <p:cNvPr id="4" name="Grafik 3">
            <a:extLst>
              <a:ext uri="{FF2B5EF4-FFF2-40B4-BE49-F238E27FC236}">
                <a16:creationId xmlns:a16="http://schemas.microsoft.com/office/drawing/2014/main" id="{C15403B2-39E4-4175-899B-82BE5F2E77AD}"/>
              </a:ext>
            </a:extLst>
          </p:cNvPr>
          <p:cNvPicPr>
            <a:picLocks noChangeAspect="1"/>
          </p:cNvPicPr>
          <p:nvPr/>
        </p:nvPicPr>
        <p:blipFill rotWithShape="1">
          <a:blip r:embed="rId3"/>
          <a:srcRect l="40130" t="7273" r="24805" b="4242"/>
          <a:stretch/>
        </p:blipFill>
        <p:spPr>
          <a:xfrm>
            <a:off x="1633935" y="1935326"/>
            <a:ext cx="2856118" cy="4054102"/>
          </a:xfrm>
          <a:prstGeom prst="rect">
            <a:avLst/>
          </a:prstGeom>
          <a:ln>
            <a:noFill/>
          </a:ln>
          <a:effectLst>
            <a:outerShdw blurRad="292100" dist="139700" dir="2700000" algn="tl" rotWithShape="0">
              <a:srgbClr val="333333">
                <a:alpha val="65000"/>
              </a:srgbClr>
            </a:outerShdw>
          </a:effectLst>
        </p:spPr>
      </p:pic>
      <p:pic>
        <p:nvPicPr>
          <p:cNvPr id="5" name="Grafik 4">
            <a:extLst>
              <a:ext uri="{FF2B5EF4-FFF2-40B4-BE49-F238E27FC236}">
                <a16:creationId xmlns:a16="http://schemas.microsoft.com/office/drawing/2014/main" id="{7D55E1E5-E478-4853-9135-3920405EC6B7}"/>
              </a:ext>
            </a:extLst>
          </p:cNvPr>
          <p:cNvPicPr>
            <a:picLocks noChangeAspect="1"/>
          </p:cNvPicPr>
          <p:nvPr/>
        </p:nvPicPr>
        <p:blipFill rotWithShape="1">
          <a:blip r:embed="rId4"/>
          <a:srcRect l="40130" t="8398" r="28409" b="10475"/>
          <a:stretch/>
        </p:blipFill>
        <p:spPr>
          <a:xfrm>
            <a:off x="4675886" y="1892896"/>
            <a:ext cx="2833680" cy="4110181"/>
          </a:xfrm>
          <a:prstGeom prst="rect">
            <a:avLst/>
          </a:prstGeom>
          <a:ln>
            <a:noFill/>
          </a:ln>
          <a:effectLst>
            <a:outerShdw blurRad="292100" dist="139700" dir="2700000" algn="tl" rotWithShape="0">
              <a:srgbClr val="333333">
                <a:alpha val="65000"/>
              </a:srgbClr>
            </a:outerShdw>
          </a:effectLst>
        </p:spPr>
      </p:pic>
      <p:pic>
        <p:nvPicPr>
          <p:cNvPr id="6" name="Grafik 5">
            <a:extLst>
              <a:ext uri="{FF2B5EF4-FFF2-40B4-BE49-F238E27FC236}">
                <a16:creationId xmlns:a16="http://schemas.microsoft.com/office/drawing/2014/main" id="{5AC3CFB9-35B9-4174-9FC0-1B937F1BA3C2}"/>
              </a:ext>
            </a:extLst>
          </p:cNvPr>
          <p:cNvPicPr>
            <a:picLocks noChangeAspect="1"/>
          </p:cNvPicPr>
          <p:nvPr/>
        </p:nvPicPr>
        <p:blipFill rotWithShape="1">
          <a:blip r:embed="rId5"/>
          <a:srcRect l="40909" t="18528" r="28409" b="4416"/>
          <a:stretch/>
        </p:blipFill>
        <p:spPr>
          <a:xfrm>
            <a:off x="7703716" y="1892794"/>
            <a:ext cx="2907573" cy="41075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6222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2681</Words>
  <Application>Microsoft Office PowerPoint</Application>
  <PresentationFormat>Widescreen</PresentationFormat>
  <Paragraphs>135</Paragraphs>
  <Slides>20</Slides>
  <Notes>9</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Greener business in Georgia:  The balance sheet  after ten years cooperation</vt:lpstr>
      <vt:lpstr>The elements of the „balance sheet“</vt:lpstr>
      <vt:lpstr>PowerPoint Presentation</vt:lpstr>
      <vt:lpstr>The goal: Circular Economy (UNIDO vision)</vt:lpstr>
      <vt:lpstr>Examples for resource efficient production</vt:lpstr>
      <vt:lpstr>RECP practises</vt:lpstr>
      <vt:lpstr>Terms and definitions</vt:lpstr>
      <vt:lpstr>RECP in practical terms</vt:lpstr>
      <vt:lpstr>Documented results</vt:lpstr>
      <vt:lpstr>Results from 70 companies:  4,6 GWh electricity, 4,7 GWh natural gas, 3 300 t waste reduction, 920 000 EUR savings</vt:lpstr>
      <vt:lpstr>The RECP balance sheet in Georgia</vt:lpstr>
      <vt:lpstr>„RECP/CE readiness index“</vt:lpstr>
      <vt:lpstr>Global Network (RECPnet)</vt:lpstr>
      <vt:lpstr>UNIDO Circular Economy vision</vt:lpstr>
      <vt:lpstr>Step by step towards UNIDO´s Circular Economy vision</vt:lpstr>
      <vt:lpstr>Step by step towards UNIDO´s Circular Economy vision</vt:lpstr>
      <vt:lpstr>Concept: Way to do business</vt:lpstr>
      <vt:lpstr>Recommendations for circular development</vt:lpstr>
      <vt:lpstr>The way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Esson</dc:creator>
  <cp:lastModifiedBy>Tatiana Chernyavskaya</cp:lastModifiedBy>
  <cp:revision>562</cp:revision>
  <cp:lastPrinted>2020-09-21T08:03:47Z</cp:lastPrinted>
  <dcterms:created xsi:type="dcterms:W3CDTF">2019-05-07T22:06:14Z</dcterms:created>
  <dcterms:modified xsi:type="dcterms:W3CDTF">2023-11-06T20:45:20Z</dcterms:modified>
</cp:coreProperties>
</file>